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3" r:id="rId2"/>
  </p:sldMasterIdLst>
  <p:notesMasterIdLst>
    <p:notesMasterId r:id="rId63"/>
  </p:notesMasterIdLst>
  <p:handoutMasterIdLst>
    <p:handoutMasterId r:id="rId64"/>
  </p:handoutMasterIdLst>
  <p:sldIdLst>
    <p:sldId id="319" r:id="rId3"/>
    <p:sldId id="414" r:id="rId4"/>
    <p:sldId id="320" r:id="rId5"/>
    <p:sldId id="396" r:id="rId6"/>
    <p:sldId id="330" r:id="rId7"/>
    <p:sldId id="415" r:id="rId8"/>
    <p:sldId id="416" r:id="rId9"/>
    <p:sldId id="328" r:id="rId10"/>
    <p:sldId id="417" r:id="rId11"/>
    <p:sldId id="340" r:id="rId12"/>
    <p:sldId id="399" r:id="rId13"/>
    <p:sldId id="400" r:id="rId14"/>
    <p:sldId id="401" r:id="rId15"/>
    <p:sldId id="341" r:id="rId16"/>
    <p:sldId id="423" r:id="rId17"/>
    <p:sldId id="422" r:id="rId18"/>
    <p:sldId id="418" r:id="rId19"/>
    <p:sldId id="402" r:id="rId20"/>
    <p:sldId id="403" r:id="rId21"/>
    <p:sldId id="404" r:id="rId22"/>
    <p:sldId id="405" r:id="rId23"/>
    <p:sldId id="406" r:id="rId24"/>
    <p:sldId id="407" r:id="rId25"/>
    <p:sldId id="409" r:id="rId26"/>
    <p:sldId id="410" r:id="rId27"/>
    <p:sldId id="408" r:id="rId28"/>
    <p:sldId id="411" r:id="rId29"/>
    <p:sldId id="412" r:id="rId30"/>
    <p:sldId id="397" r:id="rId31"/>
    <p:sldId id="375" r:id="rId32"/>
    <p:sldId id="419" r:id="rId33"/>
    <p:sldId id="420" r:id="rId34"/>
    <p:sldId id="424" r:id="rId35"/>
    <p:sldId id="421" r:id="rId36"/>
    <p:sldId id="427" r:id="rId37"/>
    <p:sldId id="426" r:id="rId38"/>
    <p:sldId id="337" r:id="rId39"/>
    <p:sldId id="344" r:id="rId40"/>
    <p:sldId id="428" r:id="rId41"/>
    <p:sldId id="429" r:id="rId42"/>
    <p:sldId id="334" r:id="rId43"/>
    <p:sldId id="336" r:id="rId44"/>
    <p:sldId id="430" r:id="rId45"/>
    <p:sldId id="431" r:id="rId46"/>
    <p:sldId id="432" r:id="rId47"/>
    <p:sldId id="433" r:id="rId48"/>
    <p:sldId id="434" r:id="rId49"/>
    <p:sldId id="435" r:id="rId50"/>
    <p:sldId id="436" r:id="rId51"/>
    <p:sldId id="437" r:id="rId52"/>
    <p:sldId id="353" r:id="rId53"/>
    <p:sldId id="354" r:id="rId54"/>
    <p:sldId id="438" r:id="rId55"/>
    <p:sldId id="439" r:id="rId56"/>
    <p:sldId id="352" r:id="rId57"/>
    <p:sldId id="440" r:id="rId58"/>
    <p:sldId id="441" r:id="rId59"/>
    <p:sldId id="371" r:id="rId60"/>
    <p:sldId id="442" r:id="rId61"/>
    <p:sldId id="44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Abbott (Staff)" initials="JA(" lastIdx="1" clrIdx="0">
    <p:extLst>
      <p:ext uri="{19B8F6BF-5375-455C-9EA6-DF929625EA0E}">
        <p15:presenceInfo xmlns:p15="http://schemas.microsoft.com/office/powerpoint/2012/main" userId="S::jabbott@dundee.ac.uk::c7d9f1d4-3aa3-4099-ba66-90321d4b3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5E2"/>
    <a:srgbClr val="547EE8"/>
    <a:srgbClr val="C7D1F6"/>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0E5EA-4B8D-5F4E-A461-743C4C05D8B7}" v="538" dt="2021-04-27T08:35:34.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80381" autoAdjust="0"/>
  </p:normalViewPr>
  <p:slideViewPr>
    <p:cSldViewPr snapToGrid="0" showGuides="1">
      <p:cViewPr varScale="1">
        <p:scale>
          <a:sx n="117" d="100"/>
          <a:sy n="117" d="100"/>
        </p:scale>
        <p:origin x="208" y="34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EC035-10DC-A149-9C3A-542A05C73685}" type="doc">
      <dgm:prSet loTypeId="urn:microsoft.com/office/officeart/2005/8/layout/target1" loCatId="" qsTypeId="urn:microsoft.com/office/officeart/2005/8/quickstyle/simple1" qsCatId="simple" csTypeId="urn:microsoft.com/office/officeart/2005/8/colors/accent1_2" csCatId="accent1" phldr="1"/>
      <dgm:spPr/>
    </dgm:pt>
    <dgm:pt modelId="{8202E1C4-9067-F747-91DF-EABB7BC75F45}">
      <dgm:prSet phldrT="[Text]"/>
      <dgm:spPr/>
      <dgm:t>
        <a:bodyPr/>
        <a:lstStyle/>
        <a:p>
          <a:r>
            <a:rPr lang="en-GB" dirty="0"/>
            <a:t>Hardware</a:t>
          </a:r>
        </a:p>
      </dgm:t>
    </dgm:pt>
    <dgm:pt modelId="{E95A0D6B-2925-1445-A8C7-8EC31BB78642}" type="parTrans" cxnId="{8073B9C0-8499-7446-9057-0FC16220EF50}">
      <dgm:prSet/>
      <dgm:spPr/>
      <dgm:t>
        <a:bodyPr/>
        <a:lstStyle/>
        <a:p>
          <a:endParaRPr lang="en-GB"/>
        </a:p>
      </dgm:t>
    </dgm:pt>
    <dgm:pt modelId="{6BF42300-D74E-C24A-A1A3-DCA3A2D60B8C}" type="sibTrans" cxnId="{8073B9C0-8499-7446-9057-0FC16220EF50}">
      <dgm:prSet/>
      <dgm:spPr/>
      <dgm:t>
        <a:bodyPr/>
        <a:lstStyle/>
        <a:p>
          <a:endParaRPr lang="en-GB"/>
        </a:p>
      </dgm:t>
    </dgm:pt>
    <dgm:pt modelId="{8AAF9D8C-DE18-E64D-B118-D1012EE714CA}">
      <dgm:prSet phldrT="[Text]"/>
      <dgm:spPr/>
      <dgm:t>
        <a:bodyPr/>
        <a:lstStyle/>
        <a:p>
          <a:r>
            <a:rPr lang="en-GB" dirty="0"/>
            <a:t>Shell</a:t>
          </a:r>
        </a:p>
      </dgm:t>
    </dgm:pt>
    <dgm:pt modelId="{2C0925D2-7143-6041-B934-39ECF11ABAA7}" type="parTrans" cxnId="{6088D631-577E-6644-8E9C-7E50500799DE}">
      <dgm:prSet/>
      <dgm:spPr/>
      <dgm:t>
        <a:bodyPr/>
        <a:lstStyle/>
        <a:p>
          <a:endParaRPr lang="en-GB"/>
        </a:p>
      </dgm:t>
    </dgm:pt>
    <dgm:pt modelId="{479992F4-0846-8F44-A355-6512298A69AD}" type="sibTrans" cxnId="{6088D631-577E-6644-8E9C-7E50500799DE}">
      <dgm:prSet/>
      <dgm:spPr/>
      <dgm:t>
        <a:bodyPr/>
        <a:lstStyle/>
        <a:p>
          <a:endParaRPr lang="en-GB"/>
        </a:p>
      </dgm:t>
    </dgm:pt>
    <dgm:pt modelId="{4189A39F-9E85-1144-B4DC-5361C82261ED}">
      <dgm:prSet phldrT="[Text]"/>
      <dgm:spPr/>
      <dgm:t>
        <a:bodyPr/>
        <a:lstStyle/>
        <a:p>
          <a:r>
            <a:rPr lang="en-GB" dirty="0"/>
            <a:t>Linux kernel</a:t>
          </a:r>
        </a:p>
      </dgm:t>
    </dgm:pt>
    <dgm:pt modelId="{D2061F7C-720C-4D4E-8245-E8EDED8BF572}" type="parTrans" cxnId="{A5A9DD94-1402-3C49-9B4B-DC32132AD047}">
      <dgm:prSet/>
      <dgm:spPr/>
      <dgm:t>
        <a:bodyPr/>
        <a:lstStyle/>
        <a:p>
          <a:endParaRPr lang="en-GB"/>
        </a:p>
      </dgm:t>
    </dgm:pt>
    <dgm:pt modelId="{309C76DB-5B33-BC4D-8E26-869195CE7A21}" type="sibTrans" cxnId="{A5A9DD94-1402-3C49-9B4B-DC32132AD047}">
      <dgm:prSet/>
      <dgm:spPr/>
      <dgm:t>
        <a:bodyPr/>
        <a:lstStyle/>
        <a:p>
          <a:endParaRPr lang="en-GB"/>
        </a:p>
      </dgm:t>
    </dgm:pt>
    <dgm:pt modelId="{1A533550-6372-0643-91C0-B77338CBDE37}" type="pres">
      <dgm:prSet presAssocID="{82DEC035-10DC-A149-9C3A-542A05C73685}" presName="composite" presStyleCnt="0">
        <dgm:presLayoutVars>
          <dgm:chMax val="5"/>
          <dgm:dir/>
          <dgm:resizeHandles val="exact"/>
        </dgm:presLayoutVars>
      </dgm:prSet>
      <dgm:spPr/>
    </dgm:pt>
    <dgm:pt modelId="{EC7F09DD-5C5E-9D49-BF9E-9E767F401736}" type="pres">
      <dgm:prSet presAssocID="{8202E1C4-9067-F747-91DF-EABB7BC75F45}" presName="circle1" presStyleLbl="lnNode1" presStyleIdx="0" presStyleCnt="3" custScaleX="107265" custScaleY="100000"/>
      <dgm:spPr/>
    </dgm:pt>
    <dgm:pt modelId="{9741021D-67D8-324F-B34F-0B2C607D207A}" type="pres">
      <dgm:prSet presAssocID="{8202E1C4-9067-F747-91DF-EABB7BC75F45}" presName="text1" presStyleLbl="revTx" presStyleIdx="0" presStyleCnt="3">
        <dgm:presLayoutVars>
          <dgm:bulletEnabled val="1"/>
        </dgm:presLayoutVars>
      </dgm:prSet>
      <dgm:spPr/>
    </dgm:pt>
    <dgm:pt modelId="{15AD5E8A-7A9C-454D-A081-4031CE1E7830}" type="pres">
      <dgm:prSet presAssocID="{8202E1C4-9067-F747-91DF-EABB7BC75F45}" presName="line1" presStyleLbl="callout" presStyleIdx="0" presStyleCnt="6"/>
      <dgm:spPr/>
    </dgm:pt>
    <dgm:pt modelId="{820DF306-CB28-3945-BA78-883B45B3B6B3}" type="pres">
      <dgm:prSet presAssocID="{8202E1C4-9067-F747-91DF-EABB7BC75F45}" presName="d1" presStyleLbl="callout" presStyleIdx="1" presStyleCnt="6"/>
      <dgm:spPr/>
    </dgm:pt>
    <dgm:pt modelId="{FBA12055-1D63-F84D-85B2-82C755AA2D21}" type="pres">
      <dgm:prSet presAssocID="{4189A39F-9E85-1144-B4DC-5361C82261ED}" presName="circle2" presStyleLbl="lnNode1" presStyleIdx="1" presStyleCnt="3"/>
      <dgm:spPr>
        <a:solidFill>
          <a:schemeClr val="accent4">
            <a:lumMod val="50000"/>
          </a:schemeClr>
        </a:solidFill>
      </dgm:spPr>
    </dgm:pt>
    <dgm:pt modelId="{AEBF07D1-C2D0-474E-AF3C-FEB191228A9B}" type="pres">
      <dgm:prSet presAssocID="{4189A39F-9E85-1144-B4DC-5361C82261ED}" presName="text2" presStyleLbl="revTx" presStyleIdx="1" presStyleCnt="3" custScaleX="149323" custLinFactNeighborX="30143">
        <dgm:presLayoutVars>
          <dgm:bulletEnabled val="1"/>
        </dgm:presLayoutVars>
      </dgm:prSet>
      <dgm:spPr/>
    </dgm:pt>
    <dgm:pt modelId="{754C736E-142B-E740-AC0E-B64EF8AFD1C5}" type="pres">
      <dgm:prSet presAssocID="{4189A39F-9E85-1144-B4DC-5361C82261ED}" presName="line2" presStyleLbl="callout" presStyleIdx="2" presStyleCnt="6"/>
      <dgm:spPr/>
    </dgm:pt>
    <dgm:pt modelId="{8423A5C4-47BB-0B43-8575-5A48F0DC1A0A}" type="pres">
      <dgm:prSet presAssocID="{4189A39F-9E85-1144-B4DC-5361C82261ED}" presName="d2" presStyleLbl="callout" presStyleIdx="3" presStyleCnt="6"/>
      <dgm:spPr/>
    </dgm:pt>
    <dgm:pt modelId="{1B89775D-C6A5-6540-9A41-CBBF50C8C44E}" type="pres">
      <dgm:prSet presAssocID="{8AAF9D8C-DE18-E64D-B118-D1012EE714CA}" presName="circle3" presStyleLbl="lnNode1" presStyleIdx="2" presStyleCnt="3"/>
      <dgm:spPr>
        <a:solidFill>
          <a:schemeClr val="accent5">
            <a:lumMod val="75000"/>
          </a:schemeClr>
        </a:solidFill>
      </dgm:spPr>
    </dgm:pt>
    <dgm:pt modelId="{17542B18-0A69-DB4F-8EA1-B4C42B2EC3A5}" type="pres">
      <dgm:prSet presAssocID="{8AAF9D8C-DE18-E64D-B118-D1012EE714CA}" presName="text3" presStyleLbl="revTx" presStyleIdx="2" presStyleCnt="3">
        <dgm:presLayoutVars>
          <dgm:bulletEnabled val="1"/>
        </dgm:presLayoutVars>
      </dgm:prSet>
      <dgm:spPr/>
    </dgm:pt>
    <dgm:pt modelId="{497B6E67-0B1F-AB42-A14B-0048F43B3F89}" type="pres">
      <dgm:prSet presAssocID="{8AAF9D8C-DE18-E64D-B118-D1012EE714CA}" presName="line3" presStyleLbl="callout" presStyleIdx="4" presStyleCnt="6"/>
      <dgm:spPr/>
    </dgm:pt>
    <dgm:pt modelId="{3728F1DB-F907-9A4F-9CC7-CAE35D50E363}" type="pres">
      <dgm:prSet presAssocID="{8AAF9D8C-DE18-E64D-B118-D1012EE714CA}" presName="d3" presStyleLbl="callout" presStyleIdx="5" presStyleCnt="6"/>
      <dgm:spPr/>
    </dgm:pt>
  </dgm:ptLst>
  <dgm:cxnLst>
    <dgm:cxn modelId="{6088D631-577E-6644-8E9C-7E50500799DE}" srcId="{82DEC035-10DC-A149-9C3A-542A05C73685}" destId="{8AAF9D8C-DE18-E64D-B118-D1012EE714CA}" srcOrd="2" destOrd="0" parTransId="{2C0925D2-7143-6041-B934-39ECF11ABAA7}" sibTransId="{479992F4-0846-8F44-A355-6512298A69AD}"/>
    <dgm:cxn modelId="{8171B845-0B18-5E49-B5E8-DD508D65D7A9}" type="presOf" srcId="{82DEC035-10DC-A149-9C3A-542A05C73685}" destId="{1A533550-6372-0643-91C0-B77338CBDE37}" srcOrd="0" destOrd="0" presId="urn:microsoft.com/office/officeart/2005/8/layout/target1"/>
    <dgm:cxn modelId="{F0076764-D4C3-9D45-9F3C-D0C6959767CA}" type="presOf" srcId="{8202E1C4-9067-F747-91DF-EABB7BC75F45}" destId="{9741021D-67D8-324F-B34F-0B2C607D207A}" srcOrd="0" destOrd="0" presId="urn:microsoft.com/office/officeart/2005/8/layout/target1"/>
    <dgm:cxn modelId="{A5A9DD94-1402-3C49-9B4B-DC32132AD047}" srcId="{82DEC035-10DC-A149-9C3A-542A05C73685}" destId="{4189A39F-9E85-1144-B4DC-5361C82261ED}" srcOrd="1" destOrd="0" parTransId="{D2061F7C-720C-4D4E-8245-E8EDED8BF572}" sibTransId="{309C76DB-5B33-BC4D-8E26-869195CE7A21}"/>
    <dgm:cxn modelId="{8073B9C0-8499-7446-9057-0FC16220EF50}" srcId="{82DEC035-10DC-A149-9C3A-542A05C73685}" destId="{8202E1C4-9067-F747-91DF-EABB7BC75F45}" srcOrd="0" destOrd="0" parTransId="{E95A0D6B-2925-1445-A8C7-8EC31BB78642}" sibTransId="{6BF42300-D74E-C24A-A1A3-DCA3A2D60B8C}"/>
    <dgm:cxn modelId="{5B0A55CF-6C19-6D47-9241-498ABFD4A920}" type="presOf" srcId="{8AAF9D8C-DE18-E64D-B118-D1012EE714CA}" destId="{17542B18-0A69-DB4F-8EA1-B4C42B2EC3A5}" srcOrd="0" destOrd="0" presId="urn:microsoft.com/office/officeart/2005/8/layout/target1"/>
    <dgm:cxn modelId="{FED8DCF0-5B57-5B40-BB18-93180EAAB27A}" type="presOf" srcId="{4189A39F-9E85-1144-B4DC-5361C82261ED}" destId="{AEBF07D1-C2D0-474E-AF3C-FEB191228A9B}" srcOrd="0" destOrd="0" presId="urn:microsoft.com/office/officeart/2005/8/layout/target1"/>
    <dgm:cxn modelId="{5D6DF958-309E-1248-9CBF-FBC80D7392CC}" type="presParOf" srcId="{1A533550-6372-0643-91C0-B77338CBDE37}" destId="{EC7F09DD-5C5E-9D49-BF9E-9E767F401736}" srcOrd="0" destOrd="0" presId="urn:microsoft.com/office/officeart/2005/8/layout/target1"/>
    <dgm:cxn modelId="{47810868-D917-694D-8527-87220248EF5C}" type="presParOf" srcId="{1A533550-6372-0643-91C0-B77338CBDE37}" destId="{9741021D-67D8-324F-B34F-0B2C607D207A}" srcOrd="1" destOrd="0" presId="urn:microsoft.com/office/officeart/2005/8/layout/target1"/>
    <dgm:cxn modelId="{30A51FE1-70A9-3742-B33B-FD659B7B3F41}" type="presParOf" srcId="{1A533550-6372-0643-91C0-B77338CBDE37}" destId="{15AD5E8A-7A9C-454D-A081-4031CE1E7830}" srcOrd="2" destOrd="0" presId="urn:microsoft.com/office/officeart/2005/8/layout/target1"/>
    <dgm:cxn modelId="{2B257994-CD45-A348-81C4-B9F02EBBD669}" type="presParOf" srcId="{1A533550-6372-0643-91C0-B77338CBDE37}" destId="{820DF306-CB28-3945-BA78-883B45B3B6B3}" srcOrd="3" destOrd="0" presId="urn:microsoft.com/office/officeart/2005/8/layout/target1"/>
    <dgm:cxn modelId="{4F8B90E3-1C95-F549-98A0-BC9BB520B914}" type="presParOf" srcId="{1A533550-6372-0643-91C0-B77338CBDE37}" destId="{FBA12055-1D63-F84D-85B2-82C755AA2D21}" srcOrd="4" destOrd="0" presId="urn:microsoft.com/office/officeart/2005/8/layout/target1"/>
    <dgm:cxn modelId="{9EF039FB-D3B3-4C48-A13B-F5BC997EFBD9}" type="presParOf" srcId="{1A533550-6372-0643-91C0-B77338CBDE37}" destId="{AEBF07D1-C2D0-474E-AF3C-FEB191228A9B}" srcOrd="5" destOrd="0" presId="urn:microsoft.com/office/officeart/2005/8/layout/target1"/>
    <dgm:cxn modelId="{42545D50-7B1B-4442-994D-8F3585A08051}" type="presParOf" srcId="{1A533550-6372-0643-91C0-B77338CBDE37}" destId="{754C736E-142B-E740-AC0E-B64EF8AFD1C5}" srcOrd="6" destOrd="0" presId="urn:microsoft.com/office/officeart/2005/8/layout/target1"/>
    <dgm:cxn modelId="{E0992EAD-18BA-844B-A600-CACC9567C85F}" type="presParOf" srcId="{1A533550-6372-0643-91C0-B77338CBDE37}" destId="{8423A5C4-47BB-0B43-8575-5A48F0DC1A0A}" srcOrd="7" destOrd="0" presId="urn:microsoft.com/office/officeart/2005/8/layout/target1"/>
    <dgm:cxn modelId="{B700834C-C18E-9D41-A451-83A2BD6554CB}" type="presParOf" srcId="{1A533550-6372-0643-91C0-B77338CBDE37}" destId="{1B89775D-C6A5-6540-9A41-CBBF50C8C44E}" srcOrd="8" destOrd="0" presId="urn:microsoft.com/office/officeart/2005/8/layout/target1"/>
    <dgm:cxn modelId="{2D7AE07E-04F5-564C-B907-71F405458D82}" type="presParOf" srcId="{1A533550-6372-0643-91C0-B77338CBDE37}" destId="{17542B18-0A69-DB4F-8EA1-B4C42B2EC3A5}" srcOrd="9" destOrd="0" presId="urn:microsoft.com/office/officeart/2005/8/layout/target1"/>
    <dgm:cxn modelId="{BBB95D96-6A8D-8F40-862C-B5F267D5792B}" type="presParOf" srcId="{1A533550-6372-0643-91C0-B77338CBDE37}" destId="{497B6E67-0B1F-AB42-A14B-0048F43B3F89}" srcOrd="10" destOrd="0" presId="urn:microsoft.com/office/officeart/2005/8/layout/target1"/>
    <dgm:cxn modelId="{F02897A7-460B-6E4F-8FEB-7E0E01980BE7}" type="presParOf" srcId="{1A533550-6372-0643-91C0-B77338CBDE37}" destId="{3728F1DB-F907-9A4F-9CC7-CAE35D50E363}"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9775D-C6A5-6540-9A41-CBBF50C8C44E}">
      <dsp:nvSpPr>
        <dsp:cNvPr id="0" name=""/>
        <dsp:cNvSpPr/>
      </dsp:nvSpPr>
      <dsp:spPr>
        <a:xfrm>
          <a:off x="426772" y="1354666"/>
          <a:ext cx="4064000" cy="4064000"/>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12055-1D63-F84D-85B2-82C755AA2D21}">
      <dsp:nvSpPr>
        <dsp:cNvPr id="0" name=""/>
        <dsp:cNvSpPr/>
      </dsp:nvSpPr>
      <dsp:spPr>
        <a:xfrm>
          <a:off x="1239572" y="2167466"/>
          <a:ext cx="2438400" cy="2438400"/>
        </a:xfrm>
        <a:prstGeom prst="ellips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F09DD-5C5E-9D49-BF9E-9E767F401736}">
      <dsp:nvSpPr>
        <dsp:cNvPr id="0" name=""/>
        <dsp:cNvSpPr/>
      </dsp:nvSpPr>
      <dsp:spPr>
        <a:xfrm>
          <a:off x="2022847" y="2980266"/>
          <a:ext cx="871849" cy="8128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1021D-67D8-324F-B34F-0B2C607D207A}">
      <dsp:nvSpPr>
        <dsp:cNvPr id="0" name=""/>
        <dsp:cNvSpPr/>
      </dsp:nvSpPr>
      <dsp:spPr>
        <a:xfrm>
          <a:off x="5168105" y="0"/>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GB" sz="3400" kern="1200" dirty="0"/>
            <a:t>Hardware</a:t>
          </a:r>
        </a:p>
      </dsp:txBody>
      <dsp:txXfrm>
        <a:off x="5168105" y="0"/>
        <a:ext cx="2032000" cy="1185333"/>
      </dsp:txXfrm>
    </dsp:sp>
    <dsp:sp modelId="{15AD5E8A-7A9C-454D-A081-4031CE1E7830}">
      <dsp:nvSpPr>
        <dsp:cNvPr id="0" name=""/>
        <dsp:cNvSpPr/>
      </dsp:nvSpPr>
      <dsp:spPr>
        <a:xfrm>
          <a:off x="4660105" y="592666"/>
          <a:ext cx="508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DF306-CB28-3945-BA78-883B45B3B6B3}">
      <dsp:nvSpPr>
        <dsp:cNvPr id="0" name=""/>
        <dsp:cNvSpPr/>
      </dsp:nvSpPr>
      <dsp:spPr>
        <a:xfrm rot="5400000">
          <a:off x="2161761" y="890354"/>
          <a:ext cx="2793322" cy="219930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F07D1-C2D0-474E-AF3C-FEB191228A9B}">
      <dsp:nvSpPr>
        <dsp:cNvPr id="0" name=""/>
        <dsp:cNvSpPr/>
      </dsp:nvSpPr>
      <dsp:spPr>
        <a:xfrm>
          <a:off x="5093756" y="1185333"/>
          <a:ext cx="3034243"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GB" sz="3400" kern="1200" dirty="0"/>
            <a:t>Linux kernel</a:t>
          </a:r>
        </a:p>
      </dsp:txBody>
      <dsp:txXfrm>
        <a:off x="5093756" y="1185333"/>
        <a:ext cx="3034243" cy="1185333"/>
      </dsp:txXfrm>
    </dsp:sp>
    <dsp:sp modelId="{754C736E-142B-E740-AC0E-B64EF8AFD1C5}">
      <dsp:nvSpPr>
        <dsp:cNvPr id="0" name=""/>
        <dsp:cNvSpPr/>
      </dsp:nvSpPr>
      <dsp:spPr>
        <a:xfrm>
          <a:off x="4660105" y="1778000"/>
          <a:ext cx="508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23A5C4-47BB-0B43-8575-5A48F0DC1A0A}">
      <dsp:nvSpPr>
        <dsp:cNvPr id="0" name=""/>
        <dsp:cNvSpPr/>
      </dsp:nvSpPr>
      <dsp:spPr>
        <a:xfrm rot="5400000">
          <a:off x="2761337" y="2057196"/>
          <a:ext cx="2176678" cy="161679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542B18-0A69-DB4F-8EA1-B4C42B2EC3A5}">
      <dsp:nvSpPr>
        <dsp:cNvPr id="0" name=""/>
        <dsp:cNvSpPr/>
      </dsp:nvSpPr>
      <dsp:spPr>
        <a:xfrm>
          <a:off x="5168105" y="2370666"/>
          <a:ext cx="2032000"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GB" sz="3400" kern="1200" dirty="0"/>
            <a:t>Shell</a:t>
          </a:r>
        </a:p>
      </dsp:txBody>
      <dsp:txXfrm>
        <a:off x="5168105" y="2370666"/>
        <a:ext cx="2032000" cy="1185333"/>
      </dsp:txXfrm>
    </dsp:sp>
    <dsp:sp modelId="{497B6E67-0B1F-AB42-A14B-0048F43B3F89}">
      <dsp:nvSpPr>
        <dsp:cNvPr id="0" name=""/>
        <dsp:cNvSpPr/>
      </dsp:nvSpPr>
      <dsp:spPr>
        <a:xfrm>
          <a:off x="4660105" y="2963333"/>
          <a:ext cx="508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8F1DB-F907-9A4F-9CC7-CAE35D50E363}">
      <dsp:nvSpPr>
        <dsp:cNvPr id="0" name=""/>
        <dsp:cNvSpPr/>
      </dsp:nvSpPr>
      <dsp:spPr>
        <a:xfrm rot="5400000">
          <a:off x="3361657" y="3223090"/>
          <a:ext cx="1555157" cy="10342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333153-B655-49EB-9F9D-A9ADEAD8C496}" type="datetimeFigureOut">
              <a:rPr lang="en-GB" smtClean="0"/>
              <a:t>26/04/2021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C5FB7-0978-4880-BA7C-A0472742D08A}"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52929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Filesystem has tree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Everything is contained within root (/)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directory acts as a container for other directories and files (analogous to a folder in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Directories within a directory are known as subdirectories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Root directory contains many subdirectories - most are part of the OS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user has their own directory in /homes, known as their home directory which you can use to store your own data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use the ‘ls’ command (short for list) to show us what is in any directory on the filesystem to which we have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SWITCH TO TERMINAL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 running ls in home directory,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ls output may be coloured, which indicates types of files/directories. Directories are usually dark blue</a:t>
            </a:r>
          </a:p>
          <a:p>
            <a:endParaRPr lang="en-GB" dirty="0"/>
          </a:p>
          <a:p>
            <a:r>
              <a:rPr lang="en-GB" dirty="0"/>
              <a:t>Now run ls /</a:t>
            </a:r>
            <a:r>
              <a:rPr lang="en-GB" dirty="0" err="1"/>
              <a:t>usr</a:t>
            </a:r>
            <a:r>
              <a:rPr lang="en-GB" dirty="0"/>
              <a:t>/bin, which contains many of the commands which we routinely use - most of these are green indicating they are programs we can run</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10</a:t>
            </a:fld>
            <a:endParaRPr lang="en-GB"/>
          </a:p>
        </p:txBody>
      </p:sp>
    </p:spTree>
    <p:extLst>
      <p:ext uri="{BB962C8B-B14F-4D97-AF65-F5344CB8AC3E}">
        <p14:creationId xmlns:p14="http://schemas.microsoft.com/office/powerpoint/2010/main" val="162353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going to spend some time looking at how to locate items in the filesystem. Since we are using command line </a:t>
            </a:r>
            <a:r>
              <a:rPr lang="en-GB" dirty="0" err="1"/>
              <a:t>linux</a:t>
            </a:r>
            <a:r>
              <a:rPr lang="en-GB" dirty="0"/>
              <a:t>, we can't just browse to a folder like we can in Windows explorer, so need another way of navigating the filesystem. This is often a source of confusion when people get started with Linux, so although it's a bit dry, it will hopefully be time well-spent.</a:t>
            </a:r>
            <a:br>
              <a:rPr lang="en-GB" dirty="0"/>
            </a:br>
            <a:br>
              <a:rPr lang="en-GB" dirty="0"/>
            </a:br>
            <a:r>
              <a:rPr lang="en-GB" dirty="0"/>
              <a:t>Any file or directory on the system can be located by it's </a:t>
            </a:r>
            <a:r>
              <a:rPr lang="en-GB" i="1" dirty="0"/>
              <a:t>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After logging in you will be in your home directory.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SWITCH TO TERMINAL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t>
            </a:r>
            <a:r>
              <a:rPr lang="en-GB" sz="1200" dirty="0" err="1"/>
              <a:t>pwd</a:t>
            </a:r>
            <a:r>
              <a:rPr lang="en-GB" sz="1200" dirty="0"/>
              <a:t>' command, which is short for 'print working directory',  will tell us where in the filesystem we are. In my case, this shows /homes/</a:t>
            </a:r>
            <a:r>
              <a:rPr lang="en-GB" sz="1200" dirty="0" err="1"/>
              <a:t>jabbott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BACK TO PPT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path lists sequence of directories to traverse to find item in filesystem</a:t>
            </a:r>
          </a:p>
          <a:p>
            <a:pPr marL="0" indent="0" fontAlgn="base">
              <a:buFont typeface="Arial" panose="020B0604020202020204" pitchFamily="34" charset="0"/>
              <a:buNone/>
            </a:pPr>
            <a:r>
              <a:rPr lang="en-GB" dirty="0"/>
              <a:t>Directories on path separated by '/’</a:t>
            </a:r>
          </a:p>
          <a:p>
            <a:r>
              <a:rPr lang="en-GB" dirty="0"/>
              <a:t>Here, we can follow the path from the filesystem root ‘/’, (CLICK) to homes,(CLICK) then a further ‘/’ (CLICK) indicating the next item is within the homes directory,(CLICK) followed by my username. </a:t>
            </a:r>
          </a:p>
          <a:p>
            <a:r>
              <a:rPr lang="en-GB" dirty="0"/>
              <a:t>This is called an absolute path – it tells you how to find a location from the filesystem root, and is always the same to refer to a particular location</a:t>
            </a:r>
          </a:p>
        </p:txBody>
      </p:sp>
      <p:sp>
        <p:nvSpPr>
          <p:cNvPr id="4" name="Slide Number Placeholder 3"/>
          <p:cNvSpPr>
            <a:spLocks noGrp="1"/>
          </p:cNvSpPr>
          <p:nvPr>
            <p:ph type="sldNum" sz="quarter" idx="5"/>
          </p:nvPr>
        </p:nvSpPr>
        <p:spPr/>
        <p:txBody>
          <a:bodyPr/>
          <a:lstStyle/>
          <a:p>
            <a:fld id="{A67792BD-9991-4432-9E03-07094AD3ECD8}" type="slidenum">
              <a:rPr lang="en-GB" smtClean="0"/>
              <a:t>11</a:t>
            </a:fld>
            <a:endParaRPr lang="en-GB"/>
          </a:p>
        </p:txBody>
      </p:sp>
    </p:spTree>
    <p:extLst>
      <p:ext uri="{BB962C8B-B14F-4D97-AF65-F5344CB8AC3E}">
        <p14:creationId xmlns:p14="http://schemas.microsoft.com/office/powerpoint/2010/main" val="276203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Paths can also be relative, which means they describe how to locate a file or directory relative to your current working directory. </a:t>
            </a:r>
          </a:p>
          <a:p>
            <a:r>
              <a:rPr lang="en-GB" dirty="0"/>
              <a:t>Since my current working directory is /homes/</a:t>
            </a:r>
            <a:r>
              <a:rPr lang="en-GB" dirty="0" err="1"/>
              <a:t>jabbott</a:t>
            </a:r>
            <a:r>
              <a:rPr lang="en-GB" dirty="0"/>
              <a:t> (CLICK), I can refer to file1.txt simply by the path ‘file1.txt – the starting point of the path is my current location in the filesystem</a:t>
            </a:r>
          </a:p>
          <a:p>
            <a:r>
              <a:rPr lang="en-GB" dirty="0"/>
              <a:t>If my current working directory was ‘/homes/ rather than ‘/homes/</a:t>
            </a:r>
            <a:r>
              <a:rPr lang="en-GB" dirty="0" err="1"/>
              <a:t>jabbott</a:t>
            </a:r>
            <a:r>
              <a:rPr lang="en-GB" dirty="0"/>
              <a:t>’, the relative path needs to include any directories which are between my </a:t>
            </a:r>
            <a:r>
              <a:rPr lang="en-GB" dirty="0" err="1"/>
              <a:t>cwd</a:t>
            </a:r>
            <a:r>
              <a:rPr lang="en-GB" dirty="0"/>
              <a:t> and file1.txt. In this case this would be ‘</a:t>
            </a:r>
            <a:r>
              <a:rPr lang="en-GB" dirty="0" err="1"/>
              <a:t>jabbott</a:t>
            </a:r>
            <a:r>
              <a:rPr lang="en-GB" dirty="0"/>
              <a:t>/</a:t>
            </a:r>
            <a:r>
              <a:rPr lang="en-GB" dirty="0" err="1"/>
              <a:t>file.txt</a:t>
            </a:r>
            <a:r>
              <a:rPr lang="en-GB" dirty="0"/>
              <a:t>’</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12</a:t>
            </a:fld>
            <a:endParaRPr lang="en-GB"/>
          </a:p>
        </p:txBody>
      </p:sp>
    </p:spTree>
    <p:extLst>
      <p:ext uri="{BB962C8B-B14F-4D97-AF65-F5344CB8AC3E}">
        <p14:creationId xmlns:p14="http://schemas.microsoft.com/office/powerpoint/2010/main" val="19093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my current working directory was ‘/homes/ rather than ‘/homes/</a:t>
            </a:r>
            <a:r>
              <a:rPr lang="en-GB" dirty="0" err="1"/>
              <a:t>jabbott</a:t>
            </a:r>
            <a:r>
              <a:rPr lang="en-GB" dirty="0"/>
              <a:t>’, the relative path needs to include any directories which are between my </a:t>
            </a:r>
            <a:r>
              <a:rPr lang="en-GB" dirty="0" err="1"/>
              <a:t>cwd</a:t>
            </a:r>
            <a:r>
              <a:rPr lang="en-GB" dirty="0"/>
              <a:t> and file1.txt. In this case this would be ‘</a:t>
            </a:r>
            <a:r>
              <a:rPr lang="en-GB" dirty="0" err="1"/>
              <a:t>jabbott</a:t>
            </a:r>
            <a:r>
              <a:rPr lang="en-GB" dirty="0"/>
              <a:t>/</a:t>
            </a:r>
            <a:r>
              <a:rPr lang="en-GB" dirty="0" err="1"/>
              <a:t>file.txt</a:t>
            </a:r>
            <a:r>
              <a:rPr lang="en-GB" dirty="0"/>
              <a:t>’</a:t>
            </a:r>
          </a:p>
          <a:p>
            <a:r>
              <a:rPr lang="en-GB" dirty="0"/>
              <a:t>A key difference between absolute and relative paths is that an absolute path always starts with ‘/’ while a relative path does not. The relative path to a file is also different from every different location in the filesystem since it is dependent upon the </a:t>
            </a:r>
            <a:r>
              <a:rPr lang="en-GB" dirty="0" err="1"/>
              <a:t>locatio</a:t>
            </a:r>
            <a:r>
              <a:rPr lang="en-GB" dirty="0"/>
              <a:t> of the current working directory. </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13</a:t>
            </a:fld>
            <a:endParaRPr lang="en-GB"/>
          </a:p>
        </p:txBody>
      </p:sp>
    </p:spTree>
    <p:extLst>
      <p:ext uri="{BB962C8B-B14F-4D97-AF65-F5344CB8AC3E}">
        <p14:creationId xmlns:p14="http://schemas.microsoft.com/office/powerpoint/2010/main" val="188828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392551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What to you think is better: a relative or absolute path?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happens if something is moved? Does that change  your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is a discussion point - there is no right or wrong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 paths allow a directory structure to be relocated and everything </a:t>
            </a:r>
            <a:r>
              <a:rPr lang="en-US" b="1" dirty="0"/>
              <a:t>within</a:t>
            </a:r>
            <a:r>
              <a:rPr lang="en-US" b="0" dirty="0"/>
              <a:t> that structure still have valid relative paths, whereas absolute paths would break. Anything </a:t>
            </a:r>
            <a:r>
              <a:rPr lang="en-US" b="1" dirty="0"/>
              <a:t>outside</a:t>
            </a:r>
            <a:r>
              <a:rPr lang="en-US" b="0" dirty="0"/>
              <a:t> that directory structure would have broken relative paths, but absolute paths would still be valid.</a:t>
            </a:r>
            <a:endParaRPr lang="en-US" dirty="0"/>
          </a:p>
          <a:p>
            <a:endParaRPr lang="en-US" dirty="0"/>
          </a:p>
          <a:p>
            <a:r>
              <a:rPr lang="en-US" dirty="0"/>
              <a:t>Good practice would therefore be to use relative paths when referring to content below cwd, and absolute paths for content outside it.</a:t>
            </a:r>
          </a:p>
          <a:p>
            <a:endParaRPr lang="en-US" dirty="0"/>
          </a:p>
          <a:p>
            <a:r>
              <a:rPr lang="en-US" dirty="0"/>
              <a:t>Not foolproof…any path in docs or scripts is liable to break if you move things round…</a:t>
            </a:r>
          </a:p>
        </p:txBody>
      </p:sp>
      <p:sp>
        <p:nvSpPr>
          <p:cNvPr id="4" name="Slide Number Placeholder 3"/>
          <p:cNvSpPr>
            <a:spLocks noGrp="1"/>
          </p:cNvSpPr>
          <p:nvPr>
            <p:ph type="sldNum" sz="quarter" idx="5"/>
          </p:nvPr>
        </p:nvSpPr>
        <p:spPr/>
        <p:txBody>
          <a:bodyPr/>
          <a:lstStyle/>
          <a:p>
            <a:fld id="{A67792BD-9991-4432-9E03-07094AD3ECD8}" type="slidenum">
              <a:rPr lang="en-GB" smtClean="0"/>
              <a:t>15</a:t>
            </a:fld>
            <a:endParaRPr lang="en-GB"/>
          </a:p>
        </p:txBody>
      </p:sp>
    </p:spTree>
    <p:extLst>
      <p:ext uri="{BB962C8B-B14F-4D97-AF65-F5344CB8AC3E}">
        <p14:creationId xmlns:p14="http://schemas.microsoft.com/office/powerpoint/2010/main" val="392557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is a discussion point - there is no right or wrong answer…relative paths allow a directory structure to be relocated and everything </a:t>
            </a:r>
            <a:r>
              <a:rPr lang="en-US" b="1" dirty="0"/>
              <a:t>within</a:t>
            </a:r>
            <a:r>
              <a:rPr lang="en-US" b="0" dirty="0"/>
              <a:t> that structure still have valid relative paths, whereas absolute paths would break. Anything </a:t>
            </a:r>
            <a:r>
              <a:rPr lang="en-US" b="1" dirty="0"/>
              <a:t>outside</a:t>
            </a:r>
            <a:r>
              <a:rPr lang="en-US" b="0" dirty="0"/>
              <a:t> that directory structure would have broken relative paths, but absolute paths would still be valid.</a:t>
            </a:r>
            <a:endParaRPr lang="en-US" dirty="0"/>
          </a:p>
          <a:p>
            <a:endParaRPr lang="en-US" dirty="0"/>
          </a:p>
          <a:p>
            <a:r>
              <a:rPr lang="en-US" dirty="0"/>
              <a:t>Poll: Is this path ok: Yes/No</a:t>
            </a:r>
          </a:p>
          <a:p>
            <a:endParaRPr lang="en-US" dirty="0"/>
          </a:p>
          <a:p>
            <a:r>
              <a:rPr lang="en-US" dirty="0"/>
              <a:t>Good practice would therefore be to use relative paths when referring to content below cwd, and absolute paths for content outside it.</a:t>
            </a:r>
          </a:p>
          <a:p>
            <a:endParaRPr lang="en-US" dirty="0"/>
          </a:p>
          <a:p>
            <a:r>
              <a:rPr lang="en-US" dirty="0"/>
              <a:t>Not foolproof…any path in docs or scripts is liable to break if you move things round…</a:t>
            </a:r>
          </a:p>
        </p:txBody>
      </p:sp>
      <p:sp>
        <p:nvSpPr>
          <p:cNvPr id="4" name="Slide Number Placeholder 3"/>
          <p:cNvSpPr>
            <a:spLocks noGrp="1"/>
          </p:cNvSpPr>
          <p:nvPr>
            <p:ph type="sldNum" sz="quarter" idx="5"/>
          </p:nvPr>
        </p:nvSpPr>
        <p:spPr/>
        <p:txBody>
          <a:bodyPr/>
          <a:lstStyle/>
          <a:p>
            <a:fld id="{A67792BD-9991-4432-9E03-07094AD3ECD8}" type="slidenum">
              <a:rPr lang="en-GB" smtClean="0"/>
              <a:t>16</a:t>
            </a:fld>
            <a:endParaRPr lang="en-GB"/>
          </a:p>
        </p:txBody>
      </p:sp>
    </p:spTree>
    <p:extLst>
      <p:ext uri="{BB962C8B-B14F-4D97-AF65-F5344CB8AC3E}">
        <p14:creationId xmlns:p14="http://schemas.microsoft.com/office/powerpoint/2010/main" val="64251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Commands can be passed arguments and options to define, for example, a file to provide the data used by the command, or to modify it’s behavior.</a:t>
            </a:r>
          </a:p>
          <a:p>
            <a:endParaRPr lang="en-US" dirty="0"/>
          </a:p>
          <a:p>
            <a:r>
              <a:rPr lang="en-US" dirty="0"/>
              <a:t>Arguments are typically used to instruct a command which files/directories to process. These are provided to the command as white-space separate values after the command is typed, prior to pressing ‘enter’. For example, we have already seen how running ‘ls’ lists the contents of the current working directory. We can instead run ‘ls /</a:t>
            </a:r>
            <a:r>
              <a:rPr lang="en-US" dirty="0" err="1"/>
              <a:t>usr</a:t>
            </a:r>
            <a:r>
              <a:rPr lang="en-US" dirty="0"/>
              <a:t>’ which will list the contents of the /</a:t>
            </a:r>
            <a:r>
              <a:rPr lang="en-US" dirty="0" err="1"/>
              <a:t>usr</a:t>
            </a:r>
            <a:r>
              <a:rPr lang="en-US" dirty="0"/>
              <a:t> directory. </a:t>
            </a:r>
          </a:p>
          <a:p>
            <a:endParaRPr lang="en-US" dirty="0"/>
          </a:p>
          <a:p>
            <a:r>
              <a:rPr lang="en-US" dirty="0"/>
              <a:t>Options modify the behavior of a command, and these are also provided after the command name, but typically before command arguments. They can be provided either as ’long’ options, or single character option.</a:t>
            </a:r>
          </a:p>
          <a:p>
            <a:endParaRPr lang="en-US" dirty="0"/>
          </a:p>
          <a:p>
            <a:r>
              <a:rPr lang="en-US" dirty="0"/>
              <a:t>We previously ran the ‘date’ command to report the current date. Long-format options typically are indicated by two </a:t>
            </a:r>
            <a:r>
              <a:rPr lang="en-US" dirty="0" err="1"/>
              <a:t>hypens</a:t>
            </a:r>
            <a:r>
              <a:rPr lang="en-US" dirty="0"/>
              <a:t>: ‘--’ followed by the option name. In the case of dates, there is a standard date format called RFC-2822 which is widely used to represent dates in computing. We can get the date command to return this format instead of its default by passing the ‘—rfc-2822’ argument. If we run this, you can see that the format of the output is slightly different. </a:t>
            </a:r>
          </a:p>
          <a:p>
            <a:endParaRPr lang="en-US" dirty="0"/>
          </a:p>
          <a:p>
            <a:r>
              <a:rPr lang="en-US" dirty="0"/>
              <a:t>Short-format options require just a single character to be provided, which is preceded by a single ‘-’. Often there is a single character option available for each long format option to save typing. In the case of date’s --rfc-2822 argument, you can alternatively use ‘-R’, which as you can see provides the same output format.</a:t>
            </a:r>
            <a:br>
              <a:rPr lang="en-US" dirty="0"/>
            </a:br>
            <a:br>
              <a:rPr lang="en-US" dirty="0"/>
            </a:br>
            <a:r>
              <a:rPr lang="en-US" dirty="0"/>
              <a:t>Options themselves can sometimes require an argument. Sticking to the theme of ‘r’-based arguments, date also accepts a ‘--reference’ or ‘-r’ argument – note the case sensitivity mentioned with regards to commands also applies to arguments….-r and –R do very different things. In this case, --reference or –r reports the time a file was last modified, and requires a filename to be provided. For short format options, you just put the path to the file after the argument. Long format arguments instead require an = sign before the filename is provided.</a:t>
            </a:r>
          </a:p>
        </p:txBody>
      </p:sp>
      <p:sp>
        <p:nvSpPr>
          <p:cNvPr id="4" name="Slide Number Placeholder 3"/>
          <p:cNvSpPr>
            <a:spLocks noGrp="1"/>
          </p:cNvSpPr>
          <p:nvPr>
            <p:ph type="sldNum" sz="quarter" idx="5"/>
          </p:nvPr>
        </p:nvSpPr>
        <p:spPr/>
        <p:txBody>
          <a:bodyPr/>
          <a:lstStyle/>
          <a:p>
            <a:fld id="{A67792BD-9991-4432-9E03-07094AD3ECD8}" type="slidenum">
              <a:rPr lang="en-GB" smtClean="0"/>
              <a:t>17</a:t>
            </a:fld>
            <a:endParaRPr lang="en-GB"/>
          </a:p>
        </p:txBody>
      </p:sp>
    </p:spTree>
    <p:extLst>
      <p:ext uri="{BB962C8B-B14F-4D97-AF65-F5344CB8AC3E}">
        <p14:creationId xmlns:p14="http://schemas.microsoft.com/office/powerpoint/2010/main" val="198873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just need to use directories which exist on the system, but can create our own for organizing our data</a:t>
            </a:r>
          </a:p>
          <a:p>
            <a:r>
              <a:rPr lang="en-US" dirty="0"/>
              <a:t>To create a new directory we use the ‘</a:t>
            </a:r>
            <a:r>
              <a:rPr lang="en-US" dirty="0" err="1"/>
              <a:t>mkdir</a:t>
            </a:r>
            <a:r>
              <a:rPr lang="en-US" dirty="0"/>
              <a:t>’ command – NEXT</a:t>
            </a:r>
          </a:p>
          <a:p>
            <a:r>
              <a:rPr lang="en-US" dirty="0"/>
              <a:t>We run the command ‘</a:t>
            </a:r>
            <a:r>
              <a:rPr lang="en-US" dirty="0" err="1"/>
              <a:t>mkdir</a:t>
            </a:r>
            <a:r>
              <a:rPr lang="en-US" dirty="0"/>
              <a:t>’ followed by the path to the directory we wish to create – this can either be a relative path or an absolute path.</a:t>
            </a:r>
          </a:p>
          <a:p>
            <a:r>
              <a:rPr lang="en-US" dirty="0"/>
              <a:t>SWITCH TO TERMINAL</a:t>
            </a:r>
          </a:p>
          <a:p>
            <a:r>
              <a:rPr lang="en-US" dirty="0"/>
              <a:t>So if I run the command using a relative path as ‘</a:t>
            </a:r>
            <a:r>
              <a:rPr lang="en-US" dirty="0" err="1"/>
              <a:t>mkdir</a:t>
            </a:r>
            <a:r>
              <a:rPr lang="en-US" dirty="0"/>
              <a:t> </a:t>
            </a:r>
            <a:r>
              <a:rPr lang="en-US" dirty="0" err="1"/>
              <a:t>new_directory</a:t>
            </a:r>
            <a:r>
              <a:rPr lang="en-US" dirty="0"/>
              <a:t>’ in my current working directory, it will create a directory named ‘</a:t>
            </a:r>
            <a:r>
              <a:rPr lang="en-US" dirty="0" err="1"/>
              <a:t>new_directory</a:t>
            </a:r>
            <a:r>
              <a:rPr lang="en-US" dirty="0"/>
              <a:t>’ within my current location. We can see that this has worked by running the ‘ls’ command to list the contents of our current working directory, and can see that </a:t>
            </a:r>
            <a:r>
              <a:rPr lang="en-US" dirty="0" err="1"/>
              <a:t>new_directory</a:t>
            </a:r>
            <a:r>
              <a:rPr lang="en-US" dirty="0"/>
              <a:t> has been created. </a:t>
            </a:r>
          </a:p>
          <a:p>
            <a:r>
              <a:rPr lang="en-US" dirty="0"/>
              <a:t>SWITCH TO PPT </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18</a:t>
            </a:fld>
            <a:endParaRPr lang="en-GB"/>
          </a:p>
        </p:txBody>
      </p:sp>
    </p:spTree>
    <p:extLst>
      <p:ext uri="{BB962C8B-B14F-4D97-AF65-F5344CB8AC3E}">
        <p14:creationId xmlns:p14="http://schemas.microsoft.com/office/powerpoint/2010/main" val="8024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create a second directory in just the same way, but this time using an absolute path.</a:t>
            </a:r>
          </a:p>
          <a:p>
            <a:r>
              <a:rPr lang="en-US" dirty="0"/>
              <a:t>If we want to create new_dir2 (CLICK) within /homes/</a:t>
            </a:r>
            <a:r>
              <a:rPr lang="en-US" dirty="0" err="1"/>
              <a:t>jabbott</a:t>
            </a:r>
            <a:endParaRPr lang="en-US" dirty="0"/>
          </a:p>
          <a:p>
            <a:r>
              <a:rPr lang="en-US" dirty="0"/>
              <a:t>then we can use </a:t>
            </a:r>
            <a:r>
              <a:rPr lang="en-US" dirty="0" err="1"/>
              <a:t>mkdir</a:t>
            </a:r>
            <a:r>
              <a:rPr lang="en-US" dirty="0"/>
              <a:t> with the absolute path (CLICK) /homes/</a:t>
            </a:r>
            <a:r>
              <a:rPr lang="en-US" dirty="0" err="1"/>
              <a:t>jabbott</a:t>
            </a:r>
            <a:r>
              <a:rPr lang="en-US" dirty="0"/>
              <a:t>/new_dir2</a:t>
            </a:r>
          </a:p>
          <a:p>
            <a:endParaRPr lang="en-US" dirty="0"/>
          </a:p>
          <a:p>
            <a:r>
              <a:rPr lang="en-US" dirty="0"/>
              <a:t>Note you will need to change your path to include your username </a:t>
            </a:r>
            <a:r>
              <a:rPr lang="en-US" dirty="0" err="1"/>
              <a:t>rahter</a:t>
            </a:r>
            <a:r>
              <a:rPr lang="en-US" dirty="0"/>
              <a:t> than mine!</a:t>
            </a:r>
          </a:p>
          <a:p>
            <a:endParaRPr lang="en-US" dirty="0"/>
          </a:p>
          <a:p>
            <a:r>
              <a:rPr lang="en-US" dirty="0"/>
              <a:t>SWITCH TO TERMINAL AND CREATE NEW_DIR2 FOLLOWED BY ls</a:t>
            </a:r>
          </a:p>
        </p:txBody>
      </p:sp>
      <p:sp>
        <p:nvSpPr>
          <p:cNvPr id="4" name="Slide Number Placeholder 3"/>
          <p:cNvSpPr>
            <a:spLocks noGrp="1"/>
          </p:cNvSpPr>
          <p:nvPr>
            <p:ph type="sldNum" sz="quarter" idx="5"/>
          </p:nvPr>
        </p:nvSpPr>
        <p:spPr/>
        <p:txBody>
          <a:bodyPr/>
          <a:lstStyle/>
          <a:p>
            <a:fld id="{A67792BD-9991-4432-9E03-07094AD3ECD8}" type="slidenum">
              <a:rPr lang="en-GB" smtClean="0"/>
              <a:t>19</a:t>
            </a:fld>
            <a:endParaRPr lang="en-GB"/>
          </a:p>
        </p:txBody>
      </p:sp>
    </p:spTree>
    <p:extLst>
      <p:ext uri="{BB962C8B-B14F-4D97-AF65-F5344CB8AC3E}">
        <p14:creationId xmlns:p14="http://schemas.microsoft.com/office/powerpoint/2010/main" val="16339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184215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change our current working directory using the command ‘cd’, short for ‘change directory’. Just as with </a:t>
            </a:r>
            <a:r>
              <a:rPr lang="en-US" dirty="0" err="1"/>
              <a:t>mkdir</a:t>
            </a:r>
            <a:r>
              <a:rPr lang="en-US" dirty="0"/>
              <a:t>, this accepts either a relative or absolute path as an argument which should define the directory we want to change into.</a:t>
            </a:r>
          </a:p>
          <a:p>
            <a:r>
              <a:rPr lang="en-US" dirty="0"/>
              <a:t>While my current working directory is my home directory /homes/</a:t>
            </a:r>
            <a:r>
              <a:rPr lang="en-US" dirty="0" err="1"/>
              <a:t>jabbott</a:t>
            </a:r>
            <a:r>
              <a:rPr lang="en-US" dirty="0"/>
              <a:t> (CLICK), I can use the command (CLICK) ‘cd </a:t>
            </a:r>
            <a:r>
              <a:rPr lang="en-US" dirty="0" err="1"/>
              <a:t>new_dir</a:t>
            </a:r>
            <a:r>
              <a:rPr lang="en-US" dirty="0"/>
              <a:t>’ to change my current working directory to </a:t>
            </a:r>
            <a:r>
              <a:rPr lang="en-US" dirty="0" err="1"/>
              <a:t>new_dir</a:t>
            </a:r>
            <a:r>
              <a:rPr lang="en-US" dirty="0"/>
              <a:t> (CLICK</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20</a:t>
            </a:fld>
            <a:endParaRPr lang="en-GB"/>
          </a:p>
        </p:txBody>
      </p:sp>
    </p:spTree>
    <p:extLst>
      <p:ext uri="{BB962C8B-B14F-4D97-AF65-F5344CB8AC3E}">
        <p14:creationId xmlns:p14="http://schemas.microsoft.com/office/powerpoint/2010/main" val="388134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a relative path so will only find the correct directory if run while my current working directory is /homes/</a:t>
            </a:r>
            <a:r>
              <a:rPr lang="en-US" dirty="0" err="1"/>
              <a:t>jabbott</a:t>
            </a:r>
            <a:r>
              <a:rPr lang="en-US" dirty="0"/>
              <a:t>.</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21</a:t>
            </a:fld>
            <a:endParaRPr lang="en-GB"/>
          </a:p>
        </p:txBody>
      </p:sp>
    </p:spTree>
    <p:extLst>
      <p:ext uri="{BB962C8B-B14F-4D97-AF65-F5344CB8AC3E}">
        <p14:creationId xmlns:p14="http://schemas.microsoft.com/office/powerpoint/2010/main" val="63690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cd using an absolute path, which is easier if we want to move somewhere more distant in the filesystem</a:t>
            </a:r>
          </a:p>
          <a:p>
            <a:r>
              <a:rPr lang="en-US" dirty="0"/>
              <a:t>So if we want to change to the /bin directory, we can use the absolute path ‘/bin’ as an argument to cd (CLICK)</a:t>
            </a:r>
          </a:p>
          <a:p>
            <a:r>
              <a:rPr lang="en-US" dirty="0"/>
              <a:t>SWITCH TO TERMINAL AND DEMONSTRATE</a:t>
            </a:r>
          </a:p>
          <a:p>
            <a:r>
              <a:rPr lang="en-US" dirty="0"/>
              <a:t>Our working directory should now be /bin, and we can check this again with the ‘</a:t>
            </a:r>
            <a:r>
              <a:rPr lang="en-US" dirty="0" err="1"/>
              <a:t>pwd</a:t>
            </a:r>
            <a:r>
              <a:rPr lang="en-US" dirty="0"/>
              <a:t>’ command.</a:t>
            </a:r>
          </a:p>
          <a:p>
            <a:r>
              <a:rPr lang="en-US" dirty="0"/>
              <a:t>BACK TO PPT AND CLICK</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22</a:t>
            </a:fld>
            <a:endParaRPr lang="en-GB"/>
          </a:p>
        </p:txBody>
      </p:sp>
    </p:spTree>
    <p:extLst>
      <p:ext uri="{BB962C8B-B14F-4D97-AF65-F5344CB8AC3E}">
        <p14:creationId xmlns:p14="http://schemas.microsoft.com/office/powerpoint/2010/main" val="982618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cd using an absolute path, which is easier if we want to move somewhere more distant in the filesystem</a:t>
            </a:r>
          </a:p>
          <a:p>
            <a:r>
              <a:rPr lang="en-US" dirty="0"/>
              <a:t>So if we want to change to the /bin directory, we can use the absolute path ‘/bin/’ as an argument to cd (CLICK)</a:t>
            </a:r>
          </a:p>
          <a:p>
            <a:r>
              <a:rPr lang="en-US" dirty="0"/>
              <a:t>SWITCH TO TERMINAL AND DEMONSTRATE</a:t>
            </a:r>
          </a:p>
          <a:p>
            <a:r>
              <a:rPr lang="en-US" dirty="0"/>
              <a:t>Our working directory should now be /bin, and we can check this again with the ‘</a:t>
            </a:r>
            <a:r>
              <a:rPr lang="en-US" dirty="0" err="1"/>
              <a:t>pwd</a:t>
            </a:r>
            <a:r>
              <a:rPr lang="en-US" dirty="0"/>
              <a:t>’ command.</a:t>
            </a:r>
          </a:p>
          <a:p>
            <a:r>
              <a:rPr lang="en-US" dirty="0"/>
              <a:t>BACK TO PPT AND CLICK</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23</a:t>
            </a:fld>
            <a:endParaRPr lang="en-GB"/>
          </a:p>
        </p:txBody>
      </p:sp>
    </p:spTree>
    <p:extLst>
      <p:ext uri="{BB962C8B-B14F-4D97-AF65-F5344CB8AC3E}">
        <p14:creationId xmlns:p14="http://schemas.microsoft.com/office/powerpoint/2010/main" val="311639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refer to directories higher up the filesystem tree using the ’..’ nomenclature in a path, which refers to the directory which is the parent of our current working directory. In this case running (CLICK) ‘cd ..’ will take us one level up the filesystem tree, and put us in (CLICK) the root directory.</a:t>
            </a:r>
          </a:p>
          <a:p>
            <a:r>
              <a:rPr lang="en-US" dirty="0"/>
              <a:t>SWITCH TO TERMINAL AND DEMONSTRATE</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24</a:t>
            </a:fld>
            <a:endParaRPr lang="en-GB"/>
          </a:p>
        </p:txBody>
      </p:sp>
    </p:spTree>
    <p:extLst>
      <p:ext uri="{BB962C8B-B14F-4D97-AF65-F5344CB8AC3E}">
        <p14:creationId xmlns:p14="http://schemas.microsoft.com/office/powerpoint/2010/main" val="2272874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shortcut is ‘cd –’ (CLICK), which returns us to our previous working directory. Whenever we change directory, the system records our previous working directory. Running ‘cd –’ will return us to our previous location.</a:t>
            </a:r>
          </a:p>
        </p:txBody>
      </p:sp>
      <p:sp>
        <p:nvSpPr>
          <p:cNvPr id="4" name="Slide Number Placeholder 3"/>
          <p:cNvSpPr>
            <a:spLocks noGrp="1"/>
          </p:cNvSpPr>
          <p:nvPr>
            <p:ph type="sldNum" sz="quarter" idx="5"/>
          </p:nvPr>
        </p:nvSpPr>
        <p:spPr/>
        <p:txBody>
          <a:bodyPr/>
          <a:lstStyle/>
          <a:p>
            <a:fld id="{A67792BD-9991-4432-9E03-07094AD3ECD8}" type="slidenum">
              <a:rPr lang="en-GB" smtClean="0"/>
              <a:t>25</a:t>
            </a:fld>
            <a:endParaRPr lang="en-GB"/>
          </a:p>
        </p:txBody>
      </p:sp>
    </p:spTree>
    <p:extLst>
      <p:ext uri="{BB962C8B-B14F-4D97-AF65-F5344CB8AC3E}">
        <p14:creationId xmlns:p14="http://schemas.microsoft.com/office/powerpoint/2010/main" val="4173275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run this now, we will end up back to the ‘/bin’ directory. This is useful when you need to switch back and forth between two locations on the filesystem.</a:t>
            </a:r>
          </a:p>
          <a:p>
            <a:r>
              <a:rPr lang="en-US" dirty="0"/>
              <a:t>One final shortcut – if we want to quickly get back to our home directory, we can use the ‘cd’ command without any arguments (CLICK), which takes us straight to our home directory without us having to enter a path.</a:t>
            </a:r>
          </a:p>
        </p:txBody>
      </p:sp>
      <p:sp>
        <p:nvSpPr>
          <p:cNvPr id="4" name="Slide Number Placeholder 3"/>
          <p:cNvSpPr>
            <a:spLocks noGrp="1"/>
          </p:cNvSpPr>
          <p:nvPr>
            <p:ph type="sldNum" sz="quarter" idx="5"/>
          </p:nvPr>
        </p:nvSpPr>
        <p:spPr/>
        <p:txBody>
          <a:bodyPr/>
          <a:lstStyle/>
          <a:p>
            <a:fld id="{A67792BD-9991-4432-9E03-07094AD3ECD8}" type="slidenum">
              <a:rPr lang="en-GB" smtClean="0"/>
              <a:t>26</a:t>
            </a:fld>
            <a:endParaRPr lang="en-GB"/>
          </a:p>
        </p:txBody>
      </p:sp>
    </p:spTree>
    <p:extLst>
      <p:ext uri="{BB962C8B-B14F-4D97-AF65-F5344CB8AC3E}">
        <p14:creationId xmlns:p14="http://schemas.microsoft.com/office/powerpoint/2010/main" val="29824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TERMINAL AND DEMONSTRATE</a:t>
            </a:r>
          </a:p>
          <a:p>
            <a:r>
              <a:rPr lang="en-US" dirty="0"/>
              <a:t>Now we know how to create directories, we also sometimes need to remove them. This is done with the ‘</a:t>
            </a:r>
            <a:r>
              <a:rPr lang="en-US" dirty="0" err="1"/>
              <a:t>rmdir</a:t>
            </a:r>
            <a:r>
              <a:rPr lang="en-US" dirty="0"/>
              <a:t>’ command, and just as with the other commands we have covered, works with absolute or relative paths. </a:t>
            </a:r>
          </a:p>
          <a:p>
            <a:r>
              <a:rPr lang="en-US" dirty="0"/>
              <a:t>Note that </a:t>
            </a:r>
            <a:r>
              <a:rPr lang="en-US" dirty="0" err="1"/>
              <a:t>rmdir</a:t>
            </a:r>
            <a:r>
              <a:rPr lang="en-US" dirty="0"/>
              <a:t> will not remove a directory if it still contains other files or directories. </a:t>
            </a:r>
          </a:p>
          <a:p>
            <a:r>
              <a:rPr lang="en-US" dirty="0"/>
              <a:t>If we want to remove the ‘</a:t>
            </a:r>
            <a:r>
              <a:rPr lang="en-US" dirty="0" err="1"/>
              <a:t>new_dir</a:t>
            </a:r>
            <a:r>
              <a:rPr lang="en-US" dirty="0"/>
              <a:t>’ directory we created in our home directory we can use </a:t>
            </a:r>
            <a:r>
              <a:rPr lang="en-US" dirty="0" err="1"/>
              <a:t>rmdir</a:t>
            </a:r>
            <a:r>
              <a:rPr lang="en-US" dirty="0"/>
              <a:t>, since our current working directory is now our home directory again, we can use the relative path with the </a:t>
            </a:r>
            <a:r>
              <a:rPr lang="en-US" dirty="0" err="1"/>
              <a:t>rmdir</a:t>
            </a:r>
            <a:r>
              <a:rPr lang="en-US" dirty="0"/>
              <a:t> command, in this case (CLICK) ‘</a:t>
            </a:r>
            <a:r>
              <a:rPr lang="en-US" dirty="0" err="1"/>
              <a:t>rmdir</a:t>
            </a:r>
            <a:r>
              <a:rPr lang="en-US" dirty="0"/>
              <a:t> </a:t>
            </a:r>
            <a:r>
              <a:rPr lang="en-US" dirty="0" err="1"/>
              <a:t>new_dir</a:t>
            </a:r>
            <a:r>
              <a:rPr lang="en-US" dirty="0"/>
              <a:t>’</a:t>
            </a:r>
          </a:p>
        </p:txBody>
      </p:sp>
      <p:sp>
        <p:nvSpPr>
          <p:cNvPr id="4" name="Slide Number Placeholder 3"/>
          <p:cNvSpPr>
            <a:spLocks noGrp="1"/>
          </p:cNvSpPr>
          <p:nvPr>
            <p:ph type="sldNum" sz="quarter" idx="5"/>
          </p:nvPr>
        </p:nvSpPr>
        <p:spPr/>
        <p:txBody>
          <a:bodyPr/>
          <a:lstStyle/>
          <a:p>
            <a:fld id="{A67792BD-9991-4432-9E03-07094AD3ECD8}" type="slidenum">
              <a:rPr lang="en-GB" smtClean="0"/>
              <a:t>27</a:t>
            </a:fld>
            <a:endParaRPr lang="en-GB"/>
          </a:p>
        </p:txBody>
      </p:sp>
    </p:spTree>
    <p:extLst>
      <p:ext uri="{BB962C8B-B14F-4D97-AF65-F5344CB8AC3E}">
        <p14:creationId xmlns:p14="http://schemas.microsoft.com/office/powerpoint/2010/main" val="32565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TERMINAL AND DEMONSTRATE</a:t>
            </a:r>
          </a:p>
          <a:p>
            <a:r>
              <a:rPr lang="en-US" dirty="0"/>
              <a:t>And just to finish off tidying up, I’ll remove new_dir2 using it’s absolute path (CLICK) ‘/homes/</a:t>
            </a:r>
            <a:r>
              <a:rPr lang="en-US" dirty="0" err="1"/>
              <a:t>jabbott</a:t>
            </a:r>
            <a:r>
              <a:rPr lang="en-US" dirty="0"/>
              <a:t>/new_dir2’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SWITCH TO PPT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SWITCH TO TERMINAL AND DEMONSTRATE</a:t>
            </a:r>
          </a:p>
          <a:p>
            <a:endParaRPr lang="en-US" dirty="0"/>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28</a:t>
            </a:fld>
            <a:endParaRPr lang="en-GB"/>
          </a:p>
        </p:txBody>
      </p:sp>
    </p:spTree>
    <p:extLst>
      <p:ext uri="{BB962C8B-B14F-4D97-AF65-F5344CB8AC3E}">
        <p14:creationId xmlns:p14="http://schemas.microsoft.com/office/powerpoint/2010/main" val="2843382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29</a:t>
            </a:fld>
            <a:endParaRPr lang="en-GB"/>
          </a:p>
        </p:txBody>
      </p:sp>
    </p:spTree>
    <p:extLst>
      <p:ext uri="{BB962C8B-B14F-4D97-AF65-F5344CB8AC3E}">
        <p14:creationId xmlns:p14="http://schemas.microsoft.com/office/powerpoint/2010/main" val="913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Font typeface="Arial" panose="020B0604020202020204" pitchFamily="34" charset="0"/>
              <a:buChar char="•"/>
            </a:pPr>
            <a:r>
              <a:rPr lang="en-GB" dirty="0"/>
              <a:t>Multi-user operating system</a:t>
            </a:r>
          </a:p>
          <a:p>
            <a:pPr marL="700088" lvl="1" indent="-342900" fontAlgn="base">
              <a:buFont typeface="Arial" panose="020B0604020202020204" pitchFamily="34" charset="0"/>
              <a:buChar char="•"/>
            </a:pPr>
            <a:r>
              <a:rPr lang="en-GB" dirty="0"/>
              <a:t>Acts as interface between user and hardware – you are probably familiar with Windows or MacOS, but </a:t>
            </a:r>
            <a:r>
              <a:rPr lang="en-GB" dirty="0" err="1"/>
              <a:t>linux</a:t>
            </a:r>
            <a:r>
              <a:rPr lang="en-GB" dirty="0"/>
              <a:t> serves the same role</a:t>
            </a:r>
          </a:p>
          <a:p>
            <a:pPr marL="342900" indent="-342900">
              <a:buFont typeface="Arial" panose="020B0604020202020204" pitchFamily="34" charset="0"/>
              <a:buChar char="•"/>
            </a:pPr>
            <a:r>
              <a:rPr lang="en-GB" dirty="0"/>
              <a:t>Unix original release 1969, AT &amp; T labs</a:t>
            </a:r>
          </a:p>
          <a:p>
            <a:pPr marL="342900" indent="-342900">
              <a:buFont typeface="Arial" panose="020B0604020202020204" pitchFamily="34" charset="0"/>
              <a:buChar char="•"/>
            </a:pPr>
            <a:r>
              <a:rPr lang="en-GB" dirty="0"/>
              <a:t>Linux: Free Unix implementation by Linus Torvalds, 1991</a:t>
            </a:r>
          </a:p>
          <a:p>
            <a:pPr marL="342900" indent="-342900">
              <a:buFont typeface="Arial" panose="020B0604020202020204" pitchFamily="34" charset="0"/>
              <a:buChar char="•"/>
            </a:pPr>
            <a:r>
              <a:rPr lang="en-GB" dirty="0"/>
              <a:t>[CLICK] You’ve probably use it without knowing about it…</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a:t>
            </a:fld>
            <a:endParaRPr lang="en-GB"/>
          </a:p>
        </p:txBody>
      </p:sp>
    </p:spTree>
    <p:extLst>
      <p:ext uri="{BB962C8B-B14F-4D97-AF65-F5344CB8AC3E}">
        <p14:creationId xmlns:p14="http://schemas.microsoft.com/office/powerpoint/2010/main" val="2441195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able to find and interpret documentation on commands and their usage is a key skill in using Linux, for example in finding which commands we can use to do a particular task, or what options and arguments they require. </a:t>
            </a:r>
          </a:p>
          <a:p>
            <a:endParaRPr lang="en-US" dirty="0"/>
          </a:p>
          <a:p>
            <a:r>
              <a:rPr lang="en-US" dirty="0"/>
              <a:t>If you don’t check the documentation, you may find you get unexpected results. This image seemed somewhat appropriate here. You may recognize this picture from the cover of the Beatles Help album, where they are spelling ‘help’ in semaphore. Had someone actually looked this up first, they would </a:t>
            </a:r>
            <a:r>
              <a:rPr lang="en-US" dirty="0" err="1"/>
              <a:t>realise</a:t>
            </a:r>
            <a:r>
              <a:rPr lang="en-US" dirty="0"/>
              <a:t> they are actually spelling ‘NUJV’, so aren’t actually likely to get much help…Similarly we should always check a commands documentation to make sure it is going to do what we think it is going to do. </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30</a:t>
            </a:fld>
            <a:endParaRPr lang="en-GB"/>
          </a:p>
        </p:txBody>
      </p:sp>
    </p:spTree>
    <p:extLst>
      <p:ext uri="{BB962C8B-B14F-4D97-AF65-F5344CB8AC3E}">
        <p14:creationId xmlns:p14="http://schemas.microsoft.com/office/powerpoint/2010/main" val="1974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much all commands will have some built in help information, as well as more in-depth manual pages. </a:t>
            </a:r>
          </a:p>
          <a:p>
            <a:r>
              <a:rPr lang="en-US" dirty="0"/>
              <a:t>The basic help for a command can normally be found by running the command with the –h or –help arguments. In some cases just running a command without any arguments will give you some usage information.</a:t>
            </a:r>
          </a:p>
          <a:p>
            <a:r>
              <a:rPr lang="en-US" dirty="0"/>
              <a:t>SWITCH TO TERMINAL AND DEMONSTRATE</a:t>
            </a:r>
          </a:p>
          <a:p>
            <a:r>
              <a:rPr lang="en-US" dirty="0"/>
              <a:t>For example for the ‘</a:t>
            </a:r>
            <a:r>
              <a:rPr lang="en-US" dirty="0" err="1"/>
              <a:t>rmdir</a:t>
            </a:r>
            <a:r>
              <a:rPr lang="en-US" dirty="0"/>
              <a:t>’ command we were just using, you can get some basic help information by running ‘</a:t>
            </a:r>
            <a:r>
              <a:rPr lang="en-US" dirty="0" err="1"/>
              <a:t>rmdir</a:t>
            </a:r>
            <a:r>
              <a:rPr lang="en-US" dirty="0"/>
              <a:t>’ without any arguments</a:t>
            </a:r>
          </a:p>
          <a:p>
            <a:r>
              <a:rPr lang="en-US" dirty="0"/>
              <a:t>Many </a:t>
            </a:r>
            <a:r>
              <a:rPr lang="en-US" dirty="0" err="1"/>
              <a:t>linux</a:t>
            </a:r>
            <a:r>
              <a:rPr lang="en-US" dirty="0"/>
              <a:t> commands also have an entry in the systems manual, which you can access with the ‘man’ command </a:t>
            </a:r>
          </a:p>
          <a:p>
            <a:r>
              <a:rPr lang="en-US" dirty="0"/>
              <a:t>If we look at the man page for the ‘</a:t>
            </a:r>
            <a:r>
              <a:rPr lang="en-US" dirty="0" err="1"/>
              <a:t>rmdir</a:t>
            </a:r>
            <a:r>
              <a:rPr lang="en-US" dirty="0"/>
              <a:t>’ command by running ‘man </a:t>
            </a:r>
            <a:r>
              <a:rPr lang="en-US" dirty="0" err="1"/>
              <a:t>rmdir</a:t>
            </a:r>
            <a:r>
              <a:rPr lang="en-US" dirty="0"/>
              <a:t>’ we can see it shows us a screenful of text. At the top is a description of the command, and a synopsis of it’s usage, so here we can see that we should run ‘</a:t>
            </a:r>
            <a:r>
              <a:rPr lang="en-US" dirty="0" err="1"/>
              <a:t>rmdir</a:t>
            </a:r>
            <a:r>
              <a:rPr lang="en-US" dirty="0"/>
              <a:t>’ which may be followed by a -p option, and followed by a path to a directory. We can tell that the -p argument is optional since it is  surrounded with square brackets. There follows a description of all the options which the command takes and what they do. Once you are done, press ’q’ (for quit) which will take you back to the command prompt.</a:t>
            </a:r>
          </a:p>
          <a:p>
            <a:endParaRPr lang="en-US" dirty="0"/>
          </a:p>
          <a:p>
            <a:r>
              <a:rPr lang="en-US" dirty="0"/>
              <a:t>One thing about man pages is that they are very dry and terse. (read out description of -p argument). You may well find more accessible documentation and examples simply by googling for a command. </a:t>
            </a:r>
          </a:p>
          <a:p>
            <a:r>
              <a:rPr lang="en-US" dirty="0"/>
              <a:t>SWITCH TO BROWSER AND GOOGLE ‘</a:t>
            </a:r>
            <a:r>
              <a:rPr lang="en-US" dirty="0" err="1"/>
              <a:t>linux</a:t>
            </a:r>
            <a:r>
              <a:rPr lang="en-US" dirty="0"/>
              <a:t> </a:t>
            </a:r>
            <a:r>
              <a:rPr lang="en-US" dirty="0" err="1"/>
              <a:t>rmdir</a:t>
            </a:r>
            <a:r>
              <a:rPr lang="en-US" dirty="0"/>
              <a:t> command options’. EXPLORE TOP HIT WHICH INCLUDES EXAMPLES.</a:t>
            </a:r>
          </a:p>
          <a:p>
            <a:r>
              <a:rPr lang="en-US" dirty="0"/>
              <a:t>Learning how to find what commands to use and how to use them is a critical skill in making effective use of Linux.</a:t>
            </a:r>
          </a:p>
          <a:p>
            <a:r>
              <a:rPr lang="en-US" dirty="0"/>
              <a:t>GOOGLE ‘</a:t>
            </a:r>
            <a:r>
              <a:rPr lang="en-US" dirty="0" err="1"/>
              <a:t>linux</a:t>
            </a:r>
            <a:r>
              <a:rPr lang="en-US" dirty="0"/>
              <a:t> how to list files by size’</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31</a:t>
            </a:fld>
            <a:endParaRPr lang="en-GB"/>
          </a:p>
        </p:txBody>
      </p:sp>
    </p:spTree>
    <p:extLst>
      <p:ext uri="{BB962C8B-B14F-4D97-AF65-F5344CB8AC3E}">
        <p14:creationId xmlns:p14="http://schemas.microsoft.com/office/powerpoint/2010/main" val="398961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pages can be very dry and it can be hard to find what you are looking for. There are plenty of other online resources and tutorials etc. which can help. </a:t>
            </a:r>
          </a:p>
        </p:txBody>
      </p:sp>
      <p:sp>
        <p:nvSpPr>
          <p:cNvPr id="4" name="Slide Number Placeholder 3"/>
          <p:cNvSpPr>
            <a:spLocks noGrp="1"/>
          </p:cNvSpPr>
          <p:nvPr>
            <p:ph type="sldNum" sz="quarter" idx="5"/>
          </p:nvPr>
        </p:nvSpPr>
        <p:spPr/>
        <p:txBody>
          <a:bodyPr/>
          <a:lstStyle/>
          <a:p>
            <a:fld id="{A67792BD-9991-4432-9E03-07094AD3ECD8}" type="slidenum">
              <a:rPr lang="en-GB" smtClean="0"/>
              <a:t>33</a:t>
            </a:fld>
            <a:endParaRPr lang="en-GB"/>
          </a:p>
        </p:txBody>
      </p:sp>
    </p:spTree>
    <p:extLst>
      <p:ext uri="{BB962C8B-B14F-4D97-AF65-F5344CB8AC3E}">
        <p14:creationId xmlns:p14="http://schemas.microsoft.com/office/powerpoint/2010/main" val="2114152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-s1,1p -k host output includes:</a:t>
            </a:r>
            <a:br>
              <a:rPr lang="en-US" dirty="0"/>
            </a:br>
            <a:r>
              <a:rPr lang="en-US" dirty="0"/>
              <a:t>hostname (1)         - show or set the system's host name</a:t>
            </a:r>
          </a:p>
          <a:p>
            <a:endParaRPr lang="en-US" dirty="0"/>
          </a:p>
          <a:p>
            <a:r>
              <a:rPr lang="en-US" dirty="0"/>
              <a:t>hostname -</a:t>
            </a:r>
            <a:r>
              <a:rPr lang="en-US" dirty="0" err="1"/>
              <a:t>i</a:t>
            </a:r>
            <a:r>
              <a:rPr lang="en-US" dirty="0"/>
              <a:t> should report 10.0.112.17 for login1 or 10.0.112.18 for login2</a:t>
            </a:r>
          </a:p>
          <a:p>
            <a:endParaRPr lang="en-US" dirty="0"/>
          </a:p>
          <a:p>
            <a:endParaRPr lang="en-US" dirty="0"/>
          </a:p>
          <a:p>
            <a:r>
              <a:rPr lang="en-US" dirty="0"/>
              <a:t>Login1: 10.0.112.17</a:t>
            </a:r>
          </a:p>
          <a:p>
            <a:r>
              <a:rPr lang="en-US" dirty="0"/>
              <a:t>Login2: 10.0.112.18</a:t>
            </a:r>
          </a:p>
          <a:p>
            <a:r>
              <a:rPr lang="en-US" dirty="0" err="1"/>
              <a:t>Jupyterhub</a:t>
            </a:r>
            <a:r>
              <a:rPr lang="en-US" dirty="0"/>
              <a:t>: 10.0.112.19</a:t>
            </a:r>
          </a:p>
          <a:p>
            <a:r>
              <a:rPr lang="en-US" dirty="0" err="1"/>
              <a:t>Rstudio</a:t>
            </a:r>
            <a:r>
              <a:rPr lang="en-US" dirty="0"/>
              <a:t>: 10.0.115.194</a:t>
            </a:r>
          </a:p>
        </p:txBody>
      </p:sp>
      <p:sp>
        <p:nvSpPr>
          <p:cNvPr id="4" name="Slide Number Placeholder 3"/>
          <p:cNvSpPr>
            <a:spLocks noGrp="1"/>
          </p:cNvSpPr>
          <p:nvPr>
            <p:ph type="sldNum" sz="quarter" idx="5"/>
          </p:nvPr>
        </p:nvSpPr>
        <p:spPr/>
        <p:txBody>
          <a:bodyPr/>
          <a:lstStyle/>
          <a:p>
            <a:fld id="{A67792BD-9991-4432-9E03-07094AD3ECD8}" type="slidenum">
              <a:rPr lang="en-GB" smtClean="0"/>
              <a:t>34</a:t>
            </a:fld>
            <a:endParaRPr lang="en-GB"/>
          </a:p>
        </p:txBody>
      </p:sp>
    </p:spTree>
    <p:extLst>
      <p:ext uri="{BB962C8B-B14F-4D97-AF65-F5344CB8AC3E}">
        <p14:creationId xmlns:p14="http://schemas.microsoft.com/office/powerpoint/2010/main" val="2226886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36</a:t>
            </a:fld>
            <a:endParaRPr lang="en-GB"/>
          </a:p>
        </p:txBody>
      </p:sp>
    </p:spTree>
    <p:extLst>
      <p:ext uri="{BB962C8B-B14F-4D97-AF65-F5344CB8AC3E}">
        <p14:creationId xmlns:p14="http://schemas.microsoft.com/office/powerpoint/2010/main" val="204107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names can contain pretty much any character, but that doesn’t mean they should. Some characters have special meanings to the system so have to be handled carefully when used in filenames. It is safer to stick to using [CLICK] alphabetic characters, so a-z in either upper or lower case, [CLICK]numbers, and to divide up filenames [CLICK] ‘.’, underscore and hyphens.  </a:t>
            </a:r>
          </a:p>
          <a:p>
            <a:endParaRPr lang="en-US" dirty="0"/>
          </a:p>
          <a:p>
            <a:r>
              <a:rPr lang="en-US" dirty="0"/>
              <a:t>Filenames are also case sensitive in Linux, so [CLICK] </a:t>
            </a:r>
            <a:r>
              <a:rPr lang="en-US" dirty="0" err="1"/>
              <a:t>Names.txt</a:t>
            </a:r>
            <a:r>
              <a:rPr lang="en-US" dirty="0"/>
              <a:t> (with a capital N) and </a:t>
            </a:r>
            <a:r>
              <a:rPr lang="en-US" dirty="0" err="1"/>
              <a:t>names.txt</a:t>
            </a:r>
            <a:r>
              <a:rPr lang="en-US" dirty="0"/>
              <a:t> with a lower case n refer to different files. </a:t>
            </a:r>
          </a:p>
          <a:p>
            <a:endParaRPr lang="en-US" dirty="0"/>
          </a:p>
          <a:p>
            <a:r>
              <a:rPr lang="en-US" dirty="0"/>
              <a:t>[CLICK] If a filename starts with a ‘.’ then it is considered a hidden file and will need be displayed in the output of ‘ls’ by default. </a:t>
            </a:r>
          </a:p>
          <a:p>
            <a:endParaRPr lang="en-US" dirty="0"/>
          </a:p>
          <a:p>
            <a:r>
              <a:rPr lang="en-US" dirty="0"/>
              <a:t>[CLICK] File names may also include a suffix, such as .txt to indicate the file type. Unlike on windows, where the system works out how to handle a particular file by it’s filename suffix, on Linux these are purely for our benefit. It makes our lives easier if we stick to conventions like .txt for text files since it makes it obvious what the filetype is.</a:t>
            </a:r>
          </a:p>
          <a:p>
            <a:endParaRPr lang="en-US" dirty="0"/>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37</a:t>
            </a:fld>
            <a:endParaRPr lang="en-GB"/>
          </a:p>
        </p:txBody>
      </p:sp>
    </p:spTree>
    <p:extLst>
      <p:ext uri="{BB962C8B-B14F-4D97-AF65-F5344CB8AC3E}">
        <p14:creationId xmlns:p14="http://schemas.microsoft.com/office/powerpoint/2010/main" val="2325118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met the 'ls' command, which lists a directories contents, By default, it will give us a listing of the current working directory contents in a multi-column format, but we can also provide a path as an argument, in which case the ls output will relate to the path we specified. </a:t>
            </a:r>
          </a:p>
          <a:p>
            <a:endParaRPr lang="en-US" dirty="0"/>
          </a:p>
          <a:p>
            <a:r>
              <a:rPr lang="en-US" dirty="0"/>
              <a:t>Note that the output of 'ls' is </a:t>
            </a:r>
            <a:r>
              <a:rPr lang="en-US" dirty="0" err="1"/>
              <a:t>coloured</a:t>
            </a:r>
            <a:r>
              <a:rPr lang="en-US" dirty="0"/>
              <a:t> – these </a:t>
            </a:r>
            <a:r>
              <a:rPr lang="en-US" dirty="0" err="1"/>
              <a:t>colours</a:t>
            </a:r>
            <a:r>
              <a:rPr lang="en-US" dirty="0"/>
              <a:t> tell you something about the files, which helps you tell for example, a directory from a data file. </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38</a:t>
            </a:fld>
            <a:endParaRPr lang="en-GB"/>
          </a:p>
        </p:txBody>
      </p:sp>
    </p:spTree>
    <p:extLst>
      <p:ext uri="{BB962C8B-B14F-4D97-AF65-F5344CB8AC3E}">
        <p14:creationId xmlns:p14="http://schemas.microsoft.com/office/powerpoint/2010/main" val="1921988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what output will ls </a:t>
            </a:r>
            <a:r>
              <a:rPr lang="en-GB" dirty="0" err="1"/>
              <a:t>l?st.txt</a:t>
            </a:r>
            <a:r>
              <a:rPr lang="en-GB" dirty="0"/>
              <a:t> produce</a:t>
            </a:r>
          </a:p>
          <a:p>
            <a:r>
              <a:rPr lang="en-GB" dirty="0"/>
              <a:t>Chuck some answers in the chat…</a:t>
            </a:r>
          </a:p>
          <a:p>
            <a:endParaRPr lang="en-GB" dirty="0"/>
          </a:p>
          <a:p>
            <a:r>
              <a:rPr lang="en-GB" dirty="0"/>
              <a:t>Note the wildcard expansion is a function carried out by the shell, so can be used with any command. Whether that command can cope with being passed what turns into a list of arguments is another question entirely...</a:t>
            </a:r>
          </a:p>
        </p:txBody>
      </p:sp>
      <p:sp>
        <p:nvSpPr>
          <p:cNvPr id="4" name="Slide Number Placeholder 3"/>
          <p:cNvSpPr>
            <a:spLocks noGrp="1"/>
          </p:cNvSpPr>
          <p:nvPr>
            <p:ph type="sldNum" sz="quarter" idx="10"/>
          </p:nvPr>
        </p:nvSpPr>
        <p:spPr/>
        <p:txBody>
          <a:bodyPr/>
          <a:lstStyle/>
          <a:p>
            <a:fld id="{A67792BD-9991-4432-9E03-07094AD3ECD8}" type="slidenum">
              <a:rPr lang="en-GB" smtClean="0"/>
              <a:t>41</a:t>
            </a:fld>
            <a:endParaRPr lang="en-GB"/>
          </a:p>
        </p:txBody>
      </p:sp>
    </p:spTree>
    <p:extLst>
      <p:ext uri="{BB962C8B-B14F-4D97-AF65-F5344CB8AC3E}">
        <p14:creationId xmlns:p14="http://schemas.microsoft.com/office/powerpoint/2010/main" val="3172854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is stored on disk in files. There are two main types of file that you will come across: text files and binary files. Text files [CLICK] (as their name suggests) store plain text and don’t support any formatting such as fonts, bold or italics. Binary files, in contrast, can contain any type of data but are specially formatted according to the file type, and require software which understands the format to be able to access the data within them. Examples of binary file formats you will probably have come across are [CLICK] mp3 music files, [CLICK] jpeg image files, and [CLICK] pdf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contents of text files can be viewed directly on your terminal using the ‘cat’ command, which displays the full contents of the file on the terminal. If you run 'ls', you will see a list of the files which we just copied over. You should see one of these is called '</a:t>
            </a:r>
            <a:r>
              <a:rPr lang="en-GB" dirty="0" err="1"/>
              <a:t>names.txt</a:t>
            </a:r>
            <a:r>
              <a:rPr lang="en-GB" dirty="0"/>
              <a:t>'. We'll use 'cat' to take a look at this by running 'cat </a:t>
            </a:r>
            <a:r>
              <a:rPr lang="en-GB" dirty="0" err="1"/>
              <a:t>names.txt</a:t>
            </a:r>
            <a:r>
              <a:rPr lang="en-GB" dirty="0"/>
              <a:t>'. As you can see when you run this command, we now have a screen full of names, but they all seem to start with Y and Z, in my case…cat has shown us the full contents of the file, however most of it has disappeared off the top of the screen. There are some situations where 'cat' is useful, but if you actually want to inspect the contents of a file which has more rows than your terminal displays, we instead need to use a program which provides a paged view. `less` is one such program. If you now run 'less </a:t>
            </a:r>
            <a:r>
              <a:rPr lang="en-GB" dirty="0" err="1"/>
              <a:t>names.txt</a:t>
            </a:r>
            <a:r>
              <a:rPr lang="en-GB" dirty="0"/>
              <a:t>', you will see a screen of text, but now all the names begin with A – it is showing us the very top of the file instead of the bottom. You can now use the cursor keys to scroll up or down in the file, or page-up and page-down to move a full screen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also search for a string (i.e. a sequence of characters) in the file using the '/' key [CLICK]. If you press '/', then type 'Kate' and press Enter, less searches forwards in the text for the characters you entered. Then you can press 'n' to jump to the next match in the file. Similarly, '?' (i.e. shift+/) searches backwards in the text from the current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are finished viewing the file, press 'q' to quite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are finished you can press ‘q’ to quit.</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42</a:t>
            </a:fld>
            <a:endParaRPr lang="en-GB"/>
          </a:p>
        </p:txBody>
      </p:sp>
    </p:spTree>
    <p:extLst>
      <p:ext uri="{BB962C8B-B14F-4D97-AF65-F5344CB8AC3E}">
        <p14:creationId xmlns:p14="http://schemas.microsoft.com/office/powerpoint/2010/main" val="1326970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can't see the delimiter, we don't know if it is a number of spaces, a tab, or a number of tabs (which might indicate a field with a missing value)</a:t>
            </a:r>
          </a:p>
        </p:txBody>
      </p:sp>
      <p:sp>
        <p:nvSpPr>
          <p:cNvPr id="4" name="Slide Number Placeholder 3"/>
          <p:cNvSpPr>
            <a:spLocks noGrp="1"/>
          </p:cNvSpPr>
          <p:nvPr>
            <p:ph type="sldNum" sz="quarter" idx="5"/>
          </p:nvPr>
        </p:nvSpPr>
        <p:spPr/>
        <p:txBody>
          <a:bodyPr/>
          <a:lstStyle/>
          <a:p>
            <a:fld id="{A67792BD-9991-4432-9E03-07094AD3ECD8}" type="slidenum">
              <a:rPr lang="en-GB" smtClean="0"/>
              <a:t>43</a:t>
            </a:fld>
            <a:endParaRPr lang="en-GB"/>
          </a:p>
        </p:txBody>
      </p:sp>
    </p:spTree>
    <p:extLst>
      <p:ext uri="{BB962C8B-B14F-4D97-AF65-F5344CB8AC3E}">
        <p14:creationId xmlns:p14="http://schemas.microsoft.com/office/powerpoint/2010/main" val="301516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few reasons that we use Linux in scientific computing. </a:t>
            </a:r>
          </a:p>
          <a:p>
            <a:r>
              <a:rPr lang="en-GB" dirty="0"/>
              <a:t>Historically, Unix systems have offered considerably greater computational capabilities than alternatives, since they were designed for much large multi-user systems from the start.</a:t>
            </a:r>
          </a:p>
          <a:p>
            <a:endParaRPr lang="en-GB" dirty="0"/>
          </a:p>
          <a:p>
            <a:r>
              <a:rPr lang="en-GB" dirty="0"/>
              <a:t>Unix programs are typically run be typing commands which can be readily combined using methods we will come on to later such as output redirection, and scripting, allowing us to easily generate re-runnable pipelines combining multiple tools. </a:t>
            </a:r>
          </a:p>
          <a:p>
            <a:endParaRPr lang="en-GB" dirty="0"/>
          </a:p>
          <a:p>
            <a:r>
              <a:rPr lang="en-GB" dirty="0"/>
              <a:t>Over time Linux has become the predominate version of Unix, largely because it is freely available, and supports a wide array of hardware. </a:t>
            </a:r>
          </a:p>
          <a:p>
            <a:endParaRPr lang="en-GB" dirty="0"/>
          </a:p>
          <a:p>
            <a:r>
              <a:rPr lang="en-GB" dirty="0"/>
              <a:t>Due to the scale of the datasets being generated now, we need to use High-Performance Computing (or HPC) systems, which combine many separate computers into large computational resources, and these are built almost exclusively from systems running Linux. A list of the most powerful 500 supercomputers in the world is released every 6 months. You can see from this figure that there are several different operating systems deployed on these systems, however every one of these is actually a different version of Linux.</a:t>
            </a:r>
          </a:p>
          <a:p>
            <a:endParaRPr lang="en-GB" dirty="0"/>
          </a:p>
          <a:p>
            <a:r>
              <a:rPr lang="en-GB" dirty="0"/>
              <a:t>Here in Dundee, we have an HPC cluster, which we will be working with in these sessions. This is currently running a version of Linux named Red Hat Enterprise Linux (RHEL).</a:t>
            </a:r>
          </a:p>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4</a:t>
            </a:fld>
            <a:endParaRPr lang="en-GB"/>
          </a:p>
        </p:txBody>
      </p:sp>
    </p:spTree>
    <p:extLst>
      <p:ext uri="{BB962C8B-B14F-4D97-AF65-F5344CB8AC3E}">
        <p14:creationId xmlns:p14="http://schemas.microsoft.com/office/powerpoint/2010/main" val="525300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Windows line –endings consist of two non-visible characters, while on </a:t>
            </a:r>
            <a:r>
              <a:rPr lang="en-US" dirty="0" err="1"/>
              <a:t>unix</a:t>
            </a:r>
            <a:r>
              <a:rPr lang="en-US" dirty="0"/>
              <a:t> and Macs there is a single non-printing character.</a:t>
            </a:r>
          </a:p>
          <a:p>
            <a:r>
              <a:rPr lang="en-US" dirty="0"/>
              <a:t>This can cause various problems. A </a:t>
            </a:r>
            <a:r>
              <a:rPr lang="en-US" dirty="0" err="1"/>
              <a:t>linux</a:t>
            </a:r>
            <a:r>
              <a:rPr lang="en-US" dirty="0"/>
              <a:t> text file opened with a windows text editor may all appear on one line!</a:t>
            </a:r>
          </a:p>
        </p:txBody>
      </p:sp>
      <p:sp>
        <p:nvSpPr>
          <p:cNvPr id="4" name="Slide Number Placeholder 3"/>
          <p:cNvSpPr>
            <a:spLocks noGrp="1"/>
          </p:cNvSpPr>
          <p:nvPr>
            <p:ph type="sldNum" sz="quarter" idx="5"/>
          </p:nvPr>
        </p:nvSpPr>
        <p:spPr/>
        <p:txBody>
          <a:bodyPr/>
          <a:lstStyle/>
          <a:p>
            <a:fld id="{A67792BD-9991-4432-9E03-07094AD3ECD8}" type="slidenum">
              <a:rPr lang="en-GB" smtClean="0"/>
              <a:t>44</a:t>
            </a:fld>
            <a:endParaRPr lang="en-GB"/>
          </a:p>
        </p:txBody>
      </p:sp>
    </p:spTree>
    <p:extLst>
      <p:ext uri="{BB962C8B-B14F-4D97-AF65-F5344CB8AC3E}">
        <p14:creationId xmlns:p14="http://schemas.microsoft.com/office/powerpoint/2010/main" val="1018847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Displaying a binary file using cat may corrupt your terminal output and sometimes the only way to resolve it is to exit and login again.</a:t>
            </a:r>
          </a:p>
          <a:p>
            <a:endParaRPr lang="en-US" dirty="0"/>
          </a:p>
          <a:p>
            <a:r>
              <a:rPr lang="en-US" dirty="0"/>
              <a:t>Poll: what is the type of '</a:t>
            </a:r>
            <a:r>
              <a:rPr lang="en-US" dirty="0" err="1"/>
              <a:t>lists.tar.gz</a:t>
            </a:r>
            <a:r>
              <a:rPr lang="en-US" dirty="0"/>
              <a:t>'</a:t>
            </a:r>
          </a:p>
          <a:p>
            <a:r>
              <a:rPr lang="en-US" dirty="0"/>
              <a:t>POSIX tar archive (GNU)</a:t>
            </a:r>
          </a:p>
          <a:p>
            <a:r>
              <a:rPr lang="en-US" dirty="0"/>
              <a:t>gzip compressed data</a:t>
            </a:r>
          </a:p>
          <a:p>
            <a:r>
              <a:rPr lang="en-US" dirty="0"/>
              <a:t>character special</a:t>
            </a:r>
          </a:p>
          <a:p>
            <a:r>
              <a:rPr lang="en-US" dirty="0"/>
              <a:t>ASCII text</a:t>
            </a:r>
          </a:p>
          <a:p>
            <a:r>
              <a:rPr lang="en-US" dirty="0"/>
              <a:t>Don't know</a:t>
            </a:r>
          </a:p>
        </p:txBody>
      </p:sp>
      <p:sp>
        <p:nvSpPr>
          <p:cNvPr id="4" name="Slide Number Placeholder 3"/>
          <p:cNvSpPr>
            <a:spLocks noGrp="1"/>
          </p:cNvSpPr>
          <p:nvPr>
            <p:ph type="sldNum" sz="quarter" idx="5"/>
          </p:nvPr>
        </p:nvSpPr>
        <p:spPr/>
        <p:txBody>
          <a:bodyPr/>
          <a:lstStyle/>
          <a:p>
            <a:fld id="{A67792BD-9991-4432-9E03-07094AD3ECD8}" type="slidenum">
              <a:rPr lang="en-GB" smtClean="0"/>
              <a:t>45</a:t>
            </a:fld>
            <a:endParaRPr lang="en-GB"/>
          </a:p>
        </p:txBody>
      </p:sp>
    </p:spTree>
    <p:extLst>
      <p:ext uri="{BB962C8B-B14F-4D97-AF65-F5344CB8AC3E}">
        <p14:creationId xmlns:p14="http://schemas.microsoft.com/office/powerpoint/2010/main" val="1803659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options: c, n, l, v</a:t>
            </a:r>
          </a:p>
        </p:txBody>
      </p:sp>
      <p:sp>
        <p:nvSpPr>
          <p:cNvPr id="4" name="Slide Number Placeholder 3"/>
          <p:cNvSpPr>
            <a:spLocks noGrp="1"/>
          </p:cNvSpPr>
          <p:nvPr>
            <p:ph type="sldNum" sz="quarter" idx="5"/>
          </p:nvPr>
        </p:nvSpPr>
        <p:spPr/>
        <p:txBody>
          <a:bodyPr/>
          <a:lstStyle/>
          <a:p>
            <a:fld id="{A67792BD-9991-4432-9E03-07094AD3ECD8}" type="slidenum">
              <a:rPr lang="en-GB" smtClean="0"/>
              <a:t>46</a:t>
            </a:fld>
            <a:endParaRPr lang="en-GB"/>
          </a:p>
        </p:txBody>
      </p:sp>
    </p:spTree>
    <p:extLst>
      <p:ext uri="{BB962C8B-B14F-4D97-AF65-F5344CB8AC3E}">
        <p14:creationId xmlns:p14="http://schemas.microsoft.com/office/powerpoint/2010/main" val="3674636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Copying to a path which is a directory places a copy of the file with the same name as the original into the directory</a:t>
            </a:r>
          </a:p>
          <a:p>
            <a:endParaRPr lang="en-US" dirty="0"/>
          </a:p>
          <a:p>
            <a:r>
              <a:rPr lang="en-US" dirty="0"/>
              <a:t>If we want to give it a different name, we need to include this in the path as well</a:t>
            </a:r>
          </a:p>
          <a:p>
            <a:endParaRPr lang="en-US" dirty="0"/>
          </a:p>
          <a:p>
            <a:r>
              <a:rPr lang="en-US" dirty="0"/>
              <a:t>As mentioned before Wildcards don't just work for 'ls' - I've also included the -v' argument in this command - this will report to the screen which files have been copied and to where, which is particularly useful when using wildcards to make sure your command had the intended result.</a:t>
            </a:r>
          </a:p>
          <a:p>
            <a:endParaRPr lang="en-US" dirty="0"/>
          </a:p>
          <a:p>
            <a:r>
              <a:rPr lang="en-US" dirty="0"/>
              <a:t>We can also copy entire directories and their contents. The -R argument 'copies directories recursively'. This will copy a directory and any subdirectories and files it contains.</a:t>
            </a:r>
          </a:p>
        </p:txBody>
      </p:sp>
      <p:sp>
        <p:nvSpPr>
          <p:cNvPr id="4" name="Slide Number Placeholder 3"/>
          <p:cNvSpPr>
            <a:spLocks noGrp="1"/>
          </p:cNvSpPr>
          <p:nvPr>
            <p:ph type="sldNum" sz="quarter" idx="5"/>
          </p:nvPr>
        </p:nvSpPr>
        <p:spPr/>
        <p:txBody>
          <a:bodyPr/>
          <a:lstStyle/>
          <a:p>
            <a:fld id="{A67792BD-9991-4432-9E03-07094AD3ECD8}" type="slidenum">
              <a:rPr lang="en-GB" smtClean="0"/>
              <a:t>47</a:t>
            </a:fld>
            <a:endParaRPr lang="en-GB"/>
          </a:p>
        </p:txBody>
      </p:sp>
    </p:spTree>
    <p:extLst>
      <p:ext uri="{BB962C8B-B14F-4D97-AF65-F5344CB8AC3E}">
        <p14:creationId xmlns:p14="http://schemas.microsoft.com/office/powerpoint/2010/main" val="3355698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seen cp and mv working on both files and directories, things are a little different when it comes to removing things. Files can be removed with the 'rm' (for remove) command</a:t>
            </a:r>
          </a:p>
          <a:p>
            <a:endParaRPr lang="en-US" dirty="0"/>
          </a:p>
          <a:p>
            <a:r>
              <a:rPr lang="en-US" dirty="0"/>
              <a:t>rm won't remove a directory however. Instead we have to use </a:t>
            </a:r>
            <a:r>
              <a:rPr lang="en-US" dirty="0" err="1"/>
              <a:t>rmdir</a:t>
            </a:r>
            <a:r>
              <a:rPr lang="en-US" dirty="0"/>
              <a:t> (which we met in the last session), so let's try that now on new_dir2.</a:t>
            </a:r>
          </a:p>
          <a:p>
            <a:endParaRPr lang="en-US" dirty="0"/>
          </a:p>
          <a:p>
            <a:r>
              <a:rPr lang="en-US" dirty="0"/>
              <a:t>Unfortunately, in this case it failed. Paying careful attention to the help information reveals the reason why. </a:t>
            </a:r>
            <a:r>
              <a:rPr lang="en-US" dirty="0" err="1"/>
              <a:t>Rmdir</a:t>
            </a:r>
            <a:r>
              <a:rPr lang="en-US" dirty="0"/>
              <a:t> will </a:t>
            </a:r>
            <a:r>
              <a:rPr lang="en-US" dirty="0" err="1"/>
              <a:t>ony</a:t>
            </a:r>
            <a:r>
              <a:rPr lang="en-US" dirty="0"/>
              <a:t> remove empty directories. </a:t>
            </a:r>
          </a:p>
          <a:p>
            <a:endParaRPr lang="en-US" dirty="0"/>
          </a:p>
          <a:p>
            <a:r>
              <a:rPr lang="en-US" dirty="0"/>
              <a:t>Somewhat confusingly, we </a:t>
            </a:r>
            <a:r>
              <a:rPr lang="en-US" b="1" dirty="0"/>
              <a:t>can</a:t>
            </a:r>
            <a:r>
              <a:rPr lang="en-US" b="0" dirty="0"/>
              <a:t> remove a directory which is not empty, and it's contents, using 'rm' in conjunction with the '-r' argument, which recursively removes the directory and everything in it. </a:t>
            </a:r>
          </a:p>
          <a:p>
            <a:endParaRPr lang="en-US" b="0" dirty="0"/>
          </a:p>
          <a:p>
            <a:r>
              <a:rPr lang="en-US" b="0" dirty="0"/>
              <a:t>Be very careful when using this, since the  </a:t>
            </a:r>
            <a:r>
              <a:rPr lang="en-US" b="0" dirty="0" err="1"/>
              <a:t>linux</a:t>
            </a:r>
            <a:r>
              <a:rPr lang="en-US" b="0" dirty="0"/>
              <a:t> filesystem doesn't have a recycle-bin!</a:t>
            </a:r>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49</a:t>
            </a:fld>
            <a:endParaRPr lang="en-GB"/>
          </a:p>
        </p:txBody>
      </p:sp>
    </p:spTree>
    <p:extLst>
      <p:ext uri="{BB962C8B-B14F-4D97-AF65-F5344CB8AC3E}">
        <p14:creationId xmlns:p14="http://schemas.microsoft.com/office/powerpoint/2010/main" val="2050997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well find you are given data which has been compressed or stored in an archive to make transferring it easier. </a:t>
            </a:r>
          </a:p>
          <a:p>
            <a:endParaRPr lang="en-US" dirty="0"/>
          </a:p>
          <a:p>
            <a:r>
              <a:rPr lang="en-US" dirty="0"/>
              <a:t>After gzip compressing a text file, it now contains binary data so can not be viewed with cat/less. </a:t>
            </a:r>
          </a:p>
        </p:txBody>
      </p:sp>
      <p:sp>
        <p:nvSpPr>
          <p:cNvPr id="4" name="Slide Number Placeholder 3"/>
          <p:cNvSpPr>
            <a:spLocks noGrp="1"/>
          </p:cNvSpPr>
          <p:nvPr>
            <p:ph type="sldNum" sz="quarter" idx="5"/>
          </p:nvPr>
        </p:nvSpPr>
        <p:spPr/>
        <p:txBody>
          <a:bodyPr/>
          <a:lstStyle/>
          <a:p>
            <a:fld id="{A67792BD-9991-4432-9E03-07094AD3ECD8}" type="slidenum">
              <a:rPr lang="en-GB" smtClean="0"/>
              <a:t>51</a:t>
            </a:fld>
            <a:endParaRPr lang="en-GB"/>
          </a:p>
        </p:txBody>
      </p:sp>
    </p:spTree>
    <p:extLst>
      <p:ext uri="{BB962C8B-B14F-4D97-AF65-F5344CB8AC3E}">
        <p14:creationId xmlns:p14="http://schemas.microsoft.com/office/powerpoint/2010/main" val="2327595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to merge short options here: will often see command written as…</a:t>
            </a:r>
          </a:p>
        </p:txBody>
      </p:sp>
      <p:sp>
        <p:nvSpPr>
          <p:cNvPr id="4" name="Slide Number Placeholder 3"/>
          <p:cNvSpPr>
            <a:spLocks noGrp="1"/>
          </p:cNvSpPr>
          <p:nvPr>
            <p:ph type="sldNum" sz="quarter" idx="5"/>
          </p:nvPr>
        </p:nvSpPr>
        <p:spPr/>
        <p:txBody>
          <a:bodyPr/>
          <a:lstStyle/>
          <a:p>
            <a:fld id="{A67792BD-9991-4432-9E03-07094AD3ECD8}" type="slidenum">
              <a:rPr lang="en-GB" smtClean="0"/>
              <a:t>52</a:t>
            </a:fld>
            <a:endParaRPr lang="en-GB"/>
          </a:p>
        </p:txBody>
      </p:sp>
    </p:spTree>
    <p:extLst>
      <p:ext uri="{BB962C8B-B14F-4D97-AF65-F5344CB8AC3E}">
        <p14:creationId xmlns:p14="http://schemas.microsoft.com/office/powerpoint/2010/main" val="2269029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poll: what is </a:t>
            </a:r>
            <a:r>
              <a:rPr lang="en-US" dirty="0" err="1"/>
              <a:t>archive.tar.gz</a:t>
            </a:r>
            <a:r>
              <a:rPr lang="en-US" dirty="0"/>
              <a:t> in this command?</a:t>
            </a:r>
          </a:p>
          <a:p>
            <a:r>
              <a:rPr lang="en-US" dirty="0"/>
              <a:t>An argument to tar?</a:t>
            </a:r>
          </a:p>
          <a:p>
            <a:r>
              <a:rPr lang="en-US" dirty="0"/>
              <a:t>An argument to -</a:t>
            </a:r>
            <a:r>
              <a:rPr lang="en-US" dirty="0" err="1"/>
              <a:t>tzvf</a:t>
            </a:r>
            <a:r>
              <a:rPr lang="en-US" dirty="0"/>
              <a:t>?</a:t>
            </a:r>
          </a:p>
          <a:p>
            <a:r>
              <a:rPr lang="en-US" dirty="0"/>
              <a:t>An argument to -f?</a:t>
            </a:r>
          </a:p>
          <a:p>
            <a:r>
              <a:rPr lang="en-US" dirty="0"/>
              <a:t>Don't know</a:t>
            </a:r>
          </a:p>
        </p:txBody>
      </p:sp>
      <p:sp>
        <p:nvSpPr>
          <p:cNvPr id="4" name="Slide Number Placeholder 3"/>
          <p:cNvSpPr>
            <a:spLocks noGrp="1"/>
          </p:cNvSpPr>
          <p:nvPr>
            <p:ph type="sldNum" sz="quarter" idx="5"/>
          </p:nvPr>
        </p:nvSpPr>
        <p:spPr/>
        <p:txBody>
          <a:bodyPr/>
          <a:lstStyle/>
          <a:p>
            <a:fld id="{A67792BD-9991-4432-9E03-07094AD3ECD8}" type="slidenum">
              <a:rPr lang="en-GB" smtClean="0"/>
              <a:t>53</a:t>
            </a:fld>
            <a:endParaRPr lang="en-GB"/>
          </a:p>
        </p:txBody>
      </p:sp>
    </p:spTree>
    <p:extLst>
      <p:ext uri="{BB962C8B-B14F-4D97-AF65-F5344CB8AC3E}">
        <p14:creationId xmlns:p14="http://schemas.microsoft.com/office/powerpoint/2010/main" val="1153757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necessarily just want to view text files, but sometimes we’ll need to edit them, or create them from scratch. There are a range of text editors available to you which vary in their feature-set and complexity. There are some very sophisticated editors such as vi an emacs which offer a huge range of functionality but have a learning curve which is close to vertical, so we’ll use a somewhat simpler editor called nano. </a:t>
            </a:r>
          </a:p>
          <a:p>
            <a:endParaRPr lang="en-US" dirty="0"/>
          </a:p>
          <a:p>
            <a:r>
              <a:rPr lang="en-US" dirty="0"/>
              <a:t>We can start the editor by running the command ‘</a:t>
            </a:r>
            <a:r>
              <a:rPr lang="en-US" dirty="0" err="1"/>
              <a:t>nano</a:t>
            </a:r>
            <a:r>
              <a:rPr lang="en-US" dirty="0"/>
              <a:t>’. The editor loads in our terminal window, and shows at the top left that we are running </a:t>
            </a:r>
            <a:r>
              <a:rPr lang="en-US" dirty="0" err="1"/>
              <a:t>nano</a:t>
            </a:r>
            <a:r>
              <a:rPr lang="en-US" dirty="0"/>
              <a:t> and the software version. In the </a:t>
            </a:r>
            <a:r>
              <a:rPr lang="en-US" dirty="0" err="1"/>
              <a:t>centre</a:t>
            </a:r>
            <a:r>
              <a:rPr lang="en-US" dirty="0"/>
              <a:t> it says ‘New buffer’ which indicates that we have not loaded an existing file, but this is new. Along the bottom of the window are some hints to commands you can use. If you type some content into the editor, you will see firstly that the text appears at the top of the window, but also in the top right of the window it says ‘modified’, which is an indication that we have unsaved changes in our text. To save the file, we use the ‘Write out’ command, which you can see from the help text at the bottom relates to ^O. The ^ character indicates your should hold down the ctrl key while pressing ‘o’. We now get a prompt asking of the name of the file we want to save. Enter </a:t>
            </a:r>
            <a:r>
              <a:rPr lang="en-US" dirty="0" err="1"/>
              <a:t>test.txt</a:t>
            </a:r>
            <a:r>
              <a:rPr lang="en-US" dirty="0"/>
              <a:t> here and press enter and in my case it reports ‘wrote 2 lines’. </a:t>
            </a:r>
          </a:p>
          <a:p>
            <a:endParaRPr lang="en-US" dirty="0"/>
          </a:p>
          <a:p>
            <a:r>
              <a:rPr lang="en-US" dirty="0"/>
              <a:t> Note that we can enter an absolute or relative path here to any location on the filesystem. In this case I just entered the filename with no directories preceding it, so the file will be written to the </a:t>
            </a:r>
            <a:r>
              <a:rPr lang="en-US" dirty="0" err="1"/>
              <a:t>cwd</a:t>
            </a:r>
            <a:r>
              <a:rPr lang="en-US" dirty="0"/>
              <a:t>. If we are happy we are finished, we need to exit, which we can see we can do using ^X, which returns us to the shell prompt. 	</a:t>
            </a:r>
          </a:p>
          <a:p>
            <a:endParaRPr lang="en-US" dirty="0"/>
          </a:p>
          <a:p>
            <a:r>
              <a:rPr lang="en-US" dirty="0"/>
              <a:t>If we now type ‘ls’, we can check that the file </a:t>
            </a:r>
            <a:r>
              <a:rPr lang="en-US" dirty="0" err="1"/>
              <a:t>test.txt</a:t>
            </a:r>
            <a:r>
              <a:rPr lang="en-US" dirty="0"/>
              <a:t> is present, and use cat to check the contents, we should see it contains the text we entered in </a:t>
            </a:r>
            <a:r>
              <a:rPr lang="en-US" dirty="0" err="1"/>
              <a:t>nano</a:t>
            </a:r>
            <a:r>
              <a:rPr lang="en-US" dirty="0"/>
              <a:t>. We can also use </a:t>
            </a:r>
            <a:r>
              <a:rPr lang="en-US" dirty="0" err="1"/>
              <a:t>nano</a:t>
            </a:r>
            <a:r>
              <a:rPr lang="en-US" dirty="0"/>
              <a:t> to open an existing file, just by passing the filename as an argument to the ’</a:t>
            </a:r>
            <a:r>
              <a:rPr lang="en-US" dirty="0" err="1"/>
              <a:t>nano</a:t>
            </a:r>
            <a:r>
              <a:rPr lang="en-US" dirty="0"/>
              <a:t> command’, for example ‘</a:t>
            </a:r>
            <a:r>
              <a:rPr lang="en-US" dirty="0" err="1"/>
              <a:t>nano</a:t>
            </a:r>
            <a:r>
              <a:rPr lang="en-US" dirty="0"/>
              <a:t> </a:t>
            </a:r>
            <a:r>
              <a:rPr lang="en-US" dirty="0" err="1"/>
              <a:t>test.txt</a:t>
            </a:r>
            <a:r>
              <a:rPr lang="en-US" dirty="0"/>
              <a:t>’. This reloads the file and allows me to edit it. Nano allows you to cut and paste full lines of text, using ^K to copy a line and ^U to paste (or ‘uncut’) the line into a new location. You can move around the file using the cursor keys, and jump to the end of the current line with ^E, or the beginning with ^A. You can access help information detailing the full range of operations available to you with the ^G key combination. </a:t>
            </a:r>
          </a:p>
          <a:p>
            <a:endParaRPr lang="en-US" dirty="0"/>
          </a:p>
          <a:p>
            <a:r>
              <a:rPr lang="en-US" dirty="0"/>
              <a:t>Here is a summary of the main commands, or if you want to become more proficient you can find the full manual at this address.</a:t>
            </a:r>
          </a:p>
        </p:txBody>
      </p:sp>
      <p:sp>
        <p:nvSpPr>
          <p:cNvPr id="4" name="Slide Number Placeholder 3"/>
          <p:cNvSpPr>
            <a:spLocks noGrp="1"/>
          </p:cNvSpPr>
          <p:nvPr>
            <p:ph type="sldNum" sz="quarter" idx="5"/>
          </p:nvPr>
        </p:nvSpPr>
        <p:spPr/>
        <p:txBody>
          <a:bodyPr/>
          <a:lstStyle/>
          <a:p>
            <a:fld id="{A67792BD-9991-4432-9E03-07094AD3ECD8}" type="slidenum">
              <a:rPr lang="en-GB" smtClean="0"/>
              <a:t>55</a:t>
            </a:fld>
            <a:endParaRPr lang="en-GB"/>
          </a:p>
        </p:txBody>
      </p:sp>
    </p:spTree>
    <p:extLst>
      <p:ext uri="{BB962C8B-B14F-4D97-AF65-F5344CB8AC3E}">
        <p14:creationId xmlns:p14="http://schemas.microsoft.com/office/powerpoint/2010/main" val="3080145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executable is achieved by correctly setting file permissions. We'll look at how to do that in a minute</a:t>
            </a:r>
          </a:p>
        </p:txBody>
      </p:sp>
      <p:sp>
        <p:nvSpPr>
          <p:cNvPr id="4" name="Slide Number Placeholder 3"/>
          <p:cNvSpPr>
            <a:spLocks noGrp="1"/>
          </p:cNvSpPr>
          <p:nvPr>
            <p:ph type="sldNum" sz="quarter" idx="5"/>
          </p:nvPr>
        </p:nvSpPr>
        <p:spPr/>
        <p:txBody>
          <a:bodyPr/>
          <a:lstStyle/>
          <a:p>
            <a:fld id="{A67792BD-9991-4432-9E03-07094AD3ECD8}" type="slidenum">
              <a:rPr lang="en-GB" smtClean="0"/>
              <a:t>57</a:t>
            </a:fld>
            <a:endParaRPr lang="en-GB"/>
          </a:p>
        </p:txBody>
      </p:sp>
    </p:spTree>
    <p:extLst>
      <p:ext uri="{BB962C8B-B14F-4D97-AF65-F5344CB8AC3E}">
        <p14:creationId xmlns:p14="http://schemas.microsoft.com/office/powerpoint/2010/main" val="415658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792BD-9991-4432-9E03-07094AD3ECD8}" type="slidenum">
              <a:rPr lang="en-GB" smtClean="0"/>
              <a:t>5</a:t>
            </a:fld>
            <a:endParaRPr lang="en-GB"/>
          </a:p>
        </p:txBody>
      </p:sp>
    </p:spTree>
    <p:extLst>
      <p:ext uri="{BB962C8B-B14F-4D97-AF65-F5344CB8AC3E}">
        <p14:creationId xmlns:p14="http://schemas.microsoft.com/office/powerpoint/2010/main" val="738972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most basic, a script is a series of commands to be executed in order. You can do far more sophisticated things with scripts but in this case we will start with something straightforward. </a:t>
            </a:r>
          </a:p>
          <a:p>
            <a:endParaRPr lang="en-US" dirty="0"/>
          </a:p>
        </p:txBody>
      </p:sp>
      <p:sp>
        <p:nvSpPr>
          <p:cNvPr id="4" name="Slide Number Placeholder 3"/>
          <p:cNvSpPr>
            <a:spLocks noGrp="1"/>
          </p:cNvSpPr>
          <p:nvPr>
            <p:ph type="sldNum" sz="quarter" idx="5"/>
          </p:nvPr>
        </p:nvSpPr>
        <p:spPr/>
        <p:txBody>
          <a:bodyPr/>
          <a:lstStyle/>
          <a:p>
            <a:fld id="{A67792BD-9991-4432-9E03-07094AD3ECD8}" type="slidenum">
              <a:rPr lang="en-GB" smtClean="0"/>
              <a:t>58</a:t>
            </a:fld>
            <a:endParaRPr lang="en-GB"/>
          </a:p>
        </p:txBody>
      </p:sp>
    </p:spTree>
    <p:extLst>
      <p:ext uri="{BB962C8B-B14F-4D97-AF65-F5344CB8AC3E}">
        <p14:creationId xmlns:p14="http://schemas.microsoft.com/office/powerpoint/2010/main" val="220693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successfully completed the videos on logging in you should have already gone through the process of connecting to the cluster</a:t>
            </a:r>
          </a:p>
          <a:p>
            <a:r>
              <a:rPr lang="en-US" dirty="0"/>
              <a:t>Poll: were you able to login ok</a:t>
            </a:r>
          </a:p>
          <a:p>
            <a:endParaRPr lang="en-US" dirty="0"/>
          </a:p>
          <a:p>
            <a:r>
              <a:rPr lang="en-US" dirty="0"/>
              <a:t>Please login again now: Note that the Linux and HPC Command Reference PDF in the </a:t>
            </a:r>
            <a:r>
              <a:rPr lang="en-US" dirty="0" err="1"/>
              <a:t>My.Dundee</a:t>
            </a:r>
            <a:r>
              <a:rPr lang="en-US" dirty="0"/>
              <a:t> module includes the hostnames you need to connect to. </a:t>
            </a:r>
          </a:p>
          <a:p>
            <a:endParaRPr lang="en-US" dirty="0"/>
          </a:p>
          <a:p>
            <a:r>
              <a:rPr lang="en-US" dirty="0"/>
              <a:t>If anyone has any problems logging in please, raise your hand and someone will assist you.</a:t>
            </a:r>
          </a:p>
        </p:txBody>
      </p:sp>
      <p:sp>
        <p:nvSpPr>
          <p:cNvPr id="4" name="Slide Number Placeholder 3"/>
          <p:cNvSpPr>
            <a:spLocks noGrp="1"/>
          </p:cNvSpPr>
          <p:nvPr>
            <p:ph type="sldNum" sz="quarter" idx="5"/>
          </p:nvPr>
        </p:nvSpPr>
        <p:spPr/>
        <p:txBody>
          <a:bodyPr/>
          <a:lstStyle/>
          <a:p>
            <a:fld id="{A67792BD-9991-4432-9E03-07094AD3ECD8}" type="slidenum">
              <a:rPr lang="en-GB" smtClean="0"/>
              <a:t>6</a:t>
            </a:fld>
            <a:endParaRPr lang="en-GB"/>
          </a:p>
        </p:txBody>
      </p:sp>
    </p:spTree>
    <p:extLst>
      <p:ext uri="{BB962C8B-B14F-4D97-AF65-F5344CB8AC3E}">
        <p14:creationId xmlns:p14="http://schemas.microsoft.com/office/powerpoint/2010/main" val="366084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it the first time you login, you may firstly see a message which isn’t shown on this terminal window about a missing .</a:t>
            </a:r>
            <a:r>
              <a:rPr lang="en-US" dirty="0" err="1"/>
              <a:t>Xresource</a:t>
            </a:r>
            <a:r>
              <a:rPr lang="en-US" dirty="0"/>
              <a:t> file – this is something which is automatically created if it’s not present, so is nothing to worry about. </a:t>
            </a:r>
          </a:p>
          <a:p>
            <a:endParaRPr lang="en-US" dirty="0"/>
          </a:p>
          <a:p>
            <a:r>
              <a:rPr lang="en-US" dirty="0"/>
              <a:t>The first line here shows the details of our last login – the time, date and address from which you connected.</a:t>
            </a:r>
          </a:p>
          <a:p>
            <a:endParaRPr lang="en-US" dirty="0"/>
          </a:p>
          <a:p>
            <a:r>
              <a:rPr lang="en-US" dirty="0"/>
              <a:t>Below this is the ‘message of the day’ (or MOTD), which is a note from the system administrators. This may change from time to time, so pay attention to it – warnings of downtime for maintenance or service problems may be reported here.</a:t>
            </a:r>
          </a:p>
          <a:p>
            <a:endParaRPr lang="en-US" dirty="0"/>
          </a:p>
          <a:p>
            <a:r>
              <a:rPr lang="en-US" dirty="0"/>
              <a:t>Finally, at the bottom, we have the command prompt, which is where we enter commands to be run.</a:t>
            </a:r>
          </a:p>
        </p:txBody>
      </p:sp>
      <p:sp>
        <p:nvSpPr>
          <p:cNvPr id="4" name="Slide Number Placeholder 3"/>
          <p:cNvSpPr>
            <a:spLocks noGrp="1"/>
          </p:cNvSpPr>
          <p:nvPr>
            <p:ph type="sldNum" sz="quarter" idx="5"/>
          </p:nvPr>
        </p:nvSpPr>
        <p:spPr/>
        <p:txBody>
          <a:bodyPr/>
          <a:lstStyle/>
          <a:p>
            <a:fld id="{A67792BD-9991-4432-9E03-07094AD3ECD8}" type="slidenum">
              <a:rPr lang="en-GB" smtClean="0"/>
              <a:t>7</a:t>
            </a:fld>
            <a:endParaRPr lang="en-GB"/>
          </a:p>
        </p:txBody>
      </p:sp>
    </p:spTree>
    <p:extLst>
      <p:ext uri="{BB962C8B-B14F-4D97-AF65-F5344CB8AC3E}">
        <p14:creationId xmlns:p14="http://schemas.microsoft.com/office/powerpoint/2010/main" val="305733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some useful information embedded in the command prompt. </a:t>
            </a:r>
          </a:p>
          <a:p>
            <a:endParaRPr lang="en-GB" dirty="0"/>
          </a:p>
          <a:p>
            <a:r>
              <a:rPr lang="en-GB" dirty="0"/>
              <a:t>Firstly, we can see the user we are logged in as. </a:t>
            </a:r>
          </a:p>
          <a:p>
            <a:endParaRPr lang="en-GB" dirty="0"/>
          </a:p>
          <a:p>
            <a:r>
              <a:rPr lang="en-GB" dirty="0"/>
              <a:t>Next, the hostname of the machine we logged into. Note that we connected to </a:t>
            </a:r>
            <a:r>
              <a:rPr lang="en-GB" dirty="0" err="1"/>
              <a:t>login.compute.dundee.ac.uk</a:t>
            </a:r>
            <a:r>
              <a:rPr lang="en-GB" dirty="0"/>
              <a:t>, but in my case this shows ‘login1’. The ‘login’ address actually points to two separate identical machines, login1 and login2, and you may be connected to either of these, but since they are exactly the same it really doesn’t matter which you are connected to. There will be more about this in the 3</a:t>
            </a:r>
            <a:r>
              <a:rPr lang="en-GB" baseline="30000" dirty="0"/>
              <a:t>rd</a:t>
            </a:r>
            <a:r>
              <a:rPr lang="en-GB" dirty="0"/>
              <a:t> session on the HPC cluster.</a:t>
            </a:r>
          </a:p>
          <a:p>
            <a:endParaRPr lang="en-GB" dirty="0"/>
          </a:p>
          <a:p>
            <a:r>
              <a:rPr lang="en-GB" dirty="0"/>
              <a:t>A logged in session is always ‘active’ in a directory on the filesystem – we’ll be coming on to what this means in a few minutes. This is known as the current working directory, and is indicated next on the prompt. The current working directory on logging in is your home directory which is an area for you to store your own files.  Here we see a 'short-cut' character (~) which indicates that the current working directory is your home directory.</a:t>
            </a:r>
          </a:p>
          <a:p>
            <a:endParaRPr lang="en-GB" dirty="0"/>
          </a:p>
          <a:p>
            <a:r>
              <a:rPr lang="en-GB" dirty="0"/>
              <a:t>Finally, the $ sign at the end of the prompt indicates it is ready to accept a command. </a:t>
            </a:r>
          </a:p>
          <a:p>
            <a:endParaRPr lang="en-GB" dirty="0"/>
          </a:p>
          <a:p>
            <a:r>
              <a:rPr lang="en-GB" dirty="0"/>
              <a:t>The format of the prompt can be customised so don’t expect it to always look the same on different systems.   </a:t>
            </a:r>
          </a:p>
        </p:txBody>
      </p:sp>
      <p:sp>
        <p:nvSpPr>
          <p:cNvPr id="4" name="Slide Number Placeholder 3"/>
          <p:cNvSpPr>
            <a:spLocks noGrp="1"/>
          </p:cNvSpPr>
          <p:nvPr>
            <p:ph type="sldNum" sz="quarter" idx="5"/>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422815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DEMONSTRATION IN TERMINAL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Linux programs are run by typing commands into the terminal. The commands we type are interpreted by the shell. There are a number of different shells available which have different features – we will be using one of the most common, which is named ‘bash’.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command is the name of a program which is available on the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Once the command has finished running, a new prompt is presented for the next command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 these out as we go along – it’s important you run these for yourself so you get used to running commands.</a:t>
            </a:r>
          </a:p>
          <a:p>
            <a:r>
              <a:rPr lang="en-GB" dirty="0"/>
              <a:t>After typing the command you need to press the enter key to run it</a:t>
            </a:r>
          </a:p>
          <a:p>
            <a:r>
              <a:rPr lang="en-GB" dirty="0"/>
              <a:t>Try typing the command ‘date’, then press ‘enter’. You should see this report the current date and time.</a:t>
            </a:r>
          </a:p>
          <a:p>
            <a:r>
              <a:rPr lang="en-GB" dirty="0"/>
              <a:t>Note that </a:t>
            </a:r>
            <a:r>
              <a:rPr lang="en-GB" dirty="0" err="1"/>
              <a:t>linux</a:t>
            </a:r>
            <a:r>
              <a:rPr lang="en-GB" dirty="0"/>
              <a:t> is case-sensitive, so Date is different to date. If you mistype a command or try to run one for a program which is not installed on the system, you get an error reporting ’command not found’. </a:t>
            </a:r>
          </a:p>
          <a:p>
            <a:endParaRPr lang="en-GB" dirty="0"/>
          </a:p>
          <a:p>
            <a:r>
              <a:rPr lang="en-GB" dirty="0"/>
              <a:t>The error ‘-bash: Date: command not found’ shows that the bash shell is reporting the error, which is that the command ‘Date’ could not be found. In this case you need to check what you have typed and make sure you have entered the command name correctly. </a:t>
            </a:r>
          </a:p>
          <a:p>
            <a:endParaRPr lang="en-US" dirty="0"/>
          </a:p>
          <a:p>
            <a:r>
              <a:rPr lang="en-US" dirty="0"/>
              <a:t>Congratulations –you’ve run your first command.</a:t>
            </a:r>
          </a:p>
        </p:txBody>
      </p:sp>
      <p:sp>
        <p:nvSpPr>
          <p:cNvPr id="4" name="Slide Number Placeholder 3"/>
          <p:cNvSpPr>
            <a:spLocks noGrp="1"/>
          </p:cNvSpPr>
          <p:nvPr>
            <p:ph type="sldNum" sz="quarter" idx="5"/>
          </p:nvPr>
        </p:nvSpPr>
        <p:spPr/>
        <p:txBody>
          <a:bodyPr/>
          <a:lstStyle/>
          <a:p>
            <a:fld id="{A67792BD-9991-4432-9E03-07094AD3ECD8}" type="slidenum">
              <a:rPr lang="en-GB" smtClean="0"/>
              <a:t>9</a:t>
            </a:fld>
            <a:endParaRPr lang="en-GB"/>
          </a:p>
        </p:txBody>
      </p:sp>
    </p:spTree>
    <p:extLst>
      <p:ext uri="{BB962C8B-B14F-4D97-AF65-F5344CB8AC3E}">
        <p14:creationId xmlns:p14="http://schemas.microsoft.com/office/powerpoint/2010/main" val="1961489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24803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9036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38268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531428"/>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19338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 DA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3768176"/>
            <a:ext cx="5553296" cy="701041"/>
          </a:xfrm>
        </p:spPr>
        <p:txBody>
          <a:bodyPr tIns="0" bIns="0" anchor="ctr" anchorCtr="0">
            <a:normAutofit/>
          </a:bodyPr>
          <a:lstStyle>
            <a:lvl1pPr marL="0" indent="0" algn="l">
              <a:buNone/>
              <a:defRPr sz="2000">
                <a:solidFill>
                  <a:srgbClr val="4646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1"/>
          <p:cNvSpPr>
            <a:spLocks noGrp="1"/>
          </p:cNvSpPr>
          <p:nvPr>
            <p:ph type="ctrTitle"/>
          </p:nvPr>
        </p:nvSpPr>
        <p:spPr>
          <a:xfrm>
            <a:off x="3304565" y="2595657"/>
            <a:ext cx="5553296" cy="1145597"/>
          </a:xfrm>
        </p:spPr>
        <p:txBody>
          <a:bodyPr tIns="0" bIns="0" anchor="b">
            <a:normAutofit/>
          </a:bodyPr>
          <a:lstStyle>
            <a:lvl1pPr algn="l">
              <a:defRPr sz="3200">
                <a:solidFill>
                  <a:srgbClr val="464646"/>
                </a:solidFill>
              </a:defRPr>
            </a:lvl1pPr>
          </a:lstStyle>
          <a:p>
            <a:r>
              <a:rPr lang="en-US"/>
              <a:t>Click to edit Master title style</a:t>
            </a:r>
            <a:endParaRPr lang="en-US" dirty="0"/>
          </a:p>
        </p:txBody>
      </p:sp>
      <p:sp>
        <p:nvSpPr>
          <p:cNvPr id="24" name="Text Placeholder 3"/>
          <p:cNvSpPr>
            <a:spLocks noGrp="1"/>
          </p:cNvSpPr>
          <p:nvPr>
            <p:ph type="body" sz="quarter" idx="16" hasCustomPrompt="1"/>
          </p:nvPr>
        </p:nvSpPr>
        <p:spPr>
          <a:xfrm>
            <a:off x="3304565" y="4469217"/>
            <a:ext cx="5553296" cy="293159"/>
          </a:xfrm>
        </p:spPr>
        <p:txBody>
          <a:bodyPr anchor="ctr" anchorCtr="0">
            <a:noAutofit/>
          </a:bodyPr>
          <a:lstStyle>
            <a:lvl1pPr>
              <a:defRPr sz="1800" baseline="0">
                <a:solidFill>
                  <a:srgbClr val="464646"/>
                </a:solidFill>
              </a:defRPr>
            </a:lvl1pPr>
            <a:lvl2pPr marL="0" indent="0">
              <a:buNone/>
              <a:defRPr/>
            </a:lvl2pPr>
          </a:lstStyle>
          <a:p>
            <a:pPr lvl="0"/>
            <a:r>
              <a:rPr lang="en-US" dirty="0"/>
              <a:t>Click to insert date</a:t>
            </a:r>
          </a:p>
        </p:txBody>
      </p:sp>
      <p:pic>
        <p:nvPicPr>
          <p:cNvPr id="3" name="Picture 2">
            <a:extLst>
              <a:ext uri="{FF2B5EF4-FFF2-40B4-BE49-F238E27FC236}">
                <a16:creationId xmlns:a16="http://schemas.microsoft.com/office/drawing/2014/main" id="{651BA609-FA74-4B77-9BEB-F7BD295573C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761423"/>
          </a:xfrm>
          <a:prstGeom prst="rect">
            <a:avLst/>
          </a:prstGeom>
        </p:spPr>
      </p:pic>
      <p:sp>
        <p:nvSpPr>
          <p:cNvPr id="27" name="Rectangle 26">
            <a:extLst>
              <a:ext uri="{FF2B5EF4-FFF2-40B4-BE49-F238E27FC236}">
                <a16:creationId xmlns:a16="http://schemas.microsoft.com/office/drawing/2014/main" id="{CD9BB29C-4CD7-6746-85E7-CC2FE1F218C8}"/>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6B651A-B04C-D547-93D5-EA957AFAB2AF}"/>
              </a:ext>
            </a:extLst>
          </p:cNvPr>
          <p:cNvGrpSpPr/>
          <p:nvPr/>
        </p:nvGrpSpPr>
        <p:grpSpPr>
          <a:xfrm>
            <a:off x="2334754" y="6514651"/>
            <a:ext cx="7522493" cy="276999"/>
            <a:chOff x="1936932" y="6514651"/>
            <a:chExt cx="7522493" cy="276999"/>
          </a:xfrm>
        </p:grpSpPr>
        <p:grpSp>
          <p:nvGrpSpPr>
            <p:cNvPr id="30" name="Group 29">
              <a:extLst>
                <a:ext uri="{FF2B5EF4-FFF2-40B4-BE49-F238E27FC236}">
                  <a16:creationId xmlns:a16="http://schemas.microsoft.com/office/drawing/2014/main" id="{AEC0E076-AF0B-8C4E-866D-88F763B4CEAF}"/>
                </a:ext>
              </a:extLst>
            </p:cNvPr>
            <p:cNvGrpSpPr/>
            <p:nvPr userDrawn="1"/>
          </p:nvGrpSpPr>
          <p:grpSpPr>
            <a:xfrm>
              <a:off x="5281956" y="6527150"/>
              <a:ext cx="1984339" cy="252000"/>
              <a:chOff x="5609192" y="6512465"/>
              <a:chExt cx="1984339" cy="252000"/>
            </a:xfrm>
          </p:grpSpPr>
          <p:sp>
            <p:nvSpPr>
              <p:cNvPr id="21" name="TextBox 20">
                <a:extLst>
                  <a:ext uri="{FF2B5EF4-FFF2-40B4-BE49-F238E27FC236}">
                    <a16:creationId xmlns:a16="http://schemas.microsoft.com/office/drawing/2014/main" id="{D6963D03-3EFA-8748-9B6D-5400FADD4C20}"/>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22" name="Picture 21">
                <a:extLst>
                  <a:ext uri="{FF2B5EF4-FFF2-40B4-BE49-F238E27FC236}">
                    <a16:creationId xmlns:a16="http://schemas.microsoft.com/office/drawing/2014/main" id="{3A4AAC5A-D1BD-F94C-88A3-8615AF331E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9192" y="6512465"/>
                <a:ext cx="252000" cy="252000"/>
              </a:xfrm>
              <a:prstGeom prst="rect">
                <a:avLst/>
              </a:prstGeom>
            </p:spPr>
          </p:pic>
        </p:grpSp>
        <p:grpSp>
          <p:nvGrpSpPr>
            <p:cNvPr id="15" name="Group 14">
              <a:extLst>
                <a:ext uri="{FF2B5EF4-FFF2-40B4-BE49-F238E27FC236}">
                  <a16:creationId xmlns:a16="http://schemas.microsoft.com/office/drawing/2014/main" id="{9F575E52-4750-6347-834C-F8B2A21958B6}"/>
                </a:ext>
              </a:extLst>
            </p:cNvPr>
            <p:cNvGrpSpPr/>
            <p:nvPr userDrawn="1"/>
          </p:nvGrpSpPr>
          <p:grpSpPr>
            <a:xfrm>
              <a:off x="7882298" y="6514651"/>
              <a:ext cx="1577127" cy="276999"/>
              <a:chOff x="9571449" y="5831246"/>
              <a:chExt cx="1577127" cy="276999"/>
            </a:xfrm>
          </p:grpSpPr>
          <p:sp>
            <p:nvSpPr>
              <p:cNvPr id="11" name="TextBox 10">
                <a:extLst>
                  <a:ext uri="{FF2B5EF4-FFF2-40B4-BE49-F238E27FC236}">
                    <a16:creationId xmlns:a16="http://schemas.microsoft.com/office/drawing/2014/main" id="{B3E98C90-BD2E-714F-9C40-505B79979721}"/>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0" name="Picture 9">
                <a:extLst>
                  <a:ext uri="{FF2B5EF4-FFF2-40B4-BE49-F238E27FC236}">
                    <a16:creationId xmlns:a16="http://schemas.microsoft.com/office/drawing/2014/main" id="{EF1322C4-BB6E-1D42-A85F-643DF22FF81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1449" y="5843745"/>
                <a:ext cx="252000" cy="252000"/>
              </a:xfrm>
              <a:prstGeom prst="rect">
                <a:avLst/>
              </a:prstGeom>
            </p:spPr>
          </p:pic>
        </p:grpSp>
        <p:grpSp>
          <p:nvGrpSpPr>
            <p:cNvPr id="13" name="Group 12">
              <a:extLst>
                <a:ext uri="{FF2B5EF4-FFF2-40B4-BE49-F238E27FC236}">
                  <a16:creationId xmlns:a16="http://schemas.microsoft.com/office/drawing/2014/main" id="{969DC06A-EE09-E744-AE7A-2BFC0032FEC3}"/>
                </a:ext>
              </a:extLst>
            </p:cNvPr>
            <p:cNvGrpSpPr/>
            <p:nvPr userDrawn="1"/>
          </p:nvGrpSpPr>
          <p:grpSpPr>
            <a:xfrm>
              <a:off x="1936932" y="6514651"/>
              <a:ext cx="2593325" cy="276999"/>
              <a:chOff x="8882686" y="5067649"/>
              <a:chExt cx="2593325" cy="276999"/>
            </a:xfrm>
          </p:grpSpPr>
          <p:pic>
            <p:nvPicPr>
              <p:cNvPr id="6" name="Picture 5">
                <a:extLst>
                  <a:ext uri="{FF2B5EF4-FFF2-40B4-BE49-F238E27FC236}">
                    <a16:creationId xmlns:a16="http://schemas.microsoft.com/office/drawing/2014/main" id="{59668C04-5343-0341-96C2-31CC99CCEA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82686" y="5080148"/>
                <a:ext cx="252000" cy="252000"/>
              </a:xfrm>
              <a:prstGeom prst="rect">
                <a:avLst/>
              </a:prstGeom>
            </p:spPr>
          </p:pic>
          <p:sp>
            <p:nvSpPr>
              <p:cNvPr id="25" name="TextBox 24">
                <a:extLst>
                  <a:ext uri="{FF2B5EF4-FFF2-40B4-BE49-F238E27FC236}">
                    <a16:creationId xmlns:a16="http://schemas.microsoft.com/office/drawing/2014/main" id="{2C305CFD-C45B-D64D-A160-74BFB7650AA1}"/>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34029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CAE1-AB58-4B49-AE6C-65ED806D57D5}"/>
              </a:ext>
            </a:extLst>
          </p:cNvPr>
          <p:cNvSpPr>
            <a:spLocks noGrp="1"/>
          </p:cNvSpPr>
          <p:nvPr>
            <p:ph type="title"/>
          </p:nvPr>
        </p:nvSpPr>
        <p:spPr>
          <a:xfrm>
            <a:off x="2050590" y="2901345"/>
            <a:ext cx="8090820" cy="1055311"/>
          </a:xfrm>
        </p:spPr>
        <p:txBody>
          <a:bodyPr>
            <a:normAutofit/>
          </a:bodyPr>
          <a:lstStyle>
            <a:lvl1pPr>
              <a:defRPr sz="3200">
                <a:solidFill>
                  <a:schemeClr val="tx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F14DCEFB-4C35-A743-A9CF-5945C4F1C3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761423"/>
          </a:xfrm>
          <a:prstGeom prst="rect">
            <a:avLst/>
          </a:prstGeom>
        </p:spPr>
      </p:pic>
      <p:sp>
        <p:nvSpPr>
          <p:cNvPr id="5" name="Rectangle 4">
            <a:extLst>
              <a:ext uri="{FF2B5EF4-FFF2-40B4-BE49-F238E27FC236}">
                <a16:creationId xmlns:a16="http://schemas.microsoft.com/office/drawing/2014/main" id="{8973EA04-0FF6-2F49-A6E3-E78CFED3A99F}"/>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6E557FC-3CE0-A640-82DD-9507B89DA681}"/>
              </a:ext>
            </a:extLst>
          </p:cNvPr>
          <p:cNvGrpSpPr/>
          <p:nvPr/>
        </p:nvGrpSpPr>
        <p:grpSpPr>
          <a:xfrm>
            <a:off x="2334754" y="6514651"/>
            <a:ext cx="7522493" cy="276999"/>
            <a:chOff x="1936932" y="6514651"/>
            <a:chExt cx="7522493" cy="276999"/>
          </a:xfrm>
        </p:grpSpPr>
        <p:grpSp>
          <p:nvGrpSpPr>
            <p:cNvPr id="7" name="Group 6">
              <a:extLst>
                <a:ext uri="{FF2B5EF4-FFF2-40B4-BE49-F238E27FC236}">
                  <a16:creationId xmlns:a16="http://schemas.microsoft.com/office/drawing/2014/main" id="{09640722-8634-7046-8643-181B31C6E2DE}"/>
                </a:ext>
              </a:extLst>
            </p:cNvPr>
            <p:cNvGrpSpPr/>
            <p:nvPr userDrawn="1"/>
          </p:nvGrpSpPr>
          <p:grpSpPr>
            <a:xfrm>
              <a:off x="5281956" y="6527150"/>
              <a:ext cx="1984339" cy="252000"/>
              <a:chOff x="5609192" y="6512465"/>
              <a:chExt cx="1984339" cy="252000"/>
            </a:xfrm>
          </p:grpSpPr>
          <p:sp>
            <p:nvSpPr>
              <p:cNvPr id="14" name="TextBox 13">
                <a:extLst>
                  <a:ext uri="{FF2B5EF4-FFF2-40B4-BE49-F238E27FC236}">
                    <a16:creationId xmlns:a16="http://schemas.microsoft.com/office/drawing/2014/main" id="{C9FBE1D2-3985-C84E-80CB-5ED86C05DF51}"/>
                  </a:ext>
                </a:extLst>
              </p:cNvPr>
              <p:cNvSpPr txBox="1">
                <a:spLocks noChangeAspect="1"/>
              </p:cNvSpPr>
              <p:nvPr userDrawn="1"/>
            </p:nvSpPr>
            <p:spPr>
              <a:xfrm>
                <a:off x="5829531" y="6535010"/>
                <a:ext cx="1764000" cy="206911"/>
              </a:xfrm>
              <a:prstGeom prst="rect">
                <a:avLst/>
              </a:prstGeom>
              <a:noFill/>
            </p:spPr>
            <p:txBody>
              <a:bodyPr wrap="square" rtlCol="0" anchor="ctr">
                <a:spAutoFit/>
              </a:bodyPr>
              <a:lstStyle>
                <a:defPPr>
                  <a:defRPr lang="en-US"/>
                </a:defPPr>
                <a:lvl1pPr>
                  <a:defRPr sz="1200" b="1"/>
                </a:lvl1pPr>
              </a:lstStyle>
              <a:p>
                <a:pPr lvl="0"/>
                <a:r>
                  <a:rPr lang="en-GB" dirty="0" err="1">
                    <a:solidFill>
                      <a:schemeClr val="bg1"/>
                    </a:solidFill>
                  </a:rPr>
                  <a:t>cb-dag@dundee.ac.uk</a:t>
                </a:r>
                <a:endParaRPr lang="en-GB" dirty="0">
                  <a:solidFill>
                    <a:schemeClr val="bg1"/>
                  </a:solidFill>
                </a:endParaRPr>
              </a:p>
            </p:txBody>
          </p:sp>
          <p:pic>
            <p:nvPicPr>
              <p:cNvPr id="15" name="Picture 14">
                <a:extLst>
                  <a:ext uri="{FF2B5EF4-FFF2-40B4-BE49-F238E27FC236}">
                    <a16:creationId xmlns:a16="http://schemas.microsoft.com/office/drawing/2014/main" id="{F6B27567-F1E9-6547-B1F6-5BF684169A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9192" y="6512465"/>
                <a:ext cx="252000" cy="252000"/>
              </a:xfrm>
              <a:prstGeom prst="rect">
                <a:avLst/>
              </a:prstGeom>
            </p:spPr>
          </p:pic>
        </p:grpSp>
        <p:grpSp>
          <p:nvGrpSpPr>
            <p:cNvPr id="8" name="Group 7">
              <a:extLst>
                <a:ext uri="{FF2B5EF4-FFF2-40B4-BE49-F238E27FC236}">
                  <a16:creationId xmlns:a16="http://schemas.microsoft.com/office/drawing/2014/main" id="{1B2C671F-3539-3142-9B4B-AF6C902FD0F2}"/>
                </a:ext>
              </a:extLst>
            </p:cNvPr>
            <p:cNvGrpSpPr/>
            <p:nvPr userDrawn="1"/>
          </p:nvGrpSpPr>
          <p:grpSpPr>
            <a:xfrm>
              <a:off x="7882298" y="6514651"/>
              <a:ext cx="1577127" cy="276999"/>
              <a:chOff x="9571449" y="5831246"/>
              <a:chExt cx="1577127" cy="276999"/>
            </a:xfrm>
          </p:grpSpPr>
          <p:sp>
            <p:nvSpPr>
              <p:cNvPr id="12" name="TextBox 11">
                <a:extLst>
                  <a:ext uri="{FF2B5EF4-FFF2-40B4-BE49-F238E27FC236}">
                    <a16:creationId xmlns:a16="http://schemas.microsoft.com/office/drawing/2014/main" id="{F7B35A6E-66E5-D345-90D0-F26B1DD42954}"/>
                  </a:ext>
                </a:extLst>
              </p:cNvPr>
              <p:cNvSpPr txBox="1"/>
              <p:nvPr userDrawn="1"/>
            </p:nvSpPr>
            <p:spPr>
              <a:xfrm>
                <a:off x="9791413" y="5831246"/>
                <a:ext cx="1357163" cy="276999"/>
              </a:xfrm>
              <a:prstGeom prst="rect">
                <a:avLst/>
              </a:prstGeom>
              <a:noFill/>
            </p:spPr>
            <p:txBody>
              <a:bodyPr wrap="square" rtlCol="0" anchor="ctr">
                <a:spAutoFit/>
              </a:bodyPr>
              <a:lstStyle/>
              <a:p>
                <a:r>
                  <a:rPr lang="en-US" sz="1200" b="1" kern="1200" dirty="0">
                    <a:solidFill>
                      <a:schemeClr val="bg1"/>
                    </a:solidFill>
                    <a:latin typeface="+mn-lt"/>
                    <a:ea typeface="+mn-ea"/>
                    <a:cs typeface="+mn-cs"/>
                  </a:rPr>
                  <a:t>@</a:t>
                </a:r>
                <a:r>
                  <a:rPr lang="en-US" sz="1200" b="1" kern="1200" dirty="0" err="1">
                    <a:solidFill>
                      <a:schemeClr val="bg1"/>
                    </a:solidFill>
                    <a:latin typeface="+mn-lt"/>
                    <a:ea typeface="+mn-ea"/>
                    <a:cs typeface="+mn-cs"/>
                  </a:rPr>
                  <a:t>UoD_DAG</a:t>
                </a:r>
                <a:endParaRPr lang="en-US" sz="1200" b="1" kern="1200" dirty="0">
                  <a:solidFill>
                    <a:schemeClr val="bg1"/>
                  </a:solidFill>
                  <a:latin typeface="+mn-lt"/>
                  <a:ea typeface="+mn-ea"/>
                  <a:cs typeface="+mn-cs"/>
                </a:endParaRPr>
              </a:p>
            </p:txBody>
          </p:sp>
          <p:pic>
            <p:nvPicPr>
              <p:cNvPr id="13" name="Picture 12">
                <a:extLst>
                  <a:ext uri="{FF2B5EF4-FFF2-40B4-BE49-F238E27FC236}">
                    <a16:creationId xmlns:a16="http://schemas.microsoft.com/office/drawing/2014/main" id="{21820972-D663-284A-99BF-EEC5C5BB992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1449" y="5843745"/>
                <a:ext cx="252000" cy="252000"/>
              </a:xfrm>
              <a:prstGeom prst="rect">
                <a:avLst/>
              </a:prstGeom>
            </p:spPr>
          </p:pic>
        </p:grpSp>
        <p:grpSp>
          <p:nvGrpSpPr>
            <p:cNvPr id="9" name="Group 8">
              <a:extLst>
                <a:ext uri="{FF2B5EF4-FFF2-40B4-BE49-F238E27FC236}">
                  <a16:creationId xmlns:a16="http://schemas.microsoft.com/office/drawing/2014/main" id="{BDE8B68B-1015-C64D-8196-FF565FA6F0BC}"/>
                </a:ext>
              </a:extLst>
            </p:cNvPr>
            <p:cNvGrpSpPr/>
            <p:nvPr userDrawn="1"/>
          </p:nvGrpSpPr>
          <p:grpSpPr>
            <a:xfrm>
              <a:off x="1936932" y="6514651"/>
              <a:ext cx="2593325" cy="276999"/>
              <a:chOff x="8882686" y="5067649"/>
              <a:chExt cx="2593325" cy="276999"/>
            </a:xfrm>
          </p:grpSpPr>
          <p:pic>
            <p:nvPicPr>
              <p:cNvPr id="10" name="Picture 9">
                <a:extLst>
                  <a:ext uri="{FF2B5EF4-FFF2-40B4-BE49-F238E27FC236}">
                    <a16:creationId xmlns:a16="http://schemas.microsoft.com/office/drawing/2014/main" id="{9282978D-D093-1148-8586-5FA7CECF44C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882686" y="5080148"/>
                <a:ext cx="252000" cy="252000"/>
              </a:xfrm>
              <a:prstGeom prst="rect">
                <a:avLst/>
              </a:prstGeom>
            </p:spPr>
          </p:pic>
          <p:sp>
            <p:nvSpPr>
              <p:cNvPr id="11" name="TextBox 10">
                <a:extLst>
                  <a:ext uri="{FF2B5EF4-FFF2-40B4-BE49-F238E27FC236}">
                    <a16:creationId xmlns:a16="http://schemas.microsoft.com/office/drawing/2014/main" id="{FE5D3D03-63E8-3A45-BC41-75DF38DDA30F}"/>
                  </a:ext>
                </a:extLst>
              </p:cNvPr>
              <p:cNvSpPr txBox="1">
                <a:spLocks noChangeAspect="1"/>
              </p:cNvSpPr>
              <p:nvPr userDrawn="1"/>
            </p:nvSpPr>
            <p:spPr>
              <a:xfrm>
                <a:off x="9114525" y="5067649"/>
                <a:ext cx="2361486" cy="276999"/>
              </a:xfrm>
              <a:prstGeom prst="rect">
                <a:avLst/>
              </a:prstGeom>
              <a:noFill/>
            </p:spPr>
            <p:txBody>
              <a:bodyPr wrap="square" rtlCol="0" anchor="ctr">
                <a:spAutoFit/>
              </a:bodyPr>
              <a:lstStyle>
                <a:defPPr>
                  <a:defRPr lang="en-US"/>
                </a:defPPr>
                <a:lvl1pPr>
                  <a:defRPr sz="1200" b="1"/>
                </a:lvl1pPr>
              </a:lstStyle>
              <a:p>
                <a:pPr lvl="0"/>
                <a:r>
                  <a:rPr lang="en-GB" dirty="0">
                    <a:solidFill>
                      <a:schemeClr val="bg1"/>
                    </a:solidFill>
                  </a:rPr>
                  <a:t>http://</a:t>
                </a:r>
                <a:r>
                  <a:rPr lang="en-GB" dirty="0" err="1">
                    <a:solidFill>
                      <a:schemeClr val="bg1"/>
                    </a:solidFill>
                  </a:rPr>
                  <a:t>dag.compbio.dundee.ac.uk</a:t>
                </a:r>
                <a:endParaRPr lang="en-GB" dirty="0">
                  <a:solidFill>
                    <a:schemeClr val="bg1"/>
                  </a:solidFill>
                </a:endParaRPr>
              </a:p>
            </p:txBody>
          </p:sp>
        </p:grpSp>
      </p:grpSp>
    </p:spTree>
    <p:extLst>
      <p:ext uri="{BB962C8B-B14F-4D97-AF65-F5344CB8AC3E}">
        <p14:creationId xmlns:p14="http://schemas.microsoft.com/office/powerpoint/2010/main" val="1859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7" y="1099229"/>
            <a:ext cx="11159067" cy="5180921"/>
          </a:xfrm>
        </p:spPr>
        <p:txBody>
          <a:bodyPr/>
          <a:lstStyle>
            <a:lvl1pPr>
              <a:lnSpc>
                <a:spcPct val="100000"/>
              </a:lnSpc>
              <a:spcBef>
                <a:spcPts val="600"/>
              </a:spcBef>
              <a:spcAft>
                <a:spcPts val="400"/>
              </a:spcAft>
              <a:defRPr>
                <a:solidFill>
                  <a:srgbClr val="464646"/>
                </a:solidFill>
              </a:defRPr>
            </a:lvl1pPr>
            <a:lvl2pPr>
              <a:lnSpc>
                <a:spcPct val="100000"/>
              </a:lnSpc>
              <a:spcBef>
                <a:spcPts val="600"/>
              </a:spcBef>
              <a:spcAft>
                <a:spcPts val="400"/>
              </a:spcAft>
              <a:defRPr>
                <a:solidFill>
                  <a:srgbClr val="464646"/>
                </a:solidFill>
              </a:defRPr>
            </a:lvl2pPr>
            <a:lvl3pPr>
              <a:lnSpc>
                <a:spcPct val="100000"/>
              </a:lnSpc>
              <a:spcBef>
                <a:spcPts val="600"/>
              </a:spcBef>
              <a:spcAft>
                <a:spcPts val="400"/>
              </a:spcAft>
              <a:defRPr>
                <a:solidFill>
                  <a:srgbClr val="464646"/>
                </a:solidFill>
              </a:defRPr>
            </a:lvl3pPr>
            <a:lvl4pPr>
              <a:lnSpc>
                <a:spcPct val="100000"/>
              </a:lnSpc>
              <a:spcBef>
                <a:spcPts val="600"/>
              </a:spcBef>
              <a:spcAft>
                <a:spcPts val="400"/>
              </a:spcAft>
              <a:defRPr>
                <a:solidFill>
                  <a:srgbClr val="464646"/>
                </a:solidFill>
              </a:defRPr>
            </a:lvl4pPr>
            <a:lvl5pPr>
              <a:lnSpc>
                <a:spcPct val="100000"/>
              </a:lnSpc>
              <a:spcBef>
                <a:spcPts val="600"/>
              </a:spcBef>
              <a:spcAft>
                <a:spcPts val="400"/>
              </a:spcAft>
              <a:defRPr>
                <a:solidFill>
                  <a:srgbClr val="46464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1004FEA-102E-B846-990C-7934903029C6}"/>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08796" y="6451915"/>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
        <p:nvSpPr>
          <p:cNvPr id="10" name="Rectangle 9">
            <a:extLst>
              <a:ext uri="{FF2B5EF4-FFF2-40B4-BE49-F238E27FC236}">
                <a16:creationId xmlns:a16="http://schemas.microsoft.com/office/drawing/2014/main" id="{BAFC24E6-3DC3-D54F-8B76-8DC4A457887E}"/>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5833" y="151544"/>
            <a:ext cx="10529485" cy="587561"/>
          </a:xfrm>
        </p:spPr>
        <p:txBody>
          <a:bodyPr/>
          <a:lstStyle>
            <a:lvl1pPr>
              <a:defRPr>
                <a:solidFill>
                  <a:schemeClr val="bg1"/>
                </a:solidFill>
              </a:defRPr>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9D2628A-E55B-AA4B-BBAB-1B5F4D87B0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73900" y="94507"/>
            <a:ext cx="701634" cy="701634"/>
          </a:xfrm>
          <a:prstGeom prst="rect">
            <a:avLst/>
          </a:prstGeom>
        </p:spPr>
      </p:pic>
      <p:sp>
        <p:nvSpPr>
          <p:cNvPr id="17" name="Footer Placeholder 16">
            <a:extLst>
              <a:ext uri="{FF2B5EF4-FFF2-40B4-BE49-F238E27FC236}">
                <a16:creationId xmlns:a16="http://schemas.microsoft.com/office/drawing/2014/main" id="{1687E983-5ECA-044E-AC63-2F8377E1AF60}"/>
              </a:ext>
            </a:extLst>
          </p:cNvPr>
          <p:cNvSpPr>
            <a:spLocks noGrp="1"/>
          </p:cNvSpPr>
          <p:nvPr>
            <p:ph type="ftr" sz="quarter" idx="13"/>
          </p:nvPr>
        </p:nvSpPr>
        <p:spPr>
          <a:xfrm>
            <a:off x="1584960" y="6388155"/>
            <a:ext cx="9022080" cy="360000"/>
          </a:xfrm>
          <a:prstGeom prst="rect">
            <a:avLst/>
          </a:prstGeom>
        </p:spPr>
        <p:txBody>
          <a:bodyPr/>
          <a:lstStyle/>
          <a:p>
            <a:endParaRPr lang="en-GB"/>
          </a:p>
        </p:txBody>
      </p:sp>
    </p:spTree>
    <p:extLst>
      <p:ext uri="{BB962C8B-B14F-4D97-AF65-F5344CB8AC3E}">
        <p14:creationId xmlns:p14="http://schemas.microsoft.com/office/powerpoint/2010/main" val="23082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E8BD2356-BBFB-694B-B126-40B87240F946}"/>
              </a:ext>
            </a:extLst>
          </p:cNvPr>
          <p:cNvSpPr/>
          <p:nvPr/>
        </p:nvSpPr>
        <p:spPr>
          <a:xfrm>
            <a:off x="0" y="0"/>
            <a:ext cx="12192000" cy="89064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2BB259B-8F56-B34F-BD96-42A697C279C3}"/>
              </a:ext>
            </a:extLst>
          </p:cNvPr>
          <p:cNvSpPr>
            <a:spLocks noGrp="1"/>
          </p:cNvSpPr>
          <p:nvPr>
            <p:ph type="title"/>
          </p:nvPr>
        </p:nvSpPr>
        <p:spPr>
          <a:xfrm>
            <a:off x="195833" y="208580"/>
            <a:ext cx="10529485" cy="682069"/>
          </a:xfrm>
        </p:spPr>
        <p:txBody>
          <a:bodyPr/>
          <a:lstStyle>
            <a:lvl1pPr>
              <a:defRPr>
                <a:solidFill>
                  <a:schemeClr val="bg1"/>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925FF32D-E23F-DF44-B89F-5DEA880134D4}"/>
              </a:ext>
            </a:extLst>
          </p:cNvPr>
          <p:cNvSpPr/>
          <p:nvPr/>
        </p:nvSpPr>
        <p:spPr>
          <a:xfrm>
            <a:off x="0" y="6448301"/>
            <a:ext cx="12192000" cy="40969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5D2A5E-F165-3348-8B5F-7CC48B8545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73900" y="94507"/>
            <a:ext cx="701634" cy="701634"/>
          </a:xfrm>
          <a:prstGeom prst="rect">
            <a:avLst/>
          </a:prstGeom>
        </p:spPr>
      </p:pic>
      <p:sp>
        <p:nvSpPr>
          <p:cNvPr id="13" name="Slide Number Placeholder 5">
            <a:extLst>
              <a:ext uri="{FF2B5EF4-FFF2-40B4-BE49-F238E27FC236}">
                <a16:creationId xmlns:a16="http://schemas.microsoft.com/office/drawing/2014/main" id="{3DED3F8D-9D69-314E-926C-EE419D604440}"/>
              </a:ext>
            </a:extLst>
          </p:cNvPr>
          <p:cNvSpPr>
            <a:spLocks noGrp="1"/>
          </p:cNvSpPr>
          <p:nvPr>
            <p:ph type="sldNum" sz="quarter" idx="12"/>
          </p:nvPr>
        </p:nvSpPr>
        <p:spPr>
          <a:xfrm>
            <a:off x="11422048" y="6458541"/>
            <a:ext cx="644055" cy="227181"/>
          </a:xfrm>
          <a:prstGeom prst="rect">
            <a:avLst/>
          </a:prstGeom>
        </p:spPr>
        <p:txBody>
          <a:bodyPr/>
          <a:lstStyle>
            <a:lvl1pPr>
              <a:defRPr>
                <a:solidFill>
                  <a:schemeClr val="bg1"/>
                </a:solidFill>
              </a:defRPr>
            </a:lvl1pPr>
          </a:lstStyle>
          <a:p>
            <a:fld id="{E89BC60F-F4BF-4EE8-9F02-8A0093F1814F}" type="slidenum">
              <a:rPr lang="en-GB" smtClean="0"/>
              <a:t>‹#›</a:t>
            </a:fld>
            <a:endParaRPr lang="en-GB"/>
          </a:p>
        </p:txBody>
      </p:sp>
    </p:spTree>
    <p:extLst>
      <p:ext uri="{BB962C8B-B14F-4D97-AF65-F5344CB8AC3E}">
        <p14:creationId xmlns:p14="http://schemas.microsoft.com/office/powerpoint/2010/main" val="9583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307965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360" userDrawn="1">
          <p15:clr>
            <a:srgbClr val="F26B43"/>
          </p15:clr>
        </p15:guide>
        <p15:guide id="16" pos="325" userDrawn="1">
          <p15:clr>
            <a:srgbClr val="F26B43"/>
          </p15:clr>
        </p15:guide>
        <p15:guide id="17" pos="7355" userDrawn="1">
          <p15:clr>
            <a:srgbClr val="F26B43"/>
          </p15:clr>
        </p15:guide>
        <p15:guide id="18" orient="horz" pos="1004" userDrawn="1">
          <p15:clr>
            <a:srgbClr val="F26B43"/>
          </p15:clr>
        </p15:guide>
        <p15:guide id="19" pos="3840" userDrawn="1">
          <p15:clr>
            <a:srgbClr val="F26B43"/>
          </p15:clr>
        </p15:guide>
        <p15:guide id="20"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020A3743-65AC-4E4E-8B98-FD1E76D1EEE3}"/>
              </a:ext>
            </a:extLst>
          </p:cNvPr>
          <p:cNvSpPr txBox="1">
            <a:spLocks noChangeAspect="1"/>
          </p:cNvSpPr>
          <p:nvPr/>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5" name="TextBox 4">
            <a:extLst>
              <a:ext uri="{FF2B5EF4-FFF2-40B4-BE49-F238E27FC236}">
                <a16:creationId xmlns:a16="http://schemas.microsoft.com/office/drawing/2014/main" id="{2BA7A884-2553-F64F-B6D7-ADF0167E8A47}"/>
              </a:ext>
            </a:extLst>
          </p:cNvPr>
          <p:cNvSpPr txBox="1">
            <a:spLocks noChangeAspect="1"/>
          </p:cNvSpPr>
          <p:nvPr/>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6" name="Straight Connector 5">
            <a:extLst>
              <a:ext uri="{FF2B5EF4-FFF2-40B4-BE49-F238E27FC236}">
                <a16:creationId xmlns:a16="http://schemas.microsoft.com/office/drawing/2014/main" id="{489B7797-4B98-6741-92F4-257CCDA44134}"/>
              </a:ext>
            </a:extLst>
          </p:cNvPr>
          <p:cNvCxnSpPr/>
          <p:nvPr/>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F572008-7A9F-E44B-B1AC-9839860FFC69}"/>
              </a:ext>
            </a:extLst>
          </p:cNvPr>
          <p:cNvSpPr>
            <a:spLocks noEditPoints="1"/>
          </p:cNvSpPr>
          <p:nvPr/>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 name="TextBox 7">
            <a:extLst>
              <a:ext uri="{FF2B5EF4-FFF2-40B4-BE49-F238E27FC236}">
                <a16:creationId xmlns:a16="http://schemas.microsoft.com/office/drawing/2014/main" id="{5EF7860B-0FE9-6041-9E92-AA271FEB0DC3}"/>
              </a:ext>
            </a:extLst>
          </p:cNvPr>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9" name="TextBox 8">
            <a:extLst>
              <a:ext uri="{FF2B5EF4-FFF2-40B4-BE49-F238E27FC236}">
                <a16:creationId xmlns:a16="http://schemas.microsoft.com/office/drawing/2014/main" id="{B58113D0-9F71-E84F-B180-D9C4AFDBDBAE}"/>
              </a:ext>
            </a:extLst>
          </p:cNvPr>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0" name="Straight Connector 9">
            <a:extLst>
              <a:ext uri="{FF2B5EF4-FFF2-40B4-BE49-F238E27FC236}">
                <a16:creationId xmlns:a16="http://schemas.microsoft.com/office/drawing/2014/main" id="{043A7BD1-7E75-4946-BB32-52A05EE4E4FB}"/>
              </a:ext>
            </a:extLst>
          </p:cNvPr>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reeform 5">
            <a:extLst>
              <a:ext uri="{FF2B5EF4-FFF2-40B4-BE49-F238E27FC236}">
                <a16:creationId xmlns:a16="http://schemas.microsoft.com/office/drawing/2014/main" id="{509EC579-85E1-5D47-BFA7-582A9DFB6C46}"/>
              </a:ext>
            </a:extLst>
          </p:cNvPr>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249714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360" userDrawn="1">
          <p15:clr>
            <a:srgbClr val="F26B43"/>
          </p15:clr>
        </p15:guide>
        <p15:guide id="22" pos="325" userDrawn="1">
          <p15:clr>
            <a:srgbClr val="F26B43"/>
          </p15:clr>
        </p15:guide>
        <p15:guide id="23" pos="7355" userDrawn="1">
          <p15:clr>
            <a:srgbClr val="F26B43"/>
          </p15:clr>
        </p15:guide>
        <p15:guide id="24" orient="horz" pos="1004" userDrawn="1">
          <p15:clr>
            <a:srgbClr val="F26B43"/>
          </p15:clr>
        </p15:guide>
        <p15:guide id="25" pos="3840" userDrawn="1">
          <p15:clr>
            <a:srgbClr val="F26B43"/>
          </p15:clr>
        </p15:guide>
        <p15:guide id="26" orient="horz" pos="3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tiff"/><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8.tiff"/><Relationship Id="rId11" Type="http://schemas.openxmlformats.org/officeDocument/2006/relationships/image" Target="../media/image33.png"/><Relationship Id="rId5" Type="http://schemas.openxmlformats.org/officeDocument/2006/relationships/image" Target="../media/image27.tiff"/><Relationship Id="rId10" Type="http://schemas.openxmlformats.org/officeDocument/2006/relationships/image" Target="../media/image32.png"/><Relationship Id="rId4" Type="http://schemas.openxmlformats.org/officeDocument/2006/relationships/image" Target="../media/image26.tiff"/><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nano-editor.org/dist/latest/nano.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A5EFAC-80B1-C542-B128-E950187160CD}"/>
              </a:ext>
            </a:extLst>
          </p:cNvPr>
          <p:cNvSpPr>
            <a:spLocks noGrp="1"/>
          </p:cNvSpPr>
          <p:nvPr>
            <p:ph type="subTitle" idx="1"/>
          </p:nvPr>
        </p:nvSpPr>
        <p:spPr>
          <a:xfrm>
            <a:off x="3304565" y="4184736"/>
            <a:ext cx="5553296" cy="701041"/>
          </a:xfrm>
        </p:spPr>
        <p:txBody>
          <a:bodyPr>
            <a:normAutofit lnSpcReduction="10000"/>
          </a:bodyPr>
          <a:lstStyle/>
          <a:p>
            <a:r>
              <a:rPr lang="en-US" dirty="0"/>
              <a:t>29</a:t>
            </a:r>
            <a:r>
              <a:rPr lang="en-US" baseline="30000" dirty="0"/>
              <a:t>th</a:t>
            </a:r>
            <a:r>
              <a:rPr lang="en-US" dirty="0"/>
              <a:t> April 2021</a:t>
            </a:r>
          </a:p>
          <a:p>
            <a:r>
              <a:rPr lang="en-US" dirty="0"/>
              <a:t>Dr. James Abbott</a:t>
            </a:r>
          </a:p>
        </p:txBody>
      </p:sp>
      <p:sp>
        <p:nvSpPr>
          <p:cNvPr id="3" name="Title 2">
            <a:extLst>
              <a:ext uri="{FF2B5EF4-FFF2-40B4-BE49-F238E27FC236}">
                <a16:creationId xmlns:a16="http://schemas.microsoft.com/office/drawing/2014/main" id="{E3A8EEFF-4970-E242-9BEE-5A0B876F1E80}"/>
              </a:ext>
            </a:extLst>
          </p:cNvPr>
          <p:cNvSpPr>
            <a:spLocks noGrp="1"/>
          </p:cNvSpPr>
          <p:nvPr>
            <p:ph type="ctrTitle"/>
          </p:nvPr>
        </p:nvSpPr>
        <p:spPr/>
        <p:txBody>
          <a:bodyPr/>
          <a:lstStyle/>
          <a:p>
            <a:r>
              <a:rPr lang="en-US" dirty="0"/>
              <a:t>Intro to Linux</a:t>
            </a:r>
          </a:p>
        </p:txBody>
      </p:sp>
      <p:sp>
        <p:nvSpPr>
          <p:cNvPr id="6" name="Text Placeholder 5">
            <a:extLst>
              <a:ext uri="{FF2B5EF4-FFF2-40B4-BE49-F238E27FC236}">
                <a16:creationId xmlns:a16="http://schemas.microsoft.com/office/drawing/2014/main" id="{668AFF8E-8F05-8142-B13B-F9C4F63DA2CF}"/>
              </a:ext>
            </a:extLst>
          </p:cNvPr>
          <p:cNvSpPr>
            <a:spLocks noGrp="1"/>
          </p:cNvSpPr>
          <p:nvPr>
            <p:ph type="body" sz="quarter" idx="16"/>
          </p:nvPr>
        </p:nvSpPr>
        <p:spPr>
          <a:xfrm>
            <a:off x="3304565" y="4885777"/>
            <a:ext cx="5553296" cy="293159"/>
          </a:xfrm>
        </p:spPr>
        <p:txBody>
          <a:bodyPr/>
          <a:lstStyle/>
          <a:p>
            <a:r>
              <a:rPr lang="en-US" dirty="0" err="1"/>
              <a:t>j.abbott@dundee.ac.uk</a:t>
            </a:r>
            <a:endParaRPr lang="en-US" dirty="0"/>
          </a:p>
        </p:txBody>
      </p:sp>
    </p:spTree>
    <p:extLst>
      <p:ext uri="{BB962C8B-B14F-4D97-AF65-F5344CB8AC3E}">
        <p14:creationId xmlns:p14="http://schemas.microsoft.com/office/powerpoint/2010/main" val="30858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3B81-E83A-0C43-9EEC-2A0B0235546D}"/>
              </a:ext>
            </a:extLst>
          </p:cNvPr>
          <p:cNvSpPr>
            <a:spLocks noGrp="1"/>
          </p:cNvSpPr>
          <p:nvPr>
            <p:ph type="title"/>
          </p:nvPr>
        </p:nvSpPr>
        <p:spPr/>
        <p:txBody>
          <a:bodyPr/>
          <a:lstStyle/>
          <a:p>
            <a:r>
              <a:rPr lang="en-GB" dirty="0"/>
              <a:t>The Linux Filesystem</a:t>
            </a:r>
          </a:p>
        </p:txBody>
      </p:sp>
      <p:sp>
        <p:nvSpPr>
          <p:cNvPr id="4" name="Slide Number Placeholder 3">
            <a:extLst>
              <a:ext uri="{FF2B5EF4-FFF2-40B4-BE49-F238E27FC236}">
                <a16:creationId xmlns:a16="http://schemas.microsoft.com/office/drawing/2014/main" id="{0B6496CB-C183-1341-B689-FA8E87EA9E33}"/>
              </a:ext>
            </a:extLst>
          </p:cNvPr>
          <p:cNvSpPr>
            <a:spLocks noGrp="1"/>
          </p:cNvSpPr>
          <p:nvPr>
            <p:ph type="sldNum" sz="quarter" idx="12"/>
          </p:nvPr>
        </p:nvSpPr>
        <p:spPr/>
        <p:txBody>
          <a:bodyPr/>
          <a:lstStyle/>
          <a:p>
            <a:fld id="{E89BC60F-F4BF-4EE8-9F02-8A0093F1814F}" type="slidenum">
              <a:rPr lang="en-GB" smtClean="0"/>
              <a:t>10</a:t>
            </a:fld>
            <a:endParaRPr lang="en-GB"/>
          </a:p>
        </p:txBody>
      </p:sp>
      <p:cxnSp>
        <p:nvCxnSpPr>
          <p:cNvPr id="91" name="Straight Connector 90">
            <a:extLst>
              <a:ext uri="{FF2B5EF4-FFF2-40B4-BE49-F238E27FC236}">
                <a16:creationId xmlns:a16="http://schemas.microsoft.com/office/drawing/2014/main" id="{24B56AC0-9DDD-1D49-BC9C-5388B516403F}"/>
              </a:ext>
            </a:extLst>
          </p:cNvPr>
          <p:cNvCxnSpPr>
            <a:endCxn id="94" idx="0"/>
          </p:cNvCxnSpPr>
          <p:nvPr/>
        </p:nvCxnSpPr>
        <p:spPr>
          <a:xfrm>
            <a:off x="4130497" y="4742153"/>
            <a:ext cx="9327" cy="448938"/>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96" name="Group 95">
            <a:extLst>
              <a:ext uri="{FF2B5EF4-FFF2-40B4-BE49-F238E27FC236}">
                <a16:creationId xmlns:a16="http://schemas.microsoft.com/office/drawing/2014/main" id="{0CAB22C0-A80B-8D48-AD43-58B411DB1B1D}"/>
              </a:ext>
            </a:extLst>
          </p:cNvPr>
          <p:cNvGrpSpPr/>
          <p:nvPr/>
        </p:nvGrpSpPr>
        <p:grpSpPr>
          <a:xfrm>
            <a:off x="4207567" y="3298680"/>
            <a:ext cx="1409460" cy="690777"/>
            <a:chOff x="4404429" y="3637503"/>
            <a:chExt cx="1691569" cy="844062"/>
          </a:xfrm>
        </p:grpSpPr>
        <p:cxnSp>
          <p:nvCxnSpPr>
            <p:cNvPr id="143" name="Straight Connector 142">
              <a:extLst>
                <a:ext uri="{FF2B5EF4-FFF2-40B4-BE49-F238E27FC236}">
                  <a16:creationId xmlns:a16="http://schemas.microsoft.com/office/drawing/2014/main" id="{D1E1A2B4-CEE0-4948-B02C-C2F45AA5217F}"/>
                </a:ext>
              </a:extLst>
            </p:cNvPr>
            <p:cNvCxnSpPr/>
            <p:nvPr/>
          </p:nvCxnSpPr>
          <p:spPr>
            <a:xfrm flipH="1">
              <a:off x="4404429" y="3637503"/>
              <a:ext cx="724598" cy="8440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4" name="Straight Connector 143">
              <a:extLst>
                <a:ext uri="{FF2B5EF4-FFF2-40B4-BE49-F238E27FC236}">
                  <a16:creationId xmlns:a16="http://schemas.microsoft.com/office/drawing/2014/main" id="{75AF6227-8ADD-A74C-BC9E-36F05A27DD39}"/>
                </a:ext>
              </a:extLst>
            </p:cNvPr>
            <p:cNvCxnSpPr/>
            <p:nvPr/>
          </p:nvCxnSpPr>
          <p:spPr>
            <a:xfrm>
              <a:off x="5129026" y="3641210"/>
              <a:ext cx="966972" cy="826853"/>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97" name="Group 96">
            <a:extLst>
              <a:ext uri="{FF2B5EF4-FFF2-40B4-BE49-F238E27FC236}">
                <a16:creationId xmlns:a16="http://schemas.microsoft.com/office/drawing/2014/main" id="{EDFB9836-6F48-D147-AA39-7F0CB8AF268B}"/>
              </a:ext>
            </a:extLst>
          </p:cNvPr>
          <p:cNvGrpSpPr/>
          <p:nvPr/>
        </p:nvGrpSpPr>
        <p:grpSpPr>
          <a:xfrm>
            <a:off x="7467973" y="3303958"/>
            <a:ext cx="1409460" cy="690777"/>
            <a:chOff x="8317420" y="3653477"/>
            <a:chExt cx="1691569" cy="844062"/>
          </a:xfrm>
        </p:grpSpPr>
        <p:cxnSp>
          <p:nvCxnSpPr>
            <p:cNvPr id="141" name="Straight Connector 140">
              <a:extLst>
                <a:ext uri="{FF2B5EF4-FFF2-40B4-BE49-F238E27FC236}">
                  <a16:creationId xmlns:a16="http://schemas.microsoft.com/office/drawing/2014/main" id="{EF9B4C30-ACE6-A945-8D60-F5FF922550B6}"/>
                </a:ext>
              </a:extLst>
            </p:cNvPr>
            <p:cNvCxnSpPr/>
            <p:nvPr/>
          </p:nvCxnSpPr>
          <p:spPr>
            <a:xfrm flipH="1">
              <a:off x="8317420" y="3653477"/>
              <a:ext cx="724598" cy="8440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2" name="Straight Connector 141">
              <a:extLst>
                <a:ext uri="{FF2B5EF4-FFF2-40B4-BE49-F238E27FC236}">
                  <a16:creationId xmlns:a16="http://schemas.microsoft.com/office/drawing/2014/main" id="{2E1FE657-C279-5C49-AC2D-0F0261D9E26F}"/>
                </a:ext>
              </a:extLst>
            </p:cNvPr>
            <p:cNvCxnSpPr/>
            <p:nvPr/>
          </p:nvCxnSpPr>
          <p:spPr>
            <a:xfrm>
              <a:off x="9042017" y="3657184"/>
              <a:ext cx="966972" cy="826853"/>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98" name="Group 97">
            <a:extLst>
              <a:ext uri="{FF2B5EF4-FFF2-40B4-BE49-F238E27FC236}">
                <a16:creationId xmlns:a16="http://schemas.microsoft.com/office/drawing/2014/main" id="{B6CD377A-E321-1D48-AAB0-3266292E1600}"/>
              </a:ext>
            </a:extLst>
          </p:cNvPr>
          <p:cNvGrpSpPr/>
          <p:nvPr/>
        </p:nvGrpSpPr>
        <p:grpSpPr>
          <a:xfrm>
            <a:off x="1588492" y="1966905"/>
            <a:ext cx="8057073" cy="559200"/>
            <a:chOff x="1261135" y="2291024"/>
            <a:chExt cx="9669731" cy="683288"/>
          </a:xfrm>
        </p:grpSpPr>
        <p:cxnSp>
          <p:nvCxnSpPr>
            <p:cNvPr id="135" name="Straight Connector 134">
              <a:extLst>
                <a:ext uri="{FF2B5EF4-FFF2-40B4-BE49-F238E27FC236}">
                  <a16:creationId xmlns:a16="http://schemas.microsoft.com/office/drawing/2014/main" id="{1BA5A2C9-4366-CD4E-8A98-1464A0779DAF}"/>
                </a:ext>
              </a:extLst>
            </p:cNvPr>
            <p:cNvCxnSpPr/>
            <p:nvPr/>
          </p:nvCxnSpPr>
          <p:spPr>
            <a:xfrm>
              <a:off x="6095999" y="2291024"/>
              <a:ext cx="2900920" cy="67324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6" name="Straight Connector 135">
              <a:extLst>
                <a:ext uri="{FF2B5EF4-FFF2-40B4-BE49-F238E27FC236}">
                  <a16:creationId xmlns:a16="http://schemas.microsoft.com/office/drawing/2014/main" id="{6E0326C0-A100-6844-A910-CFA0E81ED543}"/>
                </a:ext>
              </a:extLst>
            </p:cNvPr>
            <p:cNvCxnSpPr>
              <a:cxnSpLocks/>
            </p:cNvCxnSpPr>
            <p:nvPr/>
          </p:nvCxnSpPr>
          <p:spPr>
            <a:xfrm flipH="1">
              <a:off x="1261135" y="2291024"/>
              <a:ext cx="4834866" cy="6832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7" name="Straight Connector 136">
              <a:extLst>
                <a:ext uri="{FF2B5EF4-FFF2-40B4-BE49-F238E27FC236}">
                  <a16:creationId xmlns:a16="http://schemas.microsoft.com/office/drawing/2014/main" id="{09FA138D-1B54-4549-B1BD-5E0B95531A13}"/>
                </a:ext>
              </a:extLst>
            </p:cNvPr>
            <p:cNvCxnSpPr>
              <a:cxnSpLocks/>
            </p:cNvCxnSpPr>
            <p:nvPr/>
          </p:nvCxnSpPr>
          <p:spPr>
            <a:xfrm flipH="1">
              <a:off x="3275764" y="2291024"/>
              <a:ext cx="2820234" cy="67324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8" name="Straight Connector 137">
              <a:extLst>
                <a:ext uri="{FF2B5EF4-FFF2-40B4-BE49-F238E27FC236}">
                  <a16:creationId xmlns:a16="http://schemas.microsoft.com/office/drawing/2014/main" id="{B6EE0758-5261-9641-A838-4C33CA768157}"/>
                </a:ext>
              </a:extLst>
            </p:cNvPr>
            <p:cNvCxnSpPr>
              <a:cxnSpLocks/>
            </p:cNvCxnSpPr>
            <p:nvPr/>
          </p:nvCxnSpPr>
          <p:spPr>
            <a:xfrm flipH="1">
              <a:off x="5225144" y="2291024"/>
              <a:ext cx="870854" cy="6832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9" name="Straight Connector 138">
              <a:extLst>
                <a:ext uri="{FF2B5EF4-FFF2-40B4-BE49-F238E27FC236}">
                  <a16:creationId xmlns:a16="http://schemas.microsoft.com/office/drawing/2014/main" id="{315E0F42-8F8D-434C-9157-5612DFD39908}"/>
                </a:ext>
              </a:extLst>
            </p:cNvPr>
            <p:cNvCxnSpPr/>
            <p:nvPr/>
          </p:nvCxnSpPr>
          <p:spPr>
            <a:xfrm>
              <a:off x="6095999" y="2291024"/>
              <a:ext cx="966974" cy="6832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0" name="Straight Connector 139">
              <a:extLst>
                <a:ext uri="{FF2B5EF4-FFF2-40B4-BE49-F238E27FC236}">
                  <a16:creationId xmlns:a16="http://schemas.microsoft.com/office/drawing/2014/main" id="{9730752D-9705-B449-86C2-498C7B2C85C8}"/>
                </a:ext>
              </a:extLst>
            </p:cNvPr>
            <p:cNvCxnSpPr/>
            <p:nvPr/>
          </p:nvCxnSpPr>
          <p:spPr>
            <a:xfrm>
              <a:off x="6095999" y="2291024"/>
              <a:ext cx="4834867" cy="67324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99" name="Group 98" descr="Directory Tree and Files&#10;">
            <a:extLst>
              <a:ext uri="{FF2B5EF4-FFF2-40B4-BE49-F238E27FC236}">
                <a16:creationId xmlns:a16="http://schemas.microsoft.com/office/drawing/2014/main" id="{ACB3B6AD-ED9F-C146-882B-F75B9F999D9D}"/>
              </a:ext>
              <a:ext uri="{C183D7F6-B498-43B3-948B-1728B52AA6E4}">
                <adec:decorative xmlns:adec="http://schemas.microsoft.com/office/drawing/2017/decorative" val="0"/>
              </a:ext>
            </a:extLst>
          </p:cNvPr>
          <p:cNvGrpSpPr/>
          <p:nvPr/>
        </p:nvGrpSpPr>
        <p:grpSpPr>
          <a:xfrm>
            <a:off x="5013274" y="951985"/>
            <a:ext cx="1207508" cy="1186016"/>
            <a:chOff x="5054320" y="1050890"/>
            <a:chExt cx="1449196" cy="1449196"/>
          </a:xfrm>
        </p:grpSpPr>
        <p:pic>
          <p:nvPicPr>
            <p:cNvPr id="133" name="Picture 132">
              <a:extLst>
                <a:ext uri="{FF2B5EF4-FFF2-40B4-BE49-F238E27FC236}">
                  <a16:creationId xmlns:a16="http://schemas.microsoft.com/office/drawing/2014/main" id="{AC06123E-FB7F-B442-A4B2-BCD671C255E1}"/>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34" name="TextBox 133">
              <a:extLst>
                <a:ext uri="{FF2B5EF4-FFF2-40B4-BE49-F238E27FC236}">
                  <a16:creationId xmlns:a16="http://schemas.microsoft.com/office/drawing/2014/main" id="{E0BDCD19-C2B4-E84A-9B60-5ACA91E79A7B}"/>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00" name="Group 99" descr="Directory Tree and Files&#10;">
            <a:extLst>
              <a:ext uri="{FF2B5EF4-FFF2-40B4-BE49-F238E27FC236}">
                <a16:creationId xmlns:a16="http://schemas.microsoft.com/office/drawing/2014/main" id="{DBA2796B-F3C8-1A4C-B40A-D9BF965743E7}"/>
              </a:ext>
              <a:ext uri="{C183D7F6-B498-43B3-948B-1728B52AA6E4}">
                <adec:decorative xmlns:adec="http://schemas.microsoft.com/office/drawing/2017/decorative" val="0"/>
              </a:ext>
            </a:extLst>
          </p:cNvPr>
          <p:cNvGrpSpPr/>
          <p:nvPr/>
        </p:nvGrpSpPr>
        <p:grpSpPr>
          <a:xfrm>
            <a:off x="984738" y="2269141"/>
            <a:ext cx="9264581" cy="1186016"/>
            <a:chOff x="504091" y="2660327"/>
            <a:chExt cx="11118927" cy="1449196"/>
          </a:xfrm>
        </p:grpSpPr>
        <p:grpSp>
          <p:nvGrpSpPr>
            <p:cNvPr id="115" name="Group 114">
              <a:extLst>
                <a:ext uri="{FF2B5EF4-FFF2-40B4-BE49-F238E27FC236}">
                  <a16:creationId xmlns:a16="http://schemas.microsoft.com/office/drawing/2014/main" id="{287D114C-82B0-1846-9201-720E4B40ABAD}"/>
                </a:ext>
              </a:extLst>
            </p:cNvPr>
            <p:cNvGrpSpPr/>
            <p:nvPr/>
          </p:nvGrpSpPr>
          <p:grpSpPr>
            <a:xfrm>
              <a:off x="504091" y="2660327"/>
              <a:ext cx="1449196" cy="1449196"/>
              <a:chOff x="5054320" y="1050890"/>
              <a:chExt cx="1449196" cy="1449196"/>
            </a:xfrm>
          </p:grpSpPr>
          <p:pic>
            <p:nvPicPr>
              <p:cNvPr id="131" name="Picture 130">
                <a:extLst>
                  <a:ext uri="{FF2B5EF4-FFF2-40B4-BE49-F238E27FC236}">
                    <a16:creationId xmlns:a16="http://schemas.microsoft.com/office/drawing/2014/main" id="{0C145FB8-14DF-3F4C-B4EA-C1C06D65611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32" name="TextBox 131">
                <a:extLst>
                  <a:ext uri="{FF2B5EF4-FFF2-40B4-BE49-F238E27FC236}">
                    <a16:creationId xmlns:a16="http://schemas.microsoft.com/office/drawing/2014/main" id="{7E9F094D-9791-1F46-AD50-749AE2A8FC87}"/>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16" name="Group 115">
              <a:extLst>
                <a:ext uri="{FF2B5EF4-FFF2-40B4-BE49-F238E27FC236}">
                  <a16:creationId xmlns:a16="http://schemas.microsoft.com/office/drawing/2014/main" id="{B08357AE-DB0D-8C48-BCE9-925797AD5105}"/>
                </a:ext>
              </a:extLst>
            </p:cNvPr>
            <p:cNvGrpSpPr/>
            <p:nvPr/>
          </p:nvGrpSpPr>
          <p:grpSpPr>
            <a:xfrm>
              <a:off x="2438037" y="2660327"/>
              <a:ext cx="1449196" cy="1449196"/>
              <a:chOff x="5054320" y="1050890"/>
              <a:chExt cx="1449196" cy="1449196"/>
            </a:xfrm>
          </p:grpSpPr>
          <p:pic>
            <p:nvPicPr>
              <p:cNvPr id="129" name="Picture 128">
                <a:extLst>
                  <a:ext uri="{FF2B5EF4-FFF2-40B4-BE49-F238E27FC236}">
                    <a16:creationId xmlns:a16="http://schemas.microsoft.com/office/drawing/2014/main" id="{B977E81E-1532-CC40-8B35-AD0C49984CE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30" name="TextBox 129">
                <a:extLst>
                  <a:ext uri="{FF2B5EF4-FFF2-40B4-BE49-F238E27FC236}">
                    <a16:creationId xmlns:a16="http://schemas.microsoft.com/office/drawing/2014/main" id="{78DF7240-8945-A047-B758-D6B75086AE68}"/>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117" name="Group 116">
              <a:extLst>
                <a:ext uri="{FF2B5EF4-FFF2-40B4-BE49-F238E27FC236}">
                  <a16:creationId xmlns:a16="http://schemas.microsoft.com/office/drawing/2014/main" id="{D46DC279-7CB5-4F43-947B-4DE07AD64763}"/>
                </a:ext>
              </a:extLst>
            </p:cNvPr>
            <p:cNvGrpSpPr/>
            <p:nvPr/>
          </p:nvGrpSpPr>
          <p:grpSpPr>
            <a:xfrm>
              <a:off x="4371983" y="2660327"/>
              <a:ext cx="1449196" cy="1449196"/>
              <a:chOff x="5054320" y="1050890"/>
              <a:chExt cx="1449196" cy="1449196"/>
            </a:xfrm>
          </p:grpSpPr>
          <p:pic>
            <p:nvPicPr>
              <p:cNvPr id="127" name="Picture 126">
                <a:extLst>
                  <a:ext uri="{FF2B5EF4-FFF2-40B4-BE49-F238E27FC236}">
                    <a16:creationId xmlns:a16="http://schemas.microsoft.com/office/drawing/2014/main" id="{A615B0BB-4230-B441-A8B1-85C6ED97632A}"/>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28" name="TextBox 127">
                <a:extLst>
                  <a:ext uri="{FF2B5EF4-FFF2-40B4-BE49-F238E27FC236}">
                    <a16:creationId xmlns:a16="http://schemas.microsoft.com/office/drawing/2014/main" id="{B7C10C27-17A1-DB40-8DEF-D20B5C305D75}"/>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118" name="Group 117">
              <a:extLst>
                <a:ext uri="{FF2B5EF4-FFF2-40B4-BE49-F238E27FC236}">
                  <a16:creationId xmlns:a16="http://schemas.microsoft.com/office/drawing/2014/main" id="{CDB3DEAF-058B-3448-83D4-48E4539B96E3}"/>
                </a:ext>
              </a:extLst>
            </p:cNvPr>
            <p:cNvGrpSpPr/>
            <p:nvPr/>
          </p:nvGrpSpPr>
          <p:grpSpPr>
            <a:xfrm>
              <a:off x="6305929" y="2660327"/>
              <a:ext cx="1449196" cy="1449196"/>
              <a:chOff x="5054320" y="1050890"/>
              <a:chExt cx="1449196" cy="1449196"/>
            </a:xfrm>
          </p:grpSpPr>
          <p:pic>
            <p:nvPicPr>
              <p:cNvPr id="125" name="Picture 124">
                <a:extLst>
                  <a:ext uri="{FF2B5EF4-FFF2-40B4-BE49-F238E27FC236}">
                    <a16:creationId xmlns:a16="http://schemas.microsoft.com/office/drawing/2014/main" id="{08390685-7E07-2740-88F5-2DC41C85A19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26" name="TextBox 125">
                <a:extLst>
                  <a:ext uri="{FF2B5EF4-FFF2-40B4-BE49-F238E27FC236}">
                    <a16:creationId xmlns:a16="http://schemas.microsoft.com/office/drawing/2014/main" id="{9D64D74A-C96F-1048-8235-2386CB5A0212}"/>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119" name="Group 118">
              <a:extLst>
                <a:ext uri="{FF2B5EF4-FFF2-40B4-BE49-F238E27FC236}">
                  <a16:creationId xmlns:a16="http://schemas.microsoft.com/office/drawing/2014/main" id="{126BA061-B6CC-F848-A666-67A83B9B26FA}"/>
                </a:ext>
              </a:extLst>
            </p:cNvPr>
            <p:cNvGrpSpPr/>
            <p:nvPr/>
          </p:nvGrpSpPr>
          <p:grpSpPr>
            <a:xfrm>
              <a:off x="8239875" y="2660327"/>
              <a:ext cx="1449196" cy="1449196"/>
              <a:chOff x="5054320" y="1050890"/>
              <a:chExt cx="1449196" cy="1449196"/>
            </a:xfrm>
          </p:grpSpPr>
          <p:pic>
            <p:nvPicPr>
              <p:cNvPr id="123" name="Picture 122">
                <a:extLst>
                  <a:ext uri="{FF2B5EF4-FFF2-40B4-BE49-F238E27FC236}">
                    <a16:creationId xmlns:a16="http://schemas.microsoft.com/office/drawing/2014/main" id="{A2AAEC1D-4C88-5D42-AB91-143AA40A80D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24" name="TextBox 123">
                <a:extLst>
                  <a:ext uri="{FF2B5EF4-FFF2-40B4-BE49-F238E27FC236}">
                    <a16:creationId xmlns:a16="http://schemas.microsoft.com/office/drawing/2014/main" id="{BC77BB12-9DB5-7845-BEF3-3218BF5EECA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120" name="Group 119">
              <a:extLst>
                <a:ext uri="{FF2B5EF4-FFF2-40B4-BE49-F238E27FC236}">
                  <a16:creationId xmlns:a16="http://schemas.microsoft.com/office/drawing/2014/main" id="{1417C0ED-D52B-CF4F-9DCB-B3BFD27B3682}"/>
                </a:ext>
              </a:extLst>
            </p:cNvPr>
            <p:cNvGrpSpPr/>
            <p:nvPr/>
          </p:nvGrpSpPr>
          <p:grpSpPr>
            <a:xfrm>
              <a:off x="10173822" y="2660327"/>
              <a:ext cx="1449196" cy="1449196"/>
              <a:chOff x="5054320" y="1050890"/>
              <a:chExt cx="1449196" cy="1449196"/>
            </a:xfrm>
          </p:grpSpPr>
          <p:pic>
            <p:nvPicPr>
              <p:cNvPr id="121" name="Picture 120">
                <a:extLst>
                  <a:ext uri="{FF2B5EF4-FFF2-40B4-BE49-F238E27FC236}">
                    <a16:creationId xmlns:a16="http://schemas.microsoft.com/office/drawing/2014/main" id="{C6470930-F64F-F247-A6E3-24F7E36256D7}"/>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22" name="TextBox 121">
                <a:extLst>
                  <a:ext uri="{FF2B5EF4-FFF2-40B4-BE49-F238E27FC236}">
                    <a16:creationId xmlns:a16="http://schemas.microsoft.com/office/drawing/2014/main" id="{5F880844-1353-734E-87F3-C131E66BCBE5}"/>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grpSp>
        <p:nvGrpSpPr>
          <p:cNvPr id="101" name="Group 100" descr="Directory Tree and Files&#10;">
            <a:extLst>
              <a:ext uri="{FF2B5EF4-FFF2-40B4-BE49-F238E27FC236}">
                <a16:creationId xmlns:a16="http://schemas.microsoft.com/office/drawing/2014/main" id="{D83E6A8B-C747-054C-9B3D-E703830E0CD8}"/>
              </a:ext>
              <a:ext uri="{C183D7F6-B498-43B3-948B-1728B52AA6E4}">
                <adec:decorative xmlns:adec="http://schemas.microsoft.com/office/drawing/2017/decorative" val="0"/>
              </a:ext>
            </a:extLst>
          </p:cNvPr>
          <p:cNvGrpSpPr/>
          <p:nvPr/>
        </p:nvGrpSpPr>
        <p:grpSpPr>
          <a:xfrm>
            <a:off x="3526743" y="3730116"/>
            <a:ext cx="2694039" cy="1186016"/>
            <a:chOff x="3232557" y="4182621"/>
            <a:chExt cx="3233263" cy="1449196"/>
          </a:xfrm>
        </p:grpSpPr>
        <p:grpSp>
          <p:nvGrpSpPr>
            <p:cNvPr id="109" name="Group 108">
              <a:extLst>
                <a:ext uri="{FF2B5EF4-FFF2-40B4-BE49-F238E27FC236}">
                  <a16:creationId xmlns:a16="http://schemas.microsoft.com/office/drawing/2014/main" id="{C523D938-31DF-9542-8A01-036346A54736}"/>
                </a:ext>
              </a:extLst>
            </p:cNvPr>
            <p:cNvGrpSpPr/>
            <p:nvPr/>
          </p:nvGrpSpPr>
          <p:grpSpPr>
            <a:xfrm>
              <a:off x="3232557" y="4182621"/>
              <a:ext cx="1449196" cy="1449196"/>
              <a:chOff x="3232557" y="4269764"/>
              <a:chExt cx="1449196" cy="1449196"/>
            </a:xfrm>
          </p:grpSpPr>
          <p:pic>
            <p:nvPicPr>
              <p:cNvPr id="113" name="Picture 112">
                <a:extLst>
                  <a:ext uri="{FF2B5EF4-FFF2-40B4-BE49-F238E27FC236}">
                    <a16:creationId xmlns:a16="http://schemas.microsoft.com/office/drawing/2014/main" id="{1B93845A-5AAB-3342-968E-F1019818F00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114" name="TextBox 113">
                <a:extLst>
                  <a:ext uri="{FF2B5EF4-FFF2-40B4-BE49-F238E27FC236}">
                    <a16:creationId xmlns:a16="http://schemas.microsoft.com/office/drawing/2014/main" id="{97A1C3B5-7760-7D4E-AB19-9198CAB559BB}"/>
                  </a:ext>
                </a:extLst>
              </p:cNvPr>
              <p:cNvSpPr txBox="1"/>
              <p:nvPr/>
            </p:nvSpPr>
            <p:spPr>
              <a:xfrm>
                <a:off x="3326267" y="4899600"/>
                <a:ext cx="129894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username1</a:t>
                </a:r>
              </a:p>
            </p:txBody>
          </p:sp>
        </p:grpSp>
        <p:grpSp>
          <p:nvGrpSpPr>
            <p:cNvPr id="110" name="Group 109">
              <a:extLst>
                <a:ext uri="{FF2B5EF4-FFF2-40B4-BE49-F238E27FC236}">
                  <a16:creationId xmlns:a16="http://schemas.microsoft.com/office/drawing/2014/main" id="{65C69BD8-A5AB-0A4A-BCE5-5DA0DB2F9AE7}"/>
                </a:ext>
              </a:extLst>
            </p:cNvPr>
            <p:cNvGrpSpPr/>
            <p:nvPr/>
          </p:nvGrpSpPr>
          <p:grpSpPr>
            <a:xfrm>
              <a:off x="5016624" y="4182621"/>
              <a:ext cx="1449196" cy="1449196"/>
              <a:chOff x="3232557" y="4269764"/>
              <a:chExt cx="1449196" cy="1449196"/>
            </a:xfrm>
          </p:grpSpPr>
          <p:pic>
            <p:nvPicPr>
              <p:cNvPr id="111" name="Picture 110">
                <a:extLst>
                  <a:ext uri="{FF2B5EF4-FFF2-40B4-BE49-F238E27FC236}">
                    <a16:creationId xmlns:a16="http://schemas.microsoft.com/office/drawing/2014/main" id="{4E4131AE-BA61-B64F-B44E-18DC27979F58}"/>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112" name="TextBox 111">
                <a:extLst>
                  <a:ext uri="{FF2B5EF4-FFF2-40B4-BE49-F238E27FC236}">
                    <a16:creationId xmlns:a16="http://schemas.microsoft.com/office/drawing/2014/main" id="{AB0E9B7D-EC21-C442-8952-F58A632633EF}"/>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grpSp>
        <p:nvGrpSpPr>
          <p:cNvPr id="102" name="Group 101" descr="Directory Tree and Files&#10;">
            <a:extLst>
              <a:ext uri="{FF2B5EF4-FFF2-40B4-BE49-F238E27FC236}">
                <a16:creationId xmlns:a16="http://schemas.microsoft.com/office/drawing/2014/main" id="{74C57A8F-045E-104B-B45E-AA489E3C3A08}"/>
              </a:ext>
              <a:ext uri="{C183D7F6-B498-43B3-948B-1728B52AA6E4}">
                <adec:decorative xmlns:adec="http://schemas.microsoft.com/office/drawing/2017/decorative" val="0"/>
              </a:ext>
            </a:extLst>
          </p:cNvPr>
          <p:cNvGrpSpPr/>
          <p:nvPr/>
        </p:nvGrpSpPr>
        <p:grpSpPr>
          <a:xfrm>
            <a:off x="6887075" y="3737007"/>
            <a:ext cx="2691683" cy="1186016"/>
            <a:chOff x="7625210" y="4182621"/>
            <a:chExt cx="3230435" cy="1449196"/>
          </a:xfrm>
        </p:grpSpPr>
        <p:grpSp>
          <p:nvGrpSpPr>
            <p:cNvPr id="103" name="Group 102">
              <a:extLst>
                <a:ext uri="{FF2B5EF4-FFF2-40B4-BE49-F238E27FC236}">
                  <a16:creationId xmlns:a16="http://schemas.microsoft.com/office/drawing/2014/main" id="{E2A04584-84EE-2E46-A417-A2ECE13FAE9C}"/>
                </a:ext>
              </a:extLst>
            </p:cNvPr>
            <p:cNvGrpSpPr/>
            <p:nvPr/>
          </p:nvGrpSpPr>
          <p:grpSpPr>
            <a:xfrm>
              <a:off x="9406449" y="4182621"/>
              <a:ext cx="1449196" cy="1449196"/>
              <a:chOff x="3398579" y="4269764"/>
              <a:chExt cx="1449196" cy="1449196"/>
            </a:xfrm>
          </p:grpSpPr>
          <p:pic>
            <p:nvPicPr>
              <p:cNvPr id="107" name="Picture 106">
                <a:extLst>
                  <a:ext uri="{FF2B5EF4-FFF2-40B4-BE49-F238E27FC236}">
                    <a16:creationId xmlns:a16="http://schemas.microsoft.com/office/drawing/2014/main" id="{EDF672F1-FCBF-A341-B7A3-743C4E349140}"/>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108" name="TextBox 107">
                <a:extLst>
                  <a:ext uri="{FF2B5EF4-FFF2-40B4-BE49-F238E27FC236}">
                    <a16:creationId xmlns:a16="http://schemas.microsoft.com/office/drawing/2014/main" id="{720CB75A-8EF9-A64F-AA8A-FC77AB99A4D5}"/>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104" name="Group 103">
              <a:extLst>
                <a:ext uri="{FF2B5EF4-FFF2-40B4-BE49-F238E27FC236}">
                  <a16:creationId xmlns:a16="http://schemas.microsoft.com/office/drawing/2014/main" id="{F7645E55-DED5-DB42-80D8-0D7F21B01AF2}"/>
                </a:ext>
              </a:extLst>
            </p:cNvPr>
            <p:cNvGrpSpPr/>
            <p:nvPr/>
          </p:nvGrpSpPr>
          <p:grpSpPr>
            <a:xfrm>
              <a:off x="7625210" y="4182621"/>
              <a:ext cx="1449196" cy="1449196"/>
              <a:chOff x="3232557" y="4269764"/>
              <a:chExt cx="1449196" cy="1449196"/>
            </a:xfrm>
          </p:grpSpPr>
          <p:pic>
            <p:nvPicPr>
              <p:cNvPr id="105" name="Picture 104">
                <a:extLst>
                  <a:ext uri="{FF2B5EF4-FFF2-40B4-BE49-F238E27FC236}">
                    <a16:creationId xmlns:a16="http://schemas.microsoft.com/office/drawing/2014/main" id="{81E58314-1D5E-B94D-9528-A3FD6A4B1112}"/>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106" name="TextBox 105">
                <a:extLst>
                  <a:ext uri="{FF2B5EF4-FFF2-40B4-BE49-F238E27FC236}">
                    <a16:creationId xmlns:a16="http://schemas.microsoft.com/office/drawing/2014/main" id="{07B1078D-2C0F-7E4A-BD23-AEEB7D1B6763}"/>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grpSp>
        <p:nvGrpSpPr>
          <p:cNvPr id="93" name="Group 92" descr="Directory Tree and Files&#10;">
            <a:extLst>
              <a:ext uri="{FF2B5EF4-FFF2-40B4-BE49-F238E27FC236}">
                <a16:creationId xmlns:a16="http://schemas.microsoft.com/office/drawing/2014/main" id="{47AD88CF-F8EB-E447-9076-808E576DA56B}"/>
              </a:ext>
              <a:ext uri="{C183D7F6-B498-43B3-948B-1728B52AA6E4}">
                <adec:decorative xmlns:adec="http://schemas.microsoft.com/office/drawing/2017/decorative" val="0"/>
              </a:ext>
            </a:extLst>
          </p:cNvPr>
          <p:cNvGrpSpPr/>
          <p:nvPr/>
        </p:nvGrpSpPr>
        <p:grpSpPr>
          <a:xfrm>
            <a:off x="3664948" y="5191091"/>
            <a:ext cx="949751" cy="1257528"/>
            <a:chOff x="3664948" y="4980745"/>
            <a:chExt cx="949751" cy="1257528"/>
          </a:xfrm>
        </p:grpSpPr>
        <p:pic>
          <p:nvPicPr>
            <p:cNvPr id="94" name="Picture 93">
              <a:extLst>
                <a:ext uri="{FF2B5EF4-FFF2-40B4-BE49-F238E27FC236}">
                  <a16:creationId xmlns:a16="http://schemas.microsoft.com/office/drawing/2014/main" id="{DD8CC85D-12CD-7149-B80E-0237252A84A5}"/>
                </a:ext>
              </a:extLst>
            </p:cNvPr>
            <p:cNvPicPr>
              <a:picLocks noChangeAspect="1"/>
            </p:cNvPicPr>
            <p:nvPr/>
          </p:nvPicPr>
          <p:blipFill>
            <a:blip r:embed="rId4"/>
            <a:stretch>
              <a:fillRect/>
            </a:stretch>
          </p:blipFill>
          <p:spPr>
            <a:xfrm>
              <a:off x="3664948" y="4980745"/>
              <a:ext cx="949751" cy="949751"/>
            </a:xfrm>
            <a:prstGeom prst="rect">
              <a:avLst/>
            </a:prstGeom>
          </p:spPr>
        </p:pic>
        <p:sp>
          <p:nvSpPr>
            <p:cNvPr id="95" name="TextBox 94">
              <a:extLst>
                <a:ext uri="{FF2B5EF4-FFF2-40B4-BE49-F238E27FC236}">
                  <a16:creationId xmlns:a16="http://schemas.microsoft.com/office/drawing/2014/main" id="{490A28F5-72E3-204E-BA71-40CC61148A89}"/>
                </a:ext>
              </a:extLst>
            </p:cNvPr>
            <p:cNvSpPr txBox="1"/>
            <p:nvPr/>
          </p:nvSpPr>
          <p:spPr>
            <a:xfrm>
              <a:off x="3767029" y="5930496"/>
              <a:ext cx="745589" cy="307777"/>
            </a:xfrm>
            <a:prstGeom prst="rect">
              <a:avLst/>
            </a:prstGeom>
            <a:noFill/>
          </p:spPr>
          <p:txBody>
            <a:bodyPr wrap="none" rtlCol="0">
              <a:spAutoFit/>
            </a:bodyPr>
            <a:lstStyle/>
            <a:p>
              <a:r>
                <a:rPr lang="en-US" sz="1400" dirty="0"/>
                <a:t>file1.txt</a:t>
              </a:r>
            </a:p>
          </p:txBody>
        </p:sp>
      </p:grpSp>
    </p:spTree>
    <p:extLst>
      <p:ext uri="{BB962C8B-B14F-4D97-AF65-F5344CB8AC3E}">
        <p14:creationId xmlns:p14="http://schemas.microsoft.com/office/powerpoint/2010/main" val="302776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1"/>
                                        </p:tgtEl>
                                        <p:attrNameLst>
                                          <p:attrName>style.opacity</p:attrName>
                                        </p:attrNameLst>
                                      </p:cBhvr>
                                      <p:to>
                                        <p:strVal val="0.5"/>
                                      </p:to>
                                    </p:set>
                                    <p:animEffect filter="image" prLst="opacity: 0.5">
                                      <p:cBhvr rctx="IE">
                                        <p:cTn id="7" dur="indefinite"/>
                                        <p:tgtEl>
                                          <p:spTgt spid="91"/>
                                        </p:tgtEl>
                                      </p:cBhvr>
                                    </p:animEffect>
                                  </p:childTnLst>
                                </p:cTn>
                              </p:par>
                              <p:par>
                                <p:cTn id="8" presetID="9" presetClass="emph" presetSubtype="0" nodeType="withEffect">
                                  <p:stCondLst>
                                    <p:cond delay="0"/>
                                  </p:stCondLst>
                                  <p:childTnLst>
                                    <p:set>
                                      <p:cBhvr>
                                        <p:cTn id="9" dur="indefinite"/>
                                        <p:tgtEl>
                                          <p:spTgt spid="96"/>
                                        </p:tgtEl>
                                        <p:attrNameLst>
                                          <p:attrName>style.opacity</p:attrName>
                                        </p:attrNameLst>
                                      </p:cBhvr>
                                      <p:to>
                                        <p:strVal val="0.5"/>
                                      </p:to>
                                    </p:set>
                                    <p:animEffect filter="image" prLst="opacity: 0.5">
                                      <p:cBhvr rctx="IE">
                                        <p:cTn id="10" dur="indefinite"/>
                                        <p:tgtEl>
                                          <p:spTgt spid="96"/>
                                        </p:tgtEl>
                                      </p:cBhvr>
                                    </p:animEffect>
                                  </p:childTnLst>
                                </p:cTn>
                              </p:par>
                              <p:par>
                                <p:cTn id="11" presetID="9" presetClass="emph" presetSubtype="0" nodeType="withEffect">
                                  <p:stCondLst>
                                    <p:cond delay="0"/>
                                  </p:stCondLst>
                                  <p:childTnLst>
                                    <p:set>
                                      <p:cBhvr>
                                        <p:cTn id="12" dur="indefinite"/>
                                        <p:tgtEl>
                                          <p:spTgt spid="97"/>
                                        </p:tgtEl>
                                        <p:attrNameLst>
                                          <p:attrName>style.opacity</p:attrName>
                                        </p:attrNameLst>
                                      </p:cBhvr>
                                      <p:to>
                                        <p:strVal val="0.5"/>
                                      </p:to>
                                    </p:set>
                                    <p:animEffect filter="image" prLst="opacity: 0.5">
                                      <p:cBhvr rctx="IE">
                                        <p:cTn id="13" dur="indefinite"/>
                                        <p:tgtEl>
                                          <p:spTgt spid="97"/>
                                        </p:tgtEl>
                                      </p:cBhvr>
                                    </p:animEffect>
                                  </p:childTnLst>
                                </p:cTn>
                              </p:par>
                              <p:par>
                                <p:cTn id="14" presetID="9" presetClass="emph" presetSubtype="0" nodeType="withEffect">
                                  <p:stCondLst>
                                    <p:cond delay="0"/>
                                  </p:stCondLst>
                                  <p:endCondLst>
                                    <p:cond evt="onNext" delay="0">
                                      <p:tgtEl>
                                        <p:sldTgt/>
                                      </p:tgtEl>
                                    </p:cond>
                                  </p:endCondLst>
                                  <p:childTnLst>
                                    <p:set>
                                      <p:cBhvr>
                                        <p:cTn id="15" dur="indefinite"/>
                                        <p:tgtEl>
                                          <p:spTgt spid="98"/>
                                        </p:tgtEl>
                                        <p:attrNameLst>
                                          <p:attrName>style.opacity</p:attrName>
                                        </p:attrNameLst>
                                      </p:cBhvr>
                                      <p:to>
                                        <p:strVal val="0.5"/>
                                      </p:to>
                                    </p:set>
                                    <p:animEffect filter="image" prLst="opacity: 0.5">
                                      <p:cBhvr rctx="IE">
                                        <p:cTn id="16" dur="indefinite"/>
                                        <p:tgtEl>
                                          <p:spTgt spid="98"/>
                                        </p:tgtEl>
                                      </p:cBhvr>
                                    </p:animEffect>
                                  </p:childTnLst>
                                </p:cTn>
                              </p:par>
                              <p:par>
                                <p:cTn id="17" presetID="9" presetClass="emph" presetSubtype="0" nodeType="withEffect">
                                  <p:stCondLst>
                                    <p:cond delay="0"/>
                                  </p:stCondLst>
                                  <p:endCondLst>
                                    <p:cond evt="onNext" delay="0">
                                      <p:tgtEl>
                                        <p:sldTgt/>
                                      </p:tgtEl>
                                    </p:cond>
                                  </p:endCondLst>
                                  <p:childTnLst>
                                    <p:set>
                                      <p:cBhvr>
                                        <p:cTn id="18" dur="indefinite"/>
                                        <p:tgtEl>
                                          <p:spTgt spid="100"/>
                                        </p:tgtEl>
                                        <p:attrNameLst>
                                          <p:attrName>style.opacity</p:attrName>
                                        </p:attrNameLst>
                                      </p:cBhvr>
                                      <p:to>
                                        <p:strVal val="0.5"/>
                                      </p:to>
                                    </p:set>
                                    <p:animEffect filter="image" prLst="opacity: 0.5">
                                      <p:cBhvr rctx="IE">
                                        <p:cTn id="19" dur="indefinite"/>
                                        <p:tgtEl>
                                          <p:spTgt spid="100"/>
                                        </p:tgtEl>
                                      </p:cBhvr>
                                    </p:animEffect>
                                  </p:childTnLst>
                                </p:cTn>
                              </p:par>
                              <p:par>
                                <p:cTn id="20" presetID="9" presetClass="emph" presetSubtype="0" nodeType="withEffect">
                                  <p:stCondLst>
                                    <p:cond delay="0"/>
                                  </p:stCondLst>
                                  <p:childTnLst>
                                    <p:set>
                                      <p:cBhvr>
                                        <p:cTn id="21" dur="indefinite"/>
                                        <p:tgtEl>
                                          <p:spTgt spid="102"/>
                                        </p:tgtEl>
                                        <p:attrNameLst>
                                          <p:attrName>style.opacity</p:attrName>
                                        </p:attrNameLst>
                                      </p:cBhvr>
                                      <p:to>
                                        <p:strVal val="0.5"/>
                                      </p:to>
                                    </p:set>
                                    <p:animEffect filter="image" prLst="opacity: 0.5">
                                      <p:cBhvr rctx="IE">
                                        <p:cTn id="22" dur="indefinite"/>
                                        <p:tgtEl>
                                          <p:spTgt spid="102"/>
                                        </p:tgtEl>
                                      </p:cBhvr>
                                    </p:animEffect>
                                  </p:childTnLst>
                                </p:cTn>
                              </p:par>
                              <p:par>
                                <p:cTn id="23" presetID="9" presetClass="emph" presetSubtype="0" nodeType="withEffect">
                                  <p:stCondLst>
                                    <p:cond delay="0"/>
                                  </p:stCondLst>
                                  <p:childTnLst>
                                    <p:set>
                                      <p:cBhvr>
                                        <p:cTn id="24" dur="indefinite"/>
                                        <p:tgtEl>
                                          <p:spTgt spid="93"/>
                                        </p:tgtEl>
                                        <p:attrNameLst>
                                          <p:attrName>style.opacity</p:attrName>
                                        </p:attrNameLst>
                                      </p:cBhvr>
                                      <p:to>
                                        <p:strVal val="0.5"/>
                                      </p:to>
                                    </p:set>
                                    <p:animEffect filter="image" prLst="opacity: 0.5">
                                      <p:cBhvr rctx="IE">
                                        <p:cTn id="25" dur="indefinite"/>
                                        <p:tgtEl>
                                          <p:spTgt spid="93"/>
                                        </p:tgtEl>
                                      </p:cBhvr>
                                    </p:animEffect>
                                  </p:childTnLst>
                                </p:cTn>
                              </p:par>
                              <p:par>
                                <p:cTn id="26" presetID="9" presetClass="emph" presetSubtype="0" nodeType="withEffect">
                                  <p:stCondLst>
                                    <p:cond delay="0"/>
                                  </p:stCondLst>
                                  <p:childTnLst>
                                    <p:set>
                                      <p:cBhvr>
                                        <p:cTn id="27" dur="indefinite"/>
                                        <p:tgtEl>
                                          <p:spTgt spid="101"/>
                                        </p:tgtEl>
                                        <p:attrNameLst>
                                          <p:attrName>style.opacity</p:attrName>
                                        </p:attrNameLst>
                                      </p:cBhvr>
                                      <p:to>
                                        <p:strVal val="0.5"/>
                                      </p:to>
                                    </p:set>
                                    <p:animEffect filter="image" prLst="opacity: 0.5">
                                      <p:cBhvr rctx="IE">
                                        <p:cTn id="28" dur="indefinite"/>
                                        <p:tgtEl>
                                          <p:spTgt spid="10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p:cTn id="32" dur="indefinite"/>
                                        <p:tgtEl>
                                          <p:spTgt spid="100"/>
                                        </p:tgtEl>
                                        <p:attrNameLst>
                                          <p:attrName>style.opacity</p:attrName>
                                        </p:attrNameLst>
                                      </p:cBhvr>
                                      <p:to>
                                        <p:strVal val="1"/>
                                      </p:to>
                                    </p:set>
                                    <p:animEffect filter="image" prLst="opacity: 1">
                                      <p:cBhvr rctx="IE">
                                        <p:cTn id="33" dur="indefinite"/>
                                        <p:tgtEl>
                                          <p:spTgt spid="100"/>
                                        </p:tgtEl>
                                      </p:cBhvr>
                                    </p:animEffect>
                                  </p:childTnLst>
                                </p:cTn>
                              </p:par>
                              <p:par>
                                <p:cTn id="34" presetID="9" presetClass="emph" presetSubtype="0" nodeType="withEffect">
                                  <p:stCondLst>
                                    <p:cond delay="0"/>
                                  </p:stCondLst>
                                  <p:childTnLst>
                                    <p:set>
                                      <p:cBhvr>
                                        <p:cTn id="35" dur="indefinite"/>
                                        <p:tgtEl>
                                          <p:spTgt spid="98"/>
                                        </p:tgtEl>
                                        <p:attrNameLst>
                                          <p:attrName>style.opacity</p:attrName>
                                        </p:attrNameLst>
                                      </p:cBhvr>
                                      <p:to>
                                        <p:strVal val="1"/>
                                      </p:to>
                                    </p:set>
                                    <p:animEffect filter="image" prLst="opacity: 1">
                                      <p:cBhvr rctx="IE">
                                        <p:cTn id="36" dur="indefinite"/>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p:cTn id="40" dur="indefinite"/>
                                        <p:tgtEl>
                                          <p:spTgt spid="100"/>
                                        </p:tgtEl>
                                        <p:attrNameLst>
                                          <p:attrName>style.opacity</p:attrName>
                                        </p:attrNameLst>
                                      </p:cBhvr>
                                      <p:to>
                                        <p:strVal val="0.5"/>
                                      </p:to>
                                    </p:set>
                                    <p:animEffect filter="image" prLst="opacity: 0.5">
                                      <p:cBhvr rctx="IE">
                                        <p:cTn id="41" dur="indefinite"/>
                                        <p:tgtEl>
                                          <p:spTgt spid="100"/>
                                        </p:tgtEl>
                                      </p:cBhvr>
                                    </p:animEffect>
                                  </p:childTnLst>
                                </p:cTn>
                              </p:par>
                              <p:par>
                                <p:cTn id="42" presetID="9" presetClass="emph" presetSubtype="0" nodeType="withEffect">
                                  <p:stCondLst>
                                    <p:cond delay="0"/>
                                  </p:stCondLst>
                                  <p:childTnLst>
                                    <p:set>
                                      <p:cBhvr>
                                        <p:cTn id="43" dur="indefinite"/>
                                        <p:tgtEl>
                                          <p:spTgt spid="98"/>
                                        </p:tgtEl>
                                        <p:attrNameLst>
                                          <p:attrName>style.opacity</p:attrName>
                                        </p:attrNameLst>
                                      </p:cBhvr>
                                      <p:to>
                                        <p:strVal val="0.5"/>
                                      </p:to>
                                    </p:set>
                                    <p:animEffect filter="image" prLst="opacity: 0.5">
                                      <p:cBhvr rctx="IE">
                                        <p:cTn id="44" dur="indefinite"/>
                                        <p:tgtEl>
                                          <p:spTgt spid="98"/>
                                        </p:tgtEl>
                                      </p:cBhvr>
                                    </p:animEffect>
                                  </p:childTnLst>
                                </p:cTn>
                              </p:par>
                              <p:par>
                                <p:cTn id="45" presetID="9" presetClass="emph" presetSubtype="0" nodeType="withEffect">
                                  <p:stCondLst>
                                    <p:cond delay="0"/>
                                  </p:stCondLst>
                                  <p:childTnLst>
                                    <p:set>
                                      <p:cBhvr>
                                        <p:cTn id="46" dur="indefinite"/>
                                        <p:tgtEl>
                                          <p:spTgt spid="99"/>
                                        </p:tgtEl>
                                        <p:attrNameLst>
                                          <p:attrName>style.opacity</p:attrName>
                                        </p:attrNameLst>
                                      </p:cBhvr>
                                      <p:to>
                                        <p:strVal val="0.5"/>
                                      </p:to>
                                    </p:set>
                                    <p:animEffect filter="image" prLst="opacity: 0.5">
                                      <p:cBhvr rctx="IE">
                                        <p:cTn id="47" dur="indefinite"/>
                                        <p:tgtEl>
                                          <p:spTgt spid="99"/>
                                        </p:tgtEl>
                                      </p:cBhvr>
                                    </p:animEffect>
                                  </p:childTnLst>
                                </p:cTn>
                              </p:par>
                              <p:par>
                                <p:cTn id="48" presetID="9" presetClass="emph" presetSubtype="0" nodeType="withEffect">
                                  <p:stCondLst>
                                    <p:cond delay="0"/>
                                  </p:stCondLst>
                                  <p:childTnLst>
                                    <p:set>
                                      <p:cBhvr>
                                        <p:cTn id="49" dur="indefinite"/>
                                        <p:tgtEl>
                                          <p:spTgt spid="101"/>
                                        </p:tgtEl>
                                        <p:attrNameLst>
                                          <p:attrName>style.opacity</p:attrName>
                                        </p:attrNameLst>
                                      </p:cBhvr>
                                      <p:to>
                                        <p:strVal val="1"/>
                                      </p:to>
                                    </p:set>
                                    <p:animEffect filter="image" prLst="opacity: 1">
                                      <p:cBhvr rctx="IE">
                                        <p:cTn id="50" dur="indefinite"/>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3B81-E83A-0C43-9EEC-2A0B0235546D}"/>
              </a:ext>
            </a:extLst>
          </p:cNvPr>
          <p:cNvSpPr>
            <a:spLocks noGrp="1"/>
          </p:cNvSpPr>
          <p:nvPr>
            <p:ph type="title"/>
          </p:nvPr>
        </p:nvSpPr>
        <p:spPr>
          <a:xfrm>
            <a:off x="150332" y="242599"/>
            <a:ext cx="10529485" cy="682069"/>
          </a:xfrm>
        </p:spPr>
        <p:txBody>
          <a:bodyPr/>
          <a:lstStyle/>
          <a:p>
            <a:r>
              <a:rPr lang="en-GB" dirty="0"/>
              <a:t>Absolute Paths</a:t>
            </a:r>
          </a:p>
        </p:txBody>
      </p:sp>
      <p:sp>
        <p:nvSpPr>
          <p:cNvPr id="4" name="Slide Number Placeholder 3">
            <a:extLst>
              <a:ext uri="{FF2B5EF4-FFF2-40B4-BE49-F238E27FC236}">
                <a16:creationId xmlns:a16="http://schemas.microsoft.com/office/drawing/2014/main" id="{0B6496CB-C183-1341-B689-FA8E87EA9E33}"/>
              </a:ext>
            </a:extLst>
          </p:cNvPr>
          <p:cNvSpPr>
            <a:spLocks noGrp="1"/>
          </p:cNvSpPr>
          <p:nvPr>
            <p:ph type="sldNum" sz="quarter" idx="12"/>
          </p:nvPr>
        </p:nvSpPr>
        <p:spPr/>
        <p:txBody>
          <a:bodyPr/>
          <a:lstStyle/>
          <a:p>
            <a:fld id="{E89BC60F-F4BF-4EE8-9F02-8A0093F1814F}" type="slidenum">
              <a:rPr lang="en-GB" smtClean="0"/>
              <a:t>11</a:t>
            </a:fld>
            <a:endParaRPr lang="en-GB"/>
          </a:p>
        </p:txBody>
      </p:sp>
      <p:cxnSp>
        <p:nvCxnSpPr>
          <p:cNvPr id="6" name="Straight Connector 5">
            <a:extLst>
              <a:ext uri="{FF2B5EF4-FFF2-40B4-BE49-F238E27FC236}">
                <a16:creationId xmlns:a16="http://schemas.microsoft.com/office/drawing/2014/main" id="{203B9A92-5A1A-F247-8484-2156F05540E6}"/>
              </a:ext>
            </a:extLst>
          </p:cNvPr>
          <p:cNvCxnSpPr>
            <a:endCxn id="3" idx="0"/>
          </p:cNvCxnSpPr>
          <p:nvPr/>
        </p:nvCxnSpPr>
        <p:spPr>
          <a:xfrm>
            <a:off x="4130497" y="4742153"/>
            <a:ext cx="9327" cy="448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2" name="Straight Connector 81">
            <a:extLst>
              <a:ext uri="{FF2B5EF4-FFF2-40B4-BE49-F238E27FC236}">
                <a16:creationId xmlns:a16="http://schemas.microsoft.com/office/drawing/2014/main" id="{A9FC1A41-EB11-8041-BE17-53C43CF41F9E}"/>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D8E90FA1-165D-1D47-BD3A-4C298F2D1ED3}"/>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3" name="Group 12" descr="Directory Tree and Files">
            <a:extLst>
              <a:ext uri="{FF2B5EF4-FFF2-40B4-BE49-F238E27FC236}">
                <a16:creationId xmlns:a16="http://schemas.microsoft.com/office/drawing/2014/main" id="{D95F4EE0-084B-574E-8CD0-A550DDD50333}"/>
              </a:ext>
            </a:extLst>
          </p:cNvPr>
          <p:cNvGrpSpPr/>
          <p:nvPr/>
        </p:nvGrpSpPr>
        <p:grpSpPr>
          <a:xfrm>
            <a:off x="5013274" y="951985"/>
            <a:ext cx="1207508" cy="1186016"/>
            <a:chOff x="5054320" y="1050890"/>
            <a:chExt cx="1449196" cy="1449196"/>
          </a:xfrm>
        </p:grpSpPr>
        <p:pic>
          <p:nvPicPr>
            <p:cNvPr id="7" name="Picture 6">
              <a:extLst>
                <a:ext uri="{FF2B5EF4-FFF2-40B4-BE49-F238E27FC236}">
                  <a16:creationId xmlns:a16="http://schemas.microsoft.com/office/drawing/2014/main" id="{F6446A75-9234-4440-98E5-CC41A8CB14B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9" name="TextBox 8">
              <a:extLst>
                <a:ext uri="{FF2B5EF4-FFF2-40B4-BE49-F238E27FC236}">
                  <a16:creationId xmlns:a16="http://schemas.microsoft.com/office/drawing/2014/main" id="{77031624-1AAB-DA4B-9DB3-E5A666B4BB84}"/>
                </a:ext>
              </a:extLst>
            </p:cNvPr>
            <p:cNvSpPr txBox="1"/>
            <p:nvPr/>
          </p:nvSpPr>
          <p:spPr>
            <a:xfrm>
              <a:off x="5640401" y="1698171"/>
              <a:ext cx="277034"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a:solidFill>
                    <a:srgbClr val="FFFF00"/>
                  </a:solidFill>
                </a:rPr>
                <a:t>/</a:t>
              </a:r>
            </a:p>
          </p:txBody>
        </p:sp>
      </p:grpSp>
      <p:grpSp>
        <p:nvGrpSpPr>
          <p:cNvPr id="20" name="Group 19" descr="Directory Tree and Files">
            <a:extLst>
              <a:ext uri="{FF2B5EF4-FFF2-40B4-BE49-F238E27FC236}">
                <a16:creationId xmlns:a16="http://schemas.microsoft.com/office/drawing/2014/main" id="{3E60E6FD-E55E-9644-A205-D691DF22B9D0}"/>
              </a:ext>
            </a:extLst>
          </p:cNvPr>
          <p:cNvGrpSpPr/>
          <p:nvPr/>
        </p:nvGrpSpPr>
        <p:grpSpPr>
          <a:xfrm>
            <a:off x="4207567" y="2269141"/>
            <a:ext cx="1207508" cy="1186016"/>
            <a:chOff x="5054320" y="1050890"/>
            <a:chExt cx="1449196" cy="1449196"/>
          </a:xfrm>
        </p:grpSpPr>
        <p:pic>
          <p:nvPicPr>
            <p:cNvPr id="21" name="Picture 20">
              <a:extLst>
                <a:ext uri="{FF2B5EF4-FFF2-40B4-BE49-F238E27FC236}">
                  <a16:creationId xmlns:a16="http://schemas.microsoft.com/office/drawing/2014/main" id="{470A91B6-D6EF-2A4F-A899-D42FFA3073AC}"/>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2" name="TextBox 21">
              <a:extLst>
                <a:ext uri="{FF2B5EF4-FFF2-40B4-BE49-F238E27FC236}">
                  <a16:creationId xmlns:a16="http://schemas.microsoft.com/office/drawing/2014/main" id="{9D132A3D-5FF1-A047-A4DE-A9B009C2A05C}"/>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68" name="Group 67" descr="Directory Tree and Files">
            <a:extLst>
              <a:ext uri="{FF2B5EF4-FFF2-40B4-BE49-F238E27FC236}">
                <a16:creationId xmlns:a16="http://schemas.microsoft.com/office/drawing/2014/main" id="{B07C68E0-CD5E-0644-B5DD-371ECC748738}"/>
              </a:ext>
            </a:extLst>
          </p:cNvPr>
          <p:cNvGrpSpPr/>
          <p:nvPr/>
        </p:nvGrpSpPr>
        <p:grpSpPr>
          <a:xfrm>
            <a:off x="3526743" y="3730116"/>
            <a:ext cx="1207508" cy="1186016"/>
            <a:chOff x="3232557" y="4269764"/>
            <a:chExt cx="1449196" cy="1449196"/>
          </a:xfrm>
        </p:grpSpPr>
        <p:pic>
          <p:nvPicPr>
            <p:cNvPr id="65" name="Picture 64">
              <a:extLst>
                <a:ext uri="{FF2B5EF4-FFF2-40B4-BE49-F238E27FC236}">
                  <a16:creationId xmlns:a16="http://schemas.microsoft.com/office/drawing/2014/main" id="{D3835B07-F928-1E4D-A0B3-FE9A3324310F}"/>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67" name="TextBox 66">
              <a:extLst>
                <a:ext uri="{FF2B5EF4-FFF2-40B4-BE49-F238E27FC236}">
                  <a16:creationId xmlns:a16="http://schemas.microsoft.com/office/drawing/2014/main" id="{1BB3D7D8-74BE-E14B-A152-1FE7D2DDB548}"/>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grpSp>
        <p:nvGrpSpPr>
          <p:cNvPr id="12" name="Group 11" descr="Directory Tree and Files">
            <a:extLst>
              <a:ext uri="{FF2B5EF4-FFF2-40B4-BE49-F238E27FC236}">
                <a16:creationId xmlns:a16="http://schemas.microsoft.com/office/drawing/2014/main" id="{63208770-83C4-DF49-9EB1-A97FFA4B746B}"/>
              </a:ext>
            </a:extLst>
          </p:cNvPr>
          <p:cNvGrpSpPr/>
          <p:nvPr/>
        </p:nvGrpSpPr>
        <p:grpSpPr>
          <a:xfrm>
            <a:off x="984738" y="1966905"/>
            <a:ext cx="9264581" cy="2956118"/>
            <a:chOff x="984738" y="1966905"/>
            <a:chExt cx="9264581" cy="2956118"/>
          </a:xfrm>
        </p:grpSpPr>
        <p:cxnSp>
          <p:nvCxnSpPr>
            <p:cNvPr id="84" name="Straight Connector 83">
              <a:extLst>
                <a:ext uri="{FF2B5EF4-FFF2-40B4-BE49-F238E27FC236}">
                  <a16:creationId xmlns:a16="http://schemas.microsoft.com/office/drawing/2014/main" id="{3240532D-CFF1-5C4F-B4FE-492C681B8D29}"/>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5" name="Straight Connector 84">
              <a:extLst>
                <a:ext uri="{FF2B5EF4-FFF2-40B4-BE49-F238E27FC236}">
                  <a16:creationId xmlns:a16="http://schemas.microsoft.com/office/drawing/2014/main" id="{43488939-4304-5C47-8EB0-AC4E858729C1}"/>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6" name="Straight Connector 85">
              <a:extLst>
                <a:ext uri="{FF2B5EF4-FFF2-40B4-BE49-F238E27FC236}">
                  <a16:creationId xmlns:a16="http://schemas.microsoft.com/office/drawing/2014/main" id="{793BDD21-ACDB-4E42-BE18-563C7C714010}"/>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9B4A0DC1-613E-1A4E-8AA9-761D15CC6968}"/>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4" name="Straight Connector 53">
              <a:extLst>
                <a:ext uri="{FF2B5EF4-FFF2-40B4-BE49-F238E27FC236}">
                  <a16:creationId xmlns:a16="http://schemas.microsoft.com/office/drawing/2014/main" id="{B0F686DC-523E-5B43-B53E-3AD16CA0F862}"/>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E1910CD8-CA06-BB4C-AC11-7B060B50C174}"/>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id="{8FD4589F-B682-534E-A386-A78EA4FF5EC0}"/>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1EF1FD74-E111-0543-B3C6-C577C07262BC}"/>
                </a:ext>
              </a:extLst>
            </p:cNvPr>
            <p:cNvGrpSpPr/>
            <p:nvPr/>
          </p:nvGrpSpPr>
          <p:grpSpPr>
            <a:xfrm>
              <a:off x="984738" y="2269141"/>
              <a:ext cx="1207508" cy="1186016"/>
              <a:chOff x="5054320" y="1050890"/>
              <a:chExt cx="1449196" cy="1449196"/>
            </a:xfrm>
          </p:grpSpPr>
          <p:pic>
            <p:nvPicPr>
              <p:cNvPr id="15" name="Picture 14">
                <a:extLst>
                  <a:ext uri="{FF2B5EF4-FFF2-40B4-BE49-F238E27FC236}">
                    <a16:creationId xmlns:a16="http://schemas.microsoft.com/office/drawing/2014/main" id="{01F29B1D-46A8-AC4E-A69C-FBE7B5E06844}"/>
                  </a:ext>
                </a:extLst>
              </p:cNvPr>
              <p:cNvPicPr>
                <a:picLocks noChangeAspect="1"/>
              </p:cNvPicPr>
              <p:nvPr/>
            </p:nvPicPr>
            <p:blipFill>
              <a:blip r:embed="rId3"/>
              <a:stretch>
                <a:fillRect/>
              </a:stretch>
            </p:blipFill>
            <p:spPr>
              <a:xfrm>
                <a:off x="5054320" y="1050890"/>
                <a:ext cx="1449196" cy="1449196"/>
              </a:xfrm>
              <a:prstGeom prst="rect">
                <a:avLst/>
              </a:prstGeom>
              <a:solidFill>
                <a:schemeClr val="bg1"/>
              </a:solidFill>
            </p:spPr>
          </p:pic>
          <p:sp>
            <p:nvSpPr>
              <p:cNvPr id="16" name="TextBox 15">
                <a:extLst>
                  <a:ext uri="{FF2B5EF4-FFF2-40B4-BE49-F238E27FC236}">
                    <a16:creationId xmlns:a16="http://schemas.microsoft.com/office/drawing/2014/main" id="{1FE00495-ECAC-0545-A383-B50BD3AC9E50}"/>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7" name="Group 16">
              <a:extLst>
                <a:ext uri="{FF2B5EF4-FFF2-40B4-BE49-F238E27FC236}">
                  <a16:creationId xmlns:a16="http://schemas.microsoft.com/office/drawing/2014/main" id="{F4D0CC59-5011-D847-8F60-14A100CEB495}"/>
                </a:ext>
              </a:extLst>
            </p:cNvPr>
            <p:cNvGrpSpPr/>
            <p:nvPr/>
          </p:nvGrpSpPr>
          <p:grpSpPr>
            <a:xfrm>
              <a:off x="2596152" y="2269141"/>
              <a:ext cx="1207508" cy="1186016"/>
              <a:chOff x="5054320" y="1050890"/>
              <a:chExt cx="1449196" cy="1449196"/>
            </a:xfrm>
          </p:grpSpPr>
          <p:pic>
            <p:nvPicPr>
              <p:cNvPr id="18" name="Picture 17">
                <a:extLst>
                  <a:ext uri="{FF2B5EF4-FFF2-40B4-BE49-F238E27FC236}">
                    <a16:creationId xmlns:a16="http://schemas.microsoft.com/office/drawing/2014/main" id="{429DC5C4-31FF-E84F-B6A2-6F403E1F26F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9" name="TextBox 18">
                <a:extLst>
                  <a:ext uri="{FF2B5EF4-FFF2-40B4-BE49-F238E27FC236}">
                    <a16:creationId xmlns:a16="http://schemas.microsoft.com/office/drawing/2014/main" id="{6394AB26-1760-C04F-BD0F-BF155AE3F570}"/>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6" name="Group 25">
              <a:extLst>
                <a:ext uri="{FF2B5EF4-FFF2-40B4-BE49-F238E27FC236}">
                  <a16:creationId xmlns:a16="http://schemas.microsoft.com/office/drawing/2014/main" id="{0E40F850-3834-284D-8E9D-83E0E155718D}"/>
                </a:ext>
              </a:extLst>
            </p:cNvPr>
            <p:cNvGrpSpPr/>
            <p:nvPr/>
          </p:nvGrpSpPr>
          <p:grpSpPr>
            <a:xfrm>
              <a:off x="5818981" y="2269141"/>
              <a:ext cx="1207508" cy="1186016"/>
              <a:chOff x="5054320" y="1050890"/>
              <a:chExt cx="1449196" cy="1449196"/>
            </a:xfrm>
          </p:grpSpPr>
          <p:pic>
            <p:nvPicPr>
              <p:cNvPr id="27" name="Picture 26">
                <a:extLst>
                  <a:ext uri="{FF2B5EF4-FFF2-40B4-BE49-F238E27FC236}">
                    <a16:creationId xmlns:a16="http://schemas.microsoft.com/office/drawing/2014/main" id="{7D14A002-F399-C84C-9E1C-2D901A1BBC6D}"/>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8" name="TextBox 27">
                <a:extLst>
                  <a:ext uri="{FF2B5EF4-FFF2-40B4-BE49-F238E27FC236}">
                    <a16:creationId xmlns:a16="http://schemas.microsoft.com/office/drawing/2014/main" id="{94C9F403-73CF-C447-BE30-CFDBC69EC9C0}"/>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9" name="Group 28">
              <a:extLst>
                <a:ext uri="{FF2B5EF4-FFF2-40B4-BE49-F238E27FC236}">
                  <a16:creationId xmlns:a16="http://schemas.microsoft.com/office/drawing/2014/main" id="{E23B3A15-5C86-AC4D-BF27-70D77244DD14}"/>
                </a:ext>
              </a:extLst>
            </p:cNvPr>
            <p:cNvGrpSpPr/>
            <p:nvPr/>
          </p:nvGrpSpPr>
          <p:grpSpPr>
            <a:xfrm>
              <a:off x="7430396" y="2269141"/>
              <a:ext cx="1207508" cy="1186016"/>
              <a:chOff x="5054320" y="1050890"/>
              <a:chExt cx="1449196" cy="1449196"/>
            </a:xfrm>
          </p:grpSpPr>
          <p:pic>
            <p:nvPicPr>
              <p:cNvPr id="30" name="Picture 29">
                <a:extLst>
                  <a:ext uri="{FF2B5EF4-FFF2-40B4-BE49-F238E27FC236}">
                    <a16:creationId xmlns:a16="http://schemas.microsoft.com/office/drawing/2014/main" id="{90088496-80F0-8E43-8957-A6E3D32DD921}"/>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1" name="TextBox 30">
                <a:extLst>
                  <a:ext uri="{FF2B5EF4-FFF2-40B4-BE49-F238E27FC236}">
                    <a16:creationId xmlns:a16="http://schemas.microsoft.com/office/drawing/2014/main" id="{9BC7D432-C62C-BD46-82B5-95D5B96CA21D}"/>
                  </a:ext>
                </a:extLst>
              </p:cNvPr>
              <p:cNvSpPr txBox="1"/>
              <p:nvPr/>
            </p:nvSpPr>
            <p:spPr>
              <a:xfrm>
                <a:off x="5540367" y="1700849"/>
                <a:ext cx="55237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32" name="Group 31">
              <a:extLst>
                <a:ext uri="{FF2B5EF4-FFF2-40B4-BE49-F238E27FC236}">
                  <a16:creationId xmlns:a16="http://schemas.microsoft.com/office/drawing/2014/main" id="{7282BA1E-1C4F-5E47-A4E0-97115B9B647B}"/>
                </a:ext>
              </a:extLst>
            </p:cNvPr>
            <p:cNvGrpSpPr/>
            <p:nvPr/>
          </p:nvGrpSpPr>
          <p:grpSpPr>
            <a:xfrm>
              <a:off x="9041811" y="2269141"/>
              <a:ext cx="1207508" cy="1186016"/>
              <a:chOff x="5054320" y="1050890"/>
              <a:chExt cx="1449196" cy="1449196"/>
            </a:xfrm>
          </p:grpSpPr>
          <p:pic>
            <p:nvPicPr>
              <p:cNvPr id="33" name="Picture 32">
                <a:extLst>
                  <a:ext uri="{FF2B5EF4-FFF2-40B4-BE49-F238E27FC236}">
                    <a16:creationId xmlns:a16="http://schemas.microsoft.com/office/drawing/2014/main" id="{B6B5DAF1-3064-084B-AD8C-D527D82E851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4" name="TextBox 33">
                <a:extLst>
                  <a:ext uri="{FF2B5EF4-FFF2-40B4-BE49-F238E27FC236}">
                    <a16:creationId xmlns:a16="http://schemas.microsoft.com/office/drawing/2014/main" id="{7F2C004C-83BB-9A42-A5DA-2F4DE9D9BC3C}"/>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69" name="Group 68">
              <a:extLst>
                <a:ext uri="{FF2B5EF4-FFF2-40B4-BE49-F238E27FC236}">
                  <a16:creationId xmlns:a16="http://schemas.microsoft.com/office/drawing/2014/main" id="{C074AC8A-2979-AF49-99F9-9E1397268C84}"/>
                </a:ext>
              </a:extLst>
            </p:cNvPr>
            <p:cNvGrpSpPr/>
            <p:nvPr/>
          </p:nvGrpSpPr>
          <p:grpSpPr>
            <a:xfrm>
              <a:off x="5013274" y="3730116"/>
              <a:ext cx="1207508" cy="1186016"/>
              <a:chOff x="3232557" y="4269764"/>
              <a:chExt cx="1449196" cy="1449196"/>
            </a:xfrm>
          </p:grpSpPr>
          <p:pic>
            <p:nvPicPr>
              <p:cNvPr id="70" name="Picture 69">
                <a:extLst>
                  <a:ext uri="{FF2B5EF4-FFF2-40B4-BE49-F238E27FC236}">
                    <a16:creationId xmlns:a16="http://schemas.microsoft.com/office/drawing/2014/main" id="{63B8C231-5B33-BD4A-919B-AF2720D41026}"/>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1" name="TextBox 70">
                <a:extLst>
                  <a:ext uri="{FF2B5EF4-FFF2-40B4-BE49-F238E27FC236}">
                    <a16:creationId xmlns:a16="http://schemas.microsoft.com/office/drawing/2014/main" id="{B884F970-DA9F-7740-9EED-E8CFA8FE044D}"/>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72" name="Group 71">
              <a:extLst>
                <a:ext uri="{FF2B5EF4-FFF2-40B4-BE49-F238E27FC236}">
                  <a16:creationId xmlns:a16="http://schemas.microsoft.com/office/drawing/2014/main" id="{D58220B5-945F-0144-BAFC-209EEADD3A1C}"/>
                </a:ext>
              </a:extLst>
            </p:cNvPr>
            <p:cNvGrpSpPr/>
            <p:nvPr/>
          </p:nvGrpSpPr>
          <p:grpSpPr>
            <a:xfrm>
              <a:off x="8371250" y="3737007"/>
              <a:ext cx="1207508" cy="1186016"/>
              <a:chOff x="3398579" y="4269764"/>
              <a:chExt cx="1449196" cy="1449196"/>
            </a:xfrm>
          </p:grpSpPr>
          <p:pic>
            <p:nvPicPr>
              <p:cNvPr id="73" name="Picture 72">
                <a:extLst>
                  <a:ext uri="{FF2B5EF4-FFF2-40B4-BE49-F238E27FC236}">
                    <a16:creationId xmlns:a16="http://schemas.microsoft.com/office/drawing/2014/main" id="{CB64A366-50D5-4D46-91DE-564D35ECF270}"/>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74" name="TextBox 73">
                <a:extLst>
                  <a:ext uri="{FF2B5EF4-FFF2-40B4-BE49-F238E27FC236}">
                    <a16:creationId xmlns:a16="http://schemas.microsoft.com/office/drawing/2014/main" id="{2C290BFE-28C3-2047-9E56-0BC620A3EF86}"/>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75" name="Group 74">
              <a:extLst>
                <a:ext uri="{FF2B5EF4-FFF2-40B4-BE49-F238E27FC236}">
                  <a16:creationId xmlns:a16="http://schemas.microsoft.com/office/drawing/2014/main" id="{BA04D9E8-D251-7F42-9EE6-5938472C6AAB}"/>
                </a:ext>
              </a:extLst>
            </p:cNvPr>
            <p:cNvGrpSpPr/>
            <p:nvPr/>
          </p:nvGrpSpPr>
          <p:grpSpPr>
            <a:xfrm>
              <a:off x="6887075" y="3737007"/>
              <a:ext cx="1207508" cy="1186016"/>
              <a:chOff x="3232557" y="4269764"/>
              <a:chExt cx="1449196" cy="1449196"/>
            </a:xfrm>
          </p:grpSpPr>
          <p:pic>
            <p:nvPicPr>
              <p:cNvPr id="76" name="Picture 75">
                <a:extLst>
                  <a:ext uri="{FF2B5EF4-FFF2-40B4-BE49-F238E27FC236}">
                    <a16:creationId xmlns:a16="http://schemas.microsoft.com/office/drawing/2014/main" id="{E48ED998-C9FD-8D4C-B018-197EAF332A63}"/>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7" name="TextBox 76">
                <a:extLst>
                  <a:ext uri="{FF2B5EF4-FFF2-40B4-BE49-F238E27FC236}">
                    <a16:creationId xmlns:a16="http://schemas.microsoft.com/office/drawing/2014/main" id="{5A54C801-2CF7-F14A-894B-F51FCAA7A76C}"/>
                  </a:ext>
                </a:extLst>
              </p:cNvPr>
              <p:cNvSpPr txBox="1"/>
              <p:nvPr/>
            </p:nvSpPr>
            <p:spPr>
              <a:xfrm>
                <a:off x="3717681" y="4899600"/>
                <a:ext cx="55620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51" name="Straight Connector 50">
              <a:extLst>
                <a:ext uri="{FF2B5EF4-FFF2-40B4-BE49-F238E27FC236}">
                  <a16:creationId xmlns:a16="http://schemas.microsoft.com/office/drawing/2014/main" id="{71274167-BC55-8C44-841B-C8CBE6191606}"/>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10" name="Group 9" descr="Directory Tree and Files">
            <a:extLst>
              <a:ext uri="{FF2B5EF4-FFF2-40B4-BE49-F238E27FC236}">
                <a16:creationId xmlns:a16="http://schemas.microsoft.com/office/drawing/2014/main" id="{2E222F8E-66AB-9F40-8207-8A809772B4B0}"/>
              </a:ext>
            </a:extLst>
          </p:cNvPr>
          <p:cNvGrpSpPr/>
          <p:nvPr/>
        </p:nvGrpSpPr>
        <p:grpSpPr>
          <a:xfrm>
            <a:off x="3664948" y="5191091"/>
            <a:ext cx="949751" cy="1257528"/>
            <a:chOff x="3664948" y="4980745"/>
            <a:chExt cx="949751" cy="1257528"/>
          </a:xfrm>
        </p:grpSpPr>
        <p:pic>
          <p:nvPicPr>
            <p:cNvPr id="3" name="Picture 2">
              <a:extLst>
                <a:ext uri="{FF2B5EF4-FFF2-40B4-BE49-F238E27FC236}">
                  <a16:creationId xmlns:a16="http://schemas.microsoft.com/office/drawing/2014/main" id="{E35F80DA-B883-7943-8461-1CB51820CDDE}"/>
                </a:ext>
              </a:extLst>
            </p:cNvPr>
            <p:cNvPicPr>
              <a:picLocks noChangeAspect="1"/>
            </p:cNvPicPr>
            <p:nvPr/>
          </p:nvPicPr>
          <p:blipFill>
            <a:blip r:embed="rId4"/>
            <a:stretch>
              <a:fillRect/>
            </a:stretch>
          </p:blipFill>
          <p:spPr>
            <a:xfrm>
              <a:off x="3664948" y="4980745"/>
              <a:ext cx="949751" cy="949751"/>
            </a:xfrm>
            <a:prstGeom prst="rect">
              <a:avLst/>
            </a:prstGeom>
          </p:spPr>
        </p:pic>
        <p:sp>
          <p:nvSpPr>
            <p:cNvPr id="8" name="TextBox 7">
              <a:extLst>
                <a:ext uri="{FF2B5EF4-FFF2-40B4-BE49-F238E27FC236}">
                  <a16:creationId xmlns:a16="http://schemas.microsoft.com/office/drawing/2014/main" id="{95B69818-EEAA-A64F-AC97-B4E696C62537}"/>
                </a:ext>
              </a:extLst>
            </p:cNvPr>
            <p:cNvSpPr txBox="1"/>
            <p:nvPr/>
          </p:nvSpPr>
          <p:spPr>
            <a:xfrm>
              <a:off x="3767029" y="5930496"/>
              <a:ext cx="745589" cy="307777"/>
            </a:xfrm>
            <a:prstGeom prst="rect">
              <a:avLst/>
            </a:prstGeom>
            <a:noFill/>
          </p:spPr>
          <p:txBody>
            <a:bodyPr wrap="none" rtlCol="0">
              <a:spAutoFit/>
            </a:bodyPr>
            <a:lstStyle/>
            <a:p>
              <a:r>
                <a:rPr lang="en-US" sz="1400" dirty="0"/>
                <a:t>file1.txt</a:t>
              </a:r>
            </a:p>
          </p:txBody>
        </p:sp>
      </p:grpSp>
      <p:sp>
        <p:nvSpPr>
          <p:cNvPr id="5" name="TextBox 4">
            <a:extLst>
              <a:ext uri="{FF2B5EF4-FFF2-40B4-BE49-F238E27FC236}">
                <a16:creationId xmlns:a16="http://schemas.microsoft.com/office/drawing/2014/main" id="{EEDC8AB8-D5CD-BF44-B7C1-A1931465CB2A}"/>
              </a:ext>
            </a:extLst>
          </p:cNvPr>
          <p:cNvSpPr txBox="1"/>
          <p:nvPr/>
        </p:nvSpPr>
        <p:spPr>
          <a:xfrm>
            <a:off x="972075" y="4209279"/>
            <a:ext cx="2114681" cy="369332"/>
          </a:xfrm>
          <a:prstGeom prst="rect">
            <a:avLst/>
          </a:prstGeom>
          <a:noFill/>
        </p:spPr>
        <p:txBody>
          <a:bodyPr wrap="none" rtlCol="0">
            <a:spAutoFit/>
          </a:bodyPr>
          <a:lstStyle/>
          <a:p>
            <a:r>
              <a:rPr lang="en-US" dirty="0">
                <a:latin typeface="Courier" pitchFamily="2" charset="0"/>
              </a:rPr>
              <a:t>/homes/</a:t>
            </a:r>
            <a:r>
              <a:rPr lang="en-US" dirty="0" err="1">
                <a:latin typeface="Courier" pitchFamily="2" charset="0"/>
              </a:rPr>
              <a:t>jabbott</a:t>
            </a:r>
            <a:endParaRPr lang="en-US" dirty="0">
              <a:latin typeface="Courier" pitchFamily="2" charset="0"/>
            </a:endParaRPr>
          </a:p>
        </p:txBody>
      </p:sp>
      <p:sp>
        <p:nvSpPr>
          <p:cNvPr id="64" name="Frame 63">
            <a:extLst>
              <a:ext uri="{FF2B5EF4-FFF2-40B4-BE49-F238E27FC236}">
                <a16:creationId xmlns:a16="http://schemas.microsoft.com/office/drawing/2014/main" id="{173E4B11-D1C7-254E-BF28-774AE3B5E06E}"/>
              </a:ext>
            </a:extLst>
          </p:cNvPr>
          <p:cNvSpPr/>
          <p:nvPr/>
        </p:nvSpPr>
        <p:spPr>
          <a:xfrm>
            <a:off x="1808292" y="4209279"/>
            <a:ext cx="304066"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0CAA64F7-E6B4-344E-8432-E1EE25BFE61B}"/>
              </a:ext>
            </a:extLst>
          </p:cNvPr>
          <p:cNvGrpSpPr/>
          <p:nvPr/>
        </p:nvGrpSpPr>
        <p:grpSpPr>
          <a:xfrm>
            <a:off x="972075" y="1440123"/>
            <a:ext cx="4886604" cy="3138488"/>
            <a:chOff x="972075" y="1440123"/>
            <a:chExt cx="4886604" cy="3138488"/>
          </a:xfrm>
        </p:grpSpPr>
        <p:sp>
          <p:nvSpPr>
            <p:cNvPr id="23" name="Frame 22">
              <a:extLst>
                <a:ext uri="{FF2B5EF4-FFF2-40B4-BE49-F238E27FC236}">
                  <a16:creationId xmlns:a16="http://schemas.microsoft.com/office/drawing/2014/main" id="{A31A2B94-AE26-C94F-8301-A84545723716}"/>
                </a:ext>
              </a:extLst>
            </p:cNvPr>
            <p:cNvSpPr/>
            <p:nvPr/>
          </p:nvSpPr>
          <p:spPr>
            <a:xfrm>
              <a:off x="972075" y="4209279"/>
              <a:ext cx="304066"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B4DF6643-5E3C-D241-BAFC-16CD7BCF5854}"/>
                </a:ext>
              </a:extLst>
            </p:cNvPr>
            <p:cNvSpPr/>
            <p:nvPr/>
          </p:nvSpPr>
          <p:spPr>
            <a:xfrm>
              <a:off x="5375372" y="1440123"/>
              <a:ext cx="483307" cy="387276"/>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id="{C4E7BFEE-131E-5247-99AC-76EFE23D0543}"/>
              </a:ext>
            </a:extLst>
          </p:cNvPr>
          <p:cNvGrpSpPr/>
          <p:nvPr/>
        </p:nvGrpSpPr>
        <p:grpSpPr>
          <a:xfrm>
            <a:off x="1133402" y="2755680"/>
            <a:ext cx="4082584" cy="1822931"/>
            <a:chOff x="1133402" y="2755680"/>
            <a:chExt cx="4082584" cy="1822931"/>
          </a:xfrm>
        </p:grpSpPr>
        <p:sp>
          <p:nvSpPr>
            <p:cNvPr id="63" name="Frame 62">
              <a:extLst>
                <a:ext uri="{FF2B5EF4-FFF2-40B4-BE49-F238E27FC236}">
                  <a16:creationId xmlns:a16="http://schemas.microsoft.com/office/drawing/2014/main" id="{10EA286B-621E-0E44-92F5-47B9794771C0}"/>
                </a:ext>
              </a:extLst>
            </p:cNvPr>
            <p:cNvSpPr/>
            <p:nvPr/>
          </p:nvSpPr>
          <p:spPr>
            <a:xfrm>
              <a:off x="1133402" y="4209279"/>
              <a:ext cx="809031"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a:extLst>
                <a:ext uri="{FF2B5EF4-FFF2-40B4-BE49-F238E27FC236}">
                  <a16:creationId xmlns:a16="http://schemas.microsoft.com/office/drawing/2014/main" id="{17227AB8-8927-6845-8ED3-7604B5F8CAE2}"/>
                </a:ext>
              </a:extLst>
            </p:cNvPr>
            <p:cNvSpPr/>
            <p:nvPr/>
          </p:nvSpPr>
          <p:spPr>
            <a:xfrm>
              <a:off x="4398476" y="2755680"/>
              <a:ext cx="817510" cy="387276"/>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a:extLst>
              <a:ext uri="{FF2B5EF4-FFF2-40B4-BE49-F238E27FC236}">
                <a16:creationId xmlns:a16="http://schemas.microsoft.com/office/drawing/2014/main" id="{203F226C-4409-0B43-860A-73A31C764E98}"/>
              </a:ext>
            </a:extLst>
          </p:cNvPr>
          <p:cNvGrpSpPr/>
          <p:nvPr/>
        </p:nvGrpSpPr>
        <p:grpSpPr>
          <a:xfrm>
            <a:off x="1937746" y="4209279"/>
            <a:ext cx="2586383" cy="392249"/>
            <a:chOff x="1937746" y="4209279"/>
            <a:chExt cx="2586383" cy="392249"/>
          </a:xfrm>
        </p:grpSpPr>
        <p:sp>
          <p:nvSpPr>
            <p:cNvPr id="66" name="Frame 65">
              <a:extLst>
                <a:ext uri="{FF2B5EF4-FFF2-40B4-BE49-F238E27FC236}">
                  <a16:creationId xmlns:a16="http://schemas.microsoft.com/office/drawing/2014/main" id="{9ED045A4-3349-744C-93A8-AB69C5327D7C}"/>
                </a:ext>
              </a:extLst>
            </p:cNvPr>
            <p:cNvSpPr/>
            <p:nvPr/>
          </p:nvSpPr>
          <p:spPr>
            <a:xfrm>
              <a:off x="1937746" y="4209279"/>
              <a:ext cx="1149010" cy="3693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a:extLst>
                <a:ext uri="{FF2B5EF4-FFF2-40B4-BE49-F238E27FC236}">
                  <a16:creationId xmlns:a16="http://schemas.microsoft.com/office/drawing/2014/main" id="{25060075-8E40-B649-AC7C-A991429849DF}"/>
                </a:ext>
              </a:extLst>
            </p:cNvPr>
            <p:cNvSpPr/>
            <p:nvPr/>
          </p:nvSpPr>
          <p:spPr>
            <a:xfrm>
              <a:off x="3706619" y="4214252"/>
              <a:ext cx="817510" cy="387276"/>
            </a:xfrm>
            <a:prstGeom prst="fram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37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12"/>
                                        </p:tgtEl>
                                        <p:attrNameLst>
                                          <p:attrName>style.opacity</p:attrName>
                                        </p:attrNameLst>
                                      </p:cBhvr>
                                      <p:to>
                                        <p:strVal val="0.5"/>
                                      </p:to>
                                    </p:set>
                                    <p:animEffect filter="image" prLst="opacity: 0.5">
                                      <p:cBhvr rctx="IE">
                                        <p:cTn id="11" dur="indefinite"/>
                                        <p:tgtEl>
                                          <p:spTgt spid="12"/>
                                        </p:tgtEl>
                                      </p:cBhvr>
                                    </p:animEffec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5"/>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animBg="1"/>
      <p:bldP spid="6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3B81-E83A-0C43-9EEC-2A0B0235546D}"/>
              </a:ext>
            </a:extLst>
          </p:cNvPr>
          <p:cNvSpPr>
            <a:spLocks noGrp="1"/>
          </p:cNvSpPr>
          <p:nvPr>
            <p:ph type="title"/>
          </p:nvPr>
        </p:nvSpPr>
        <p:spPr>
          <a:xfrm>
            <a:off x="150332" y="242599"/>
            <a:ext cx="10529485" cy="682069"/>
          </a:xfrm>
        </p:spPr>
        <p:txBody>
          <a:bodyPr/>
          <a:lstStyle/>
          <a:p>
            <a:r>
              <a:rPr lang="en-GB" dirty="0"/>
              <a:t>Relative Paths</a:t>
            </a:r>
          </a:p>
        </p:txBody>
      </p:sp>
      <p:sp>
        <p:nvSpPr>
          <p:cNvPr id="4" name="Slide Number Placeholder 3">
            <a:extLst>
              <a:ext uri="{FF2B5EF4-FFF2-40B4-BE49-F238E27FC236}">
                <a16:creationId xmlns:a16="http://schemas.microsoft.com/office/drawing/2014/main" id="{0B6496CB-C183-1341-B689-FA8E87EA9E33}"/>
              </a:ext>
            </a:extLst>
          </p:cNvPr>
          <p:cNvSpPr>
            <a:spLocks noGrp="1"/>
          </p:cNvSpPr>
          <p:nvPr>
            <p:ph type="sldNum" sz="quarter" idx="12"/>
          </p:nvPr>
        </p:nvSpPr>
        <p:spPr/>
        <p:txBody>
          <a:bodyPr/>
          <a:lstStyle/>
          <a:p>
            <a:fld id="{E89BC60F-F4BF-4EE8-9F02-8A0093F1814F}" type="slidenum">
              <a:rPr lang="en-GB" smtClean="0"/>
              <a:t>12</a:t>
            </a:fld>
            <a:endParaRPr lang="en-GB"/>
          </a:p>
        </p:txBody>
      </p:sp>
      <p:cxnSp>
        <p:nvCxnSpPr>
          <p:cNvPr id="6" name="Straight Connector 5">
            <a:extLst>
              <a:ext uri="{FF2B5EF4-FFF2-40B4-BE49-F238E27FC236}">
                <a16:creationId xmlns:a16="http://schemas.microsoft.com/office/drawing/2014/main" id="{203B9A92-5A1A-F247-8484-2156F05540E6}"/>
              </a:ext>
            </a:extLst>
          </p:cNvPr>
          <p:cNvCxnSpPr>
            <a:endCxn id="3" idx="0"/>
          </p:cNvCxnSpPr>
          <p:nvPr/>
        </p:nvCxnSpPr>
        <p:spPr>
          <a:xfrm>
            <a:off x="4130497" y="4742153"/>
            <a:ext cx="9327" cy="448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D8E90FA1-165D-1D47-BD3A-4C298F2D1ED3}"/>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68" name="Group 67" descr="Directory Tree and Files">
            <a:extLst>
              <a:ext uri="{FF2B5EF4-FFF2-40B4-BE49-F238E27FC236}">
                <a16:creationId xmlns:a16="http://schemas.microsoft.com/office/drawing/2014/main" id="{B07C68E0-CD5E-0644-B5DD-371ECC748738}"/>
              </a:ext>
            </a:extLst>
          </p:cNvPr>
          <p:cNvGrpSpPr/>
          <p:nvPr/>
        </p:nvGrpSpPr>
        <p:grpSpPr>
          <a:xfrm>
            <a:off x="3526743" y="3730116"/>
            <a:ext cx="1207508" cy="1186016"/>
            <a:chOff x="3232557" y="4269764"/>
            <a:chExt cx="1449196" cy="1449196"/>
          </a:xfrm>
        </p:grpSpPr>
        <p:pic>
          <p:nvPicPr>
            <p:cNvPr id="65" name="Picture 64">
              <a:extLst>
                <a:ext uri="{FF2B5EF4-FFF2-40B4-BE49-F238E27FC236}">
                  <a16:creationId xmlns:a16="http://schemas.microsoft.com/office/drawing/2014/main" id="{D3835B07-F928-1E4D-A0B3-FE9A3324310F}"/>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67" name="TextBox 66">
              <a:extLst>
                <a:ext uri="{FF2B5EF4-FFF2-40B4-BE49-F238E27FC236}">
                  <a16:creationId xmlns:a16="http://schemas.microsoft.com/office/drawing/2014/main" id="{1BB3D7D8-74BE-E14B-A152-1FE7D2DDB548}"/>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grpSp>
        <p:nvGrpSpPr>
          <p:cNvPr id="37" name="Group 36" descr="Directory Tree and Files">
            <a:extLst>
              <a:ext uri="{FF2B5EF4-FFF2-40B4-BE49-F238E27FC236}">
                <a16:creationId xmlns:a16="http://schemas.microsoft.com/office/drawing/2014/main" id="{A7E9613C-4B9D-B646-99B0-45BB47C06416}"/>
              </a:ext>
            </a:extLst>
          </p:cNvPr>
          <p:cNvGrpSpPr/>
          <p:nvPr/>
        </p:nvGrpSpPr>
        <p:grpSpPr>
          <a:xfrm>
            <a:off x="984738" y="951985"/>
            <a:ext cx="9264581" cy="3971038"/>
            <a:chOff x="984738" y="951985"/>
            <a:chExt cx="9264581" cy="3971038"/>
          </a:xfrm>
        </p:grpSpPr>
        <p:grpSp>
          <p:nvGrpSpPr>
            <p:cNvPr id="13" name="Group 12">
              <a:extLst>
                <a:ext uri="{FF2B5EF4-FFF2-40B4-BE49-F238E27FC236}">
                  <a16:creationId xmlns:a16="http://schemas.microsoft.com/office/drawing/2014/main" id="{D95F4EE0-084B-574E-8CD0-A550DDD50333}"/>
                </a:ext>
              </a:extLst>
            </p:cNvPr>
            <p:cNvGrpSpPr/>
            <p:nvPr/>
          </p:nvGrpSpPr>
          <p:grpSpPr>
            <a:xfrm>
              <a:off x="5013274" y="951985"/>
              <a:ext cx="1207508" cy="1186016"/>
              <a:chOff x="5054320" y="1050890"/>
              <a:chExt cx="1449196" cy="1449196"/>
            </a:xfrm>
          </p:grpSpPr>
          <p:pic>
            <p:nvPicPr>
              <p:cNvPr id="7" name="Picture 6">
                <a:extLst>
                  <a:ext uri="{FF2B5EF4-FFF2-40B4-BE49-F238E27FC236}">
                    <a16:creationId xmlns:a16="http://schemas.microsoft.com/office/drawing/2014/main" id="{F6446A75-9234-4440-98E5-CC41A8CB14B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9" name="TextBox 8">
                <a:extLst>
                  <a:ext uri="{FF2B5EF4-FFF2-40B4-BE49-F238E27FC236}">
                    <a16:creationId xmlns:a16="http://schemas.microsoft.com/office/drawing/2014/main" id="{77031624-1AAB-DA4B-9DB3-E5A666B4BB84}"/>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1" name="Group 10">
              <a:extLst>
                <a:ext uri="{FF2B5EF4-FFF2-40B4-BE49-F238E27FC236}">
                  <a16:creationId xmlns:a16="http://schemas.microsoft.com/office/drawing/2014/main" id="{887A8E9A-6278-5042-8867-EAAD6EA6C5DD}"/>
                </a:ext>
              </a:extLst>
            </p:cNvPr>
            <p:cNvGrpSpPr/>
            <p:nvPr/>
          </p:nvGrpSpPr>
          <p:grpSpPr>
            <a:xfrm>
              <a:off x="984738" y="1966905"/>
              <a:ext cx="9264581" cy="2956118"/>
              <a:chOff x="984738" y="1966905"/>
              <a:chExt cx="9264581" cy="2956118"/>
            </a:xfrm>
          </p:grpSpPr>
          <p:cxnSp>
            <p:nvCxnSpPr>
              <p:cNvPr id="82" name="Straight Connector 81">
                <a:extLst>
                  <a:ext uri="{FF2B5EF4-FFF2-40B4-BE49-F238E27FC236}">
                    <a16:creationId xmlns:a16="http://schemas.microsoft.com/office/drawing/2014/main" id="{A9FC1A41-EB11-8041-BE17-53C43CF41F9E}"/>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0" name="Group 19">
                <a:extLst>
                  <a:ext uri="{FF2B5EF4-FFF2-40B4-BE49-F238E27FC236}">
                    <a16:creationId xmlns:a16="http://schemas.microsoft.com/office/drawing/2014/main" id="{3E60E6FD-E55E-9644-A205-D691DF22B9D0}"/>
                  </a:ext>
                </a:extLst>
              </p:cNvPr>
              <p:cNvGrpSpPr/>
              <p:nvPr/>
            </p:nvGrpSpPr>
            <p:grpSpPr>
              <a:xfrm>
                <a:off x="4207567" y="2269141"/>
                <a:ext cx="1207508" cy="1186016"/>
                <a:chOff x="5054320" y="1050890"/>
                <a:chExt cx="1449196" cy="1449196"/>
              </a:xfrm>
            </p:grpSpPr>
            <p:pic>
              <p:nvPicPr>
                <p:cNvPr id="21" name="Picture 20">
                  <a:extLst>
                    <a:ext uri="{FF2B5EF4-FFF2-40B4-BE49-F238E27FC236}">
                      <a16:creationId xmlns:a16="http://schemas.microsoft.com/office/drawing/2014/main" id="{470A91B6-D6EF-2A4F-A899-D42FFA3073AC}"/>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2" name="TextBox 21">
                  <a:extLst>
                    <a:ext uri="{FF2B5EF4-FFF2-40B4-BE49-F238E27FC236}">
                      <a16:creationId xmlns:a16="http://schemas.microsoft.com/office/drawing/2014/main" id="{9D132A3D-5FF1-A047-A4DE-A9B009C2A05C}"/>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12" name="Group 11">
                <a:extLst>
                  <a:ext uri="{FF2B5EF4-FFF2-40B4-BE49-F238E27FC236}">
                    <a16:creationId xmlns:a16="http://schemas.microsoft.com/office/drawing/2014/main" id="{63208770-83C4-DF49-9EB1-A97FFA4B746B}"/>
                  </a:ext>
                </a:extLst>
              </p:cNvPr>
              <p:cNvGrpSpPr/>
              <p:nvPr/>
            </p:nvGrpSpPr>
            <p:grpSpPr>
              <a:xfrm>
                <a:off x="984738" y="1966905"/>
                <a:ext cx="9264581" cy="2956118"/>
                <a:chOff x="984738" y="1966905"/>
                <a:chExt cx="9264581" cy="2956118"/>
              </a:xfrm>
            </p:grpSpPr>
            <p:cxnSp>
              <p:nvCxnSpPr>
                <p:cNvPr id="84" name="Straight Connector 83">
                  <a:extLst>
                    <a:ext uri="{FF2B5EF4-FFF2-40B4-BE49-F238E27FC236}">
                      <a16:creationId xmlns:a16="http://schemas.microsoft.com/office/drawing/2014/main" id="{3240532D-CFF1-5C4F-B4FE-492C681B8D29}"/>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5" name="Straight Connector 84">
                  <a:extLst>
                    <a:ext uri="{FF2B5EF4-FFF2-40B4-BE49-F238E27FC236}">
                      <a16:creationId xmlns:a16="http://schemas.microsoft.com/office/drawing/2014/main" id="{43488939-4304-5C47-8EB0-AC4E858729C1}"/>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6" name="Straight Connector 85">
                  <a:extLst>
                    <a:ext uri="{FF2B5EF4-FFF2-40B4-BE49-F238E27FC236}">
                      <a16:creationId xmlns:a16="http://schemas.microsoft.com/office/drawing/2014/main" id="{793BDD21-ACDB-4E42-BE18-563C7C714010}"/>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9B4A0DC1-613E-1A4E-8AA9-761D15CC6968}"/>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1" name="Straight Connector 50">
                  <a:extLst>
                    <a:ext uri="{FF2B5EF4-FFF2-40B4-BE49-F238E27FC236}">
                      <a16:creationId xmlns:a16="http://schemas.microsoft.com/office/drawing/2014/main" id="{71274167-BC55-8C44-841B-C8CBE6191606}"/>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4" name="Straight Connector 53">
                  <a:extLst>
                    <a:ext uri="{FF2B5EF4-FFF2-40B4-BE49-F238E27FC236}">
                      <a16:creationId xmlns:a16="http://schemas.microsoft.com/office/drawing/2014/main" id="{B0F686DC-523E-5B43-B53E-3AD16CA0F862}"/>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E1910CD8-CA06-BB4C-AC11-7B060B50C174}"/>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id="{8FD4589F-B682-534E-A386-A78EA4FF5EC0}"/>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1EF1FD74-E111-0543-B3C6-C577C07262BC}"/>
                    </a:ext>
                  </a:extLst>
                </p:cNvPr>
                <p:cNvGrpSpPr/>
                <p:nvPr/>
              </p:nvGrpSpPr>
              <p:grpSpPr>
                <a:xfrm>
                  <a:off x="984738" y="2269141"/>
                  <a:ext cx="1207508" cy="1186016"/>
                  <a:chOff x="5054320" y="1050890"/>
                  <a:chExt cx="1449196" cy="1449196"/>
                </a:xfrm>
              </p:grpSpPr>
              <p:pic>
                <p:nvPicPr>
                  <p:cNvPr id="15" name="Picture 14">
                    <a:extLst>
                      <a:ext uri="{FF2B5EF4-FFF2-40B4-BE49-F238E27FC236}">
                        <a16:creationId xmlns:a16="http://schemas.microsoft.com/office/drawing/2014/main" id="{01F29B1D-46A8-AC4E-A69C-FBE7B5E0684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6" name="TextBox 15">
                    <a:extLst>
                      <a:ext uri="{FF2B5EF4-FFF2-40B4-BE49-F238E27FC236}">
                        <a16:creationId xmlns:a16="http://schemas.microsoft.com/office/drawing/2014/main" id="{1FE00495-ECAC-0545-A383-B50BD3AC9E50}"/>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7" name="Group 16">
                  <a:extLst>
                    <a:ext uri="{FF2B5EF4-FFF2-40B4-BE49-F238E27FC236}">
                      <a16:creationId xmlns:a16="http://schemas.microsoft.com/office/drawing/2014/main" id="{F4D0CC59-5011-D847-8F60-14A100CEB495}"/>
                    </a:ext>
                  </a:extLst>
                </p:cNvPr>
                <p:cNvGrpSpPr/>
                <p:nvPr/>
              </p:nvGrpSpPr>
              <p:grpSpPr>
                <a:xfrm>
                  <a:off x="2596152" y="2269141"/>
                  <a:ext cx="1207508" cy="1186016"/>
                  <a:chOff x="5054320" y="1050890"/>
                  <a:chExt cx="1449196" cy="1449196"/>
                </a:xfrm>
              </p:grpSpPr>
              <p:pic>
                <p:nvPicPr>
                  <p:cNvPr id="18" name="Picture 17">
                    <a:extLst>
                      <a:ext uri="{FF2B5EF4-FFF2-40B4-BE49-F238E27FC236}">
                        <a16:creationId xmlns:a16="http://schemas.microsoft.com/office/drawing/2014/main" id="{429DC5C4-31FF-E84F-B6A2-6F403E1F26F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9" name="TextBox 18">
                    <a:extLst>
                      <a:ext uri="{FF2B5EF4-FFF2-40B4-BE49-F238E27FC236}">
                        <a16:creationId xmlns:a16="http://schemas.microsoft.com/office/drawing/2014/main" id="{6394AB26-1760-C04F-BD0F-BF155AE3F570}"/>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6" name="Group 25">
                  <a:extLst>
                    <a:ext uri="{FF2B5EF4-FFF2-40B4-BE49-F238E27FC236}">
                      <a16:creationId xmlns:a16="http://schemas.microsoft.com/office/drawing/2014/main" id="{0E40F850-3834-284D-8E9D-83E0E155718D}"/>
                    </a:ext>
                  </a:extLst>
                </p:cNvPr>
                <p:cNvGrpSpPr/>
                <p:nvPr/>
              </p:nvGrpSpPr>
              <p:grpSpPr>
                <a:xfrm>
                  <a:off x="5818981" y="2269141"/>
                  <a:ext cx="1207508" cy="1186016"/>
                  <a:chOff x="5054320" y="1050890"/>
                  <a:chExt cx="1449196" cy="1449196"/>
                </a:xfrm>
              </p:grpSpPr>
              <p:pic>
                <p:nvPicPr>
                  <p:cNvPr id="27" name="Picture 26">
                    <a:extLst>
                      <a:ext uri="{FF2B5EF4-FFF2-40B4-BE49-F238E27FC236}">
                        <a16:creationId xmlns:a16="http://schemas.microsoft.com/office/drawing/2014/main" id="{7D14A002-F399-C84C-9E1C-2D901A1BBC6D}"/>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8" name="TextBox 27">
                    <a:extLst>
                      <a:ext uri="{FF2B5EF4-FFF2-40B4-BE49-F238E27FC236}">
                        <a16:creationId xmlns:a16="http://schemas.microsoft.com/office/drawing/2014/main" id="{94C9F403-73CF-C447-BE30-CFDBC69EC9C0}"/>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9" name="Group 28">
                  <a:extLst>
                    <a:ext uri="{FF2B5EF4-FFF2-40B4-BE49-F238E27FC236}">
                      <a16:creationId xmlns:a16="http://schemas.microsoft.com/office/drawing/2014/main" id="{E23B3A15-5C86-AC4D-BF27-70D77244DD14}"/>
                    </a:ext>
                  </a:extLst>
                </p:cNvPr>
                <p:cNvGrpSpPr/>
                <p:nvPr/>
              </p:nvGrpSpPr>
              <p:grpSpPr>
                <a:xfrm>
                  <a:off x="7430396" y="2269141"/>
                  <a:ext cx="1207508" cy="1186016"/>
                  <a:chOff x="5054320" y="1050890"/>
                  <a:chExt cx="1449196" cy="1449196"/>
                </a:xfrm>
              </p:grpSpPr>
              <p:pic>
                <p:nvPicPr>
                  <p:cNvPr id="30" name="Picture 29">
                    <a:extLst>
                      <a:ext uri="{FF2B5EF4-FFF2-40B4-BE49-F238E27FC236}">
                        <a16:creationId xmlns:a16="http://schemas.microsoft.com/office/drawing/2014/main" id="{90088496-80F0-8E43-8957-A6E3D32DD921}"/>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1" name="TextBox 30">
                    <a:extLst>
                      <a:ext uri="{FF2B5EF4-FFF2-40B4-BE49-F238E27FC236}">
                        <a16:creationId xmlns:a16="http://schemas.microsoft.com/office/drawing/2014/main" id="{9BC7D432-C62C-BD46-82B5-95D5B96CA21D}"/>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32" name="Group 31">
                  <a:extLst>
                    <a:ext uri="{FF2B5EF4-FFF2-40B4-BE49-F238E27FC236}">
                      <a16:creationId xmlns:a16="http://schemas.microsoft.com/office/drawing/2014/main" id="{7282BA1E-1C4F-5E47-A4E0-97115B9B647B}"/>
                    </a:ext>
                  </a:extLst>
                </p:cNvPr>
                <p:cNvGrpSpPr/>
                <p:nvPr/>
              </p:nvGrpSpPr>
              <p:grpSpPr>
                <a:xfrm>
                  <a:off x="9041811" y="2269141"/>
                  <a:ext cx="1207508" cy="1186016"/>
                  <a:chOff x="5054320" y="1050890"/>
                  <a:chExt cx="1449196" cy="1449196"/>
                </a:xfrm>
              </p:grpSpPr>
              <p:pic>
                <p:nvPicPr>
                  <p:cNvPr id="33" name="Picture 32">
                    <a:extLst>
                      <a:ext uri="{FF2B5EF4-FFF2-40B4-BE49-F238E27FC236}">
                        <a16:creationId xmlns:a16="http://schemas.microsoft.com/office/drawing/2014/main" id="{B6B5DAF1-3064-084B-AD8C-D527D82E851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4" name="TextBox 33">
                    <a:extLst>
                      <a:ext uri="{FF2B5EF4-FFF2-40B4-BE49-F238E27FC236}">
                        <a16:creationId xmlns:a16="http://schemas.microsoft.com/office/drawing/2014/main" id="{7F2C004C-83BB-9A42-A5DA-2F4DE9D9BC3C}"/>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69" name="Group 68">
                  <a:extLst>
                    <a:ext uri="{FF2B5EF4-FFF2-40B4-BE49-F238E27FC236}">
                      <a16:creationId xmlns:a16="http://schemas.microsoft.com/office/drawing/2014/main" id="{C074AC8A-2979-AF49-99F9-9E1397268C84}"/>
                    </a:ext>
                  </a:extLst>
                </p:cNvPr>
                <p:cNvGrpSpPr/>
                <p:nvPr/>
              </p:nvGrpSpPr>
              <p:grpSpPr>
                <a:xfrm>
                  <a:off x="5013274" y="3730116"/>
                  <a:ext cx="1207508" cy="1186016"/>
                  <a:chOff x="3232557" y="4269764"/>
                  <a:chExt cx="1449196" cy="1449196"/>
                </a:xfrm>
              </p:grpSpPr>
              <p:pic>
                <p:nvPicPr>
                  <p:cNvPr id="70" name="Picture 69">
                    <a:extLst>
                      <a:ext uri="{FF2B5EF4-FFF2-40B4-BE49-F238E27FC236}">
                        <a16:creationId xmlns:a16="http://schemas.microsoft.com/office/drawing/2014/main" id="{63B8C231-5B33-BD4A-919B-AF2720D41026}"/>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1" name="TextBox 70">
                    <a:extLst>
                      <a:ext uri="{FF2B5EF4-FFF2-40B4-BE49-F238E27FC236}">
                        <a16:creationId xmlns:a16="http://schemas.microsoft.com/office/drawing/2014/main" id="{B884F970-DA9F-7740-9EED-E8CFA8FE044D}"/>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72" name="Group 71">
                  <a:extLst>
                    <a:ext uri="{FF2B5EF4-FFF2-40B4-BE49-F238E27FC236}">
                      <a16:creationId xmlns:a16="http://schemas.microsoft.com/office/drawing/2014/main" id="{D58220B5-945F-0144-BAFC-209EEADD3A1C}"/>
                    </a:ext>
                  </a:extLst>
                </p:cNvPr>
                <p:cNvGrpSpPr/>
                <p:nvPr/>
              </p:nvGrpSpPr>
              <p:grpSpPr>
                <a:xfrm>
                  <a:off x="8371250" y="3737007"/>
                  <a:ext cx="1207508" cy="1186016"/>
                  <a:chOff x="3398579" y="4269764"/>
                  <a:chExt cx="1449196" cy="1449196"/>
                </a:xfrm>
              </p:grpSpPr>
              <p:pic>
                <p:nvPicPr>
                  <p:cNvPr id="73" name="Picture 72">
                    <a:extLst>
                      <a:ext uri="{FF2B5EF4-FFF2-40B4-BE49-F238E27FC236}">
                        <a16:creationId xmlns:a16="http://schemas.microsoft.com/office/drawing/2014/main" id="{CB64A366-50D5-4D46-91DE-564D35ECF270}"/>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74" name="TextBox 73">
                    <a:extLst>
                      <a:ext uri="{FF2B5EF4-FFF2-40B4-BE49-F238E27FC236}">
                        <a16:creationId xmlns:a16="http://schemas.microsoft.com/office/drawing/2014/main" id="{2C290BFE-28C3-2047-9E56-0BC620A3EF86}"/>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75" name="Group 74">
                  <a:extLst>
                    <a:ext uri="{FF2B5EF4-FFF2-40B4-BE49-F238E27FC236}">
                      <a16:creationId xmlns:a16="http://schemas.microsoft.com/office/drawing/2014/main" id="{BA04D9E8-D251-7F42-9EE6-5938472C6AAB}"/>
                    </a:ext>
                  </a:extLst>
                </p:cNvPr>
                <p:cNvGrpSpPr/>
                <p:nvPr/>
              </p:nvGrpSpPr>
              <p:grpSpPr>
                <a:xfrm>
                  <a:off x="6887075" y="3737007"/>
                  <a:ext cx="1207508" cy="1186016"/>
                  <a:chOff x="3232557" y="4269764"/>
                  <a:chExt cx="1449196" cy="1449196"/>
                </a:xfrm>
              </p:grpSpPr>
              <p:pic>
                <p:nvPicPr>
                  <p:cNvPr id="76" name="Picture 75">
                    <a:extLst>
                      <a:ext uri="{FF2B5EF4-FFF2-40B4-BE49-F238E27FC236}">
                        <a16:creationId xmlns:a16="http://schemas.microsoft.com/office/drawing/2014/main" id="{E48ED998-C9FD-8D4C-B018-197EAF332A63}"/>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7" name="TextBox 76">
                    <a:extLst>
                      <a:ext uri="{FF2B5EF4-FFF2-40B4-BE49-F238E27FC236}">
                        <a16:creationId xmlns:a16="http://schemas.microsoft.com/office/drawing/2014/main" id="{5A54C801-2CF7-F14A-894B-F51FCAA7A76C}"/>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grpSp>
      </p:grpSp>
      <p:grpSp>
        <p:nvGrpSpPr>
          <p:cNvPr id="10" name="Group 9" descr="Directory Tree and Files">
            <a:extLst>
              <a:ext uri="{FF2B5EF4-FFF2-40B4-BE49-F238E27FC236}">
                <a16:creationId xmlns:a16="http://schemas.microsoft.com/office/drawing/2014/main" id="{2E222F8E-66AB-9F40-8207-8A809772B4B0}"/>
              </a:ext>
            </a:extLst>
          </p:cNvPr>
          <p:cNvGrpSpPr/>
          <p:nvPr/>
        </p:nvGrpSpPr>
        <p:grpSpPr>
          <a:xfrm>
            <a:off x="3664948" y="5191091"/>
            <a:ext cx="949751" cy="1257528"/>
            <a:chOff x="3664948" y="4980745"/>
            <a:chExt cx="949751" cy="1257528"/>
          </a:xfrm>
        </p:grpSpPr>
        <p:pic>
          <p:nvPicPr>
            <p:cNvPr id="3" name="Picture 2">
              <a:extLst>
                <a:ext uri="{FF2B5EF4-FFF2-40B4-BE49-F238E27FC236}">
                  <a16:creationId xmlns:a16="http://schemas.microsoft.com/office/drawing/2014/main" id="{E35F80DA-B883-7943-8461-1CB51820CDDE}"/>
                </a:ext>
              </a:extLst>
            </p:cNvPr>
            <p:cNvPicPr>
              <a:picLocks noChangeAspect="1"/>
            </p:cNvPicPr>
            <p:nvPr/>
          </p:nvPicPr>
          <p:blipFill>
            <a:blip r:embed="rId4"/>
            <a:stretch>
              <a:fillRect/>
            </a:stretch>
          </p:blipFill>
          <p:spPr>
            <a:xfrm>
              <a:off x="3664948" y="4980745"/>
              <a:ext cx="949751" cy="949751"/>
            </a:xfrm>
            <a:prstGeom prst="rect">
              <a:avLst/>
            </a:prstGeom>
          </p:spPr>
        </p:pic>
        <p:sp>
          <p:nvSpPr>
            <p:cNvPr id="8" name="TextBox 7">
              <a:extLst>
                <a:ext uri="{FF2B5EF4-FFF2-40B4-BE49-F238E27FC236}">
                  <a16:creationId xmlns:a16="http://schemas.microsoft.com/office/drawing/2014/main" id="{95B69818-EEAA-A64F-AC97-B4E696C62537}"/>
                </a:ext>
              </a:extLst>
            </p:cNvPr>
            <p:cNvSpPr txBox="1"/>
            <p:nvPr/>
          </p:nvSpPr>
          <p:spPr>
            <a:xfrm>
              <a:off x="3767029" y="5930496"/>
              <a:ext cx="745589" cy="307777"/>
            </a:xfrm>
            <a:prstGeom prst="rect">
              <a:avLst/>
            </a:prstGeom>
            <a:noFill/>
          </p:spPr>
          <p:txBody>
            <a:bodyPr wrap="none" rtlCol="0">
              <a:spAutoFit/>
            </a:bodyPr>
            <a:lstStyle/>
            <a:p>
              <a:r>
                <a:rPr lang="en-US" sz="1400" dirty="0"/>
                <a:t>file1.txt</a:t>
              </a:r>
            </a:p>
          </p:txBody>
        </p:sp>
      </p:grpSp>
      <p:sp>
        <p:nvSpPr>
          <p:cNvPr id="5" name="TextBox 4">
            <a:extLst>
              <a:ext uri="{FF2B5EF4-FFF2-40B4-BE49-F238E27FC236}">
                <a16:creationId xmlns:a16="http://schemas.microsoft.com/office/drawing/2014/main" id="{EEDC8AB8-D5CD-BF44-B7C1-A1931465CB2A}"/>
              </a:ext>
            </a:extLst>
          </p:cNvPr>
          <p:cNvSpPr txBox="1"/>
          <p:nvPr/>
        </p:nvSpPr>
        <p:spPr>
          <a:xfrm>
            <a:off x="972075" y="4209279"/>
            <a:ext cx="1425390" cy="369332"/>
          </a:xfrm>
          <a:prstGeom prst="rect">
            <a:avLst/>
          </a:prstGeom>
          <a:noFill/>
        </p:spPr>
        <p:txBody>
          <a:bodyPr wrap="none" rtlCol="0">
            <a:spAutoFit/>
          </a:bodyPr>
          <a:lstStyle/>
          <a:p>
            <a:r>
              <a:rPr lang="en-US" dirty="0">
                <a:latin typeface="Courier" pitchFamily="2" charset="0"/>
              </a:rPr>
              <a:t>file1.txt</a:t>
            </a:r>
          </a:p>
        </p:txBody>
      </p:sp>
    </p:spTree>
    <p:extLst>
      <p:ext uri="{BB962C8B-B14F-4D97-AF65-F5344CB8AC3E}">
        <p14:creationId xmlns:p14="http://schemas.microsoft.com/office/powerpoint/2010/main" val="36688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7"/>
                                        </p:tgtEl>
                                        <p:attrNameLst>
                                          <p:attrName>style.opacity</p:attrName>
                                        </p:attrNameLst>
                                      </p:cBhvr>
                                      <p:to>
                                        <p:strVal val="0.5"/>
                                      </p:to>
                                    </p:set>
                                    <p:animEffect filter="image" prLst="opacity: 0.5">
                                      <p:cBhvr rctx="IE">
                                        <p:cTn id="7" dur="indefinite"/>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3B81-E83A-0C43-9EEC-2A0B0235546D}"/>
              </a:ext>
            </a:extLst>
          </p:cNvPr>
          <p:cNvSpPr>
            <a:spLocks noGrp="1"/>
          </p:cNvSpPr>
          <p:nvPr>
            <p:ph type="title"/>
          </p:nvPr>
        </p:nvSpPr>
        <p:spPr>
          <a:xfrm>
            <a:off x="150332" y="242599"/>
            <a:ext cx="10529485" cy="682069"/>
          </a:xfrm>
        </p:spPr>
        <p:txBody>
          <a:bodyPr/>
          <a:lstStyle/>
          <a:p>
            <a:r>
              <a:rPr lang="en-GB" dirty="0"/>
              <a:t>Relative Paths</a:t>
            </a:r>
          </a:p>
        </p:txBody>
      </p:sp>
      <p:sp>
        <p:nvSpPr>
          <p:cNvPr id="4" name="Slide Number Placeholder 3">
            <a:extLst>
              <a:ext uri="{FF2B5EF4-FFF2-40B4-BE49-F238E27FC236}">
                <a16:creationId xmlns:a16="http://schemas.microsoft.com/office/drawing/2014/main" id="{0B6496CB-C183-1341-B689-FA8E87EA9E33}"/>
              </a:ext>
            </a:extLst>
          </p:cNvPr>
          <p:cNvSpPr>
            <a:spLocks noGrp="1"/>
          </p:cNvSpPr>
          <p:nvPr>
            <p:ph type="sldNum" sz="quarter" idx="12"/>
          </p:nvPr>
        </p:nvSpPr>
        <p:spPr/>
        <p:txBody>
          <a:bodyPr/>
          <a:lstStyle/>
          <a:p>
            <a:fld id="{E89BC60F-F4BF-4EE8-9F02-8A0093F1814F}" type="slidenum">
              <a:rPr lang="en-GB" smtClean="0"/>
              <a:t>13</a:t>
            </a:fld>
            <a:endParaRPr lang="en-GB"/>
          </a:p>
        </p:txBody>
      </p:sp>
      <p:cxnSp>
        <p:nvCxnSpPr>
          <p:cNvPr id="6" name="Straight Connector 5">
            <a:extLst>
              <a:ext uri="{FF2B5EF4-FFF2-40B4-BE49-F238E27FC236}">
                <a16:creationId xmlns:a16="http://schemas.microsoft.com/office/drawing/2014/main" id="{203B9A92-5A1A-F247-8484-2156F05540E6}"/>
              </a:ext>
            </a:extLst>
          </p:cNvPr>
          <p:cNvCxnSpPr>
            <a:endCxn id="3" idx="0"/>
          </p:cNvCxnSpPr>
          <p:nvPr/>
        </p:nvCxnSpPr>
        <p:spPr>
          <a:xfrm>
            <a:off x="4130497" y="4742153"/>
            <a:ext cx="9327" cy="448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D8E90FA1-165D-1D47-BD3A-4C298F2D1ED3}"/>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68" name="Group 67" descr="Directory Tree and Files&#10;">
            <a:extLst>
              <a:ext uri="{FF2B5EF4-FFF2-40B4-BE49-F238E27FC236}">
                <a16:creationId xmlns:a16="http://schemas.microsoft.com/office/drawing/2014/main" id="{B07C68E0-CD5E-0644-B5DD-371ECC748738}"/>
              </a:ext>
            </a:extLst>
          </p:cNvPr>
          <p:cNvGrpSpPr/>
          <p:nvPr/>
        </p:nvGrpSpPr>
        <p:grpSpPr>
          <a:xfrm>
            <a:off x="3526743" y="3730116"/>
            <a:ext cx="1207508" cy="1186016"/>
            <a:chOff x="3232557" y="4269764"/>
            <a:chExt cx="1449196" cy="1449196"/>
          </a:xfrm>
        </p:grpSpPr>
        <p:pic>
          <p:nvPicPr>
            <p:cNvPr id="65" name="Picture 64">
              <a:extLst>
                <a:ext uri="{FF2B5EF4-FFF2-40B4-BE49-F238E27FC236}">
                  <a16:creationId xmlns:a16="http://schemas.microsoft.com/office/drawing/2014/main" id="{D3835B07-F928-1E4D-A0B3-FE9A3324310F}"/>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67" name="TextBox 66">
              <a:extLst>
                <a:ext uri="{FF2B5EF4-FFF2-40B4-BE49-F238E27FC236}">
                  <a16:creationId xmlns:a16="http://schemas.microsoft.com/office/drawing/2014/main" id="{1BB3D7D8-74BE-E14B-A152-1FE7D2DDB548}"/>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cxnSp>
        <p:nvCxnSpPr>
          <p:cNvPr id="82" name="Straight Connector 81">
            <a:extLst>
              <a:ext uri="{FF2B5EF4-FFF2-40B4-BE49-F238E27FC236}">
                <a16:creationId xmlns:a16="http://schemas.microsoft.com/office/drawing/2014/main" id="{A9FC1A41-EB11-8041-BE17-53C43CF41F9E}"/>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0" name="Group 19" descr="Directory Tree and Files&#10;">
            <a:extLst>
              <a:ext uri="{FF2B5EF4-FFF2-40B4-BE49-F238E27FC236}">
                <a16:creationId xmlns:a16="http://schemas.microsoft.com/office/drawing/2014/main" id="{3E60E6FD-E55E-9644-A205-D691DF22B9D0}"/>
              </a:ext>
            </a:extLst>
          </p:cNvPr>
          <p:cNvGrpSpPr/>
          <p:nvPr/>
        </p:nvGrpSpPr>
        <p:grpSpPr>
          <a:xfrm>
            <a:off x="4207567" y="2269141"/>
            <a:ext cx="1207508" cy="1186016"/>
            <a:chOff x="5054320" y="1050890"/>
            <a:chExt cx="1449196" cy="1449196"/>
          </a:xfrm>
        </p:grpSpPr>
        <p:pic>
          <p:nvPicPr>
            <p:cNvPr id="21" name="Picture 20">
              <a:extLst>
                <a:ext uri="{FF2B5EF4-FFF2-40B4-BE49-F238E27FC236}">
                  <a16:creationId xmlns:a16="http://schemas.microsoft.com/office/drawing/2014/main" id="{470A91B6-D6EF-2A4F-A899-D42FFA3073AC}"/>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2" name="TextBox 21">
              <a:extLst>
                <a:ext uri="{FF2B5EF4-FFF2-40B4-BE49-F238E27FC236}">
                  <a16:creationId xmlns:a16="http://schemas.microsoft.com/office/drawing/2014/main" id="{9D132A3D-5FF1-A047-A4DE-A9B009C2A05C}"/>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23" name="Group 22" descr="Directory Tree and Files&#10;">
            <a:extLst>
              <a:ext uri="{FF2B5EF4-FFF2-40B4-BE49-F238E27FC236}">
                <a16:creationId xmlns:a16="http://schemas.microsoft.com/office/drawing/2014/main" id="{0AC440B7-2B97-3F48-8FB9-767CAC397DDA}"/>
              </a:ext>
            </a:extLst>
          </p:cNvPr>
          <p:cNvGrpSpPr/>
          <p:nvPr/>
        </p:nvGrpSpPr>
        <p:grpSpPr>
          <a:xfrm>
            <a:off x="984738" y="951985"/>
            <a:ext cx="9264581" cy="3971038"/>
            <a:chOff x="984738" y="951985"/>
            <a:chExt cx="9264581" cy="3971038"/>
          </a:xfrm>
        </p:grpSpPr>
        <p:grpSp>
          <p:nvGrpSpPr>
            <p:cNvPr id="13" name="Group 12">
              <a:extLst>
                <a:ext uri="{FF2B5EF4-FFF2-40B4-BE49-F238E27FC236}">
                  <a16:creationId xmlns:a16="http://schemas.microsoft.com/office/drawing/2014/main" id="{D95F4EE0-084B-574E-8CD0-A550DDD50333}"/>
                </a:ext>
              </a:extLst>
            </p:cNvPr>
            <p:cNvGrpSpPr/>
            <p:nvPr/>
          </p:nvGrpSpPr>
          <p:grpSpPr>
            <a:xfrm>
              <a:off x="5013274" y="951985"/>
              <a:ext cx="1207508" cy="1186016"/>
              <a:chOff x="5054320" y="1050890"/>
              <a:chExt cx="1449196" cy="1449196"/>
            </a:xfrm>
          </p:grpSpPr>
          <p:pic>
            <p:nvPicPr>
              <p:cNvPr id="7" name="Picture 6">
                <a:extLst>
                  <a:ext uri="{FF2B5EF4-FFF2-40B4-BE49-F238E27FC236}">
                    <a16:creationId xmlns:a16="http://schemas.microsoft.com/office/drawing/2014/main" id="{F6446A75-9234-4440-98E5-CC41A8CB14B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9" name="TextBox 8">
                <a:extLst>
                  <a:ext uri="{FF2B5EF4-FFF2-40B4-BE49-F238E27FC236}">
                    <a16:creationId xmlns:a16="http://schemas.microsoft.com/office/drawing/2014/main" id="{77031624-1AAB-DA4B-9DB3-E5A666B4BB84}"/>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2" name="Group 11">
              <a:extLst>
                <a:ext uri="{FF2B5EF4-FFF2-40B4-BE49-F238E27FC236}">
                  <a16:creationId xmlns:a16="http://schemas.microsoft.com/office/drawing/2014/main" id="{63208770-83C4-DF49-9EB1-A97FFA4B746B}"/>
                </a:ext>
              </a:extLst>
            </p:cNvPr>
            <p:cNvGrpSpPr/>
            <p:nvPr/>
          </p:nvGrpSpPr>
          <p:grpSpPr>
            <a:xfrm>
              <a:off x="984738" y="1966905"/>
              <a:ext cx="9264581" cy="2956118"/>
              <a:chOff x="984738" y="1966905"/>
              <a:chExt cx="9264581" cy="2956118"/>
            </a:xfrm>
          </p:grpSpPr>
          <p:cxnSp>
            <p:nvCxnSpPr>
              <p:cNvPr id="84" name="Straight Connector 83">
                <a:extLst>
                  <a:ext uri="{FF2B5EF4-FFF2-40B4-BE49-F238E27FC236}">
                    <a16:creationId xmlns:a16="http://schemas.microsoft.com/office/drawing/2014/main" id="{3240532D-CFF1-5C4F-B4FE-492C681B8D29}"/>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5" name="Straight Connector 84">
                <a:extLst>
                  <a:ext uri="{FF2B5EF4-FFF2-40B4-BE49-F238E27FC236}">
                    <a16:creationId xmlns:a16="http://schemas.microsoft.com/office/drawing/2014/main" id="{43488939-4304-5C47-8EB0-AC4E858729C1}"/>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6" name="Straight Connector 85">
                <a:extLst>
                  <a:ext uri="{FF2B5EF4-FFF2-40B4-BE49-F238E27FC236}">
                    <a16:creationId xmlns:a16="http://schemas.microsoft.com/office/drawing/2014/main" id="{793BDD21-ACDB-4E42-BE18-563C7C714010}"/>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9B4A0DC1-613E-1A4E-8AA9-761D15CC6968}"/>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1" name="Straight Connector 50">
                <a:extLst>
                  <a:ext uri="{FF2B5EF4-FFF2-40B4-BE49-F238E27FC236}">
                    <a16:creationId xmlns:a16="http://schemas.microsoft.com/office/drawing/2014/main" id="{71274167-BC55-8C44-841B-C8CBE6191606}"/>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4" name="Straight Connector 53">
                <a:extLst>
                  <a:ext uri="{FF2B5EF4-FFF2-40B4-BE49-F238E27FC236}">
                    <a16:creationId xmlns:a16="http://schemas.microsoft.com/office/drawing/2014/main" id="{B0F686DC-523E-5B43-B53E-3AD16CA0F862}"/>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E1910CD8-CA06-BB4C-AC11-7B060B50C174}"/>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id="{8FD4589F-B682-534E-A386-A78EA4FF5EC0}"/>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1EF1FD74-E111-0543-B3C6-C577C07262BC}"/>
                  </a:ext>
                </a:extLst>
              </p:cNvPr>
              <p:cNvGrpSpPr/>
              <p:nvPr/>
            </p:nvGrpSpPr>
            <p:grpSpPr>
              <a:xfrm>
                <a:off x="984738" y="2269141"/>
                <a:ext cx="1207508" cy="1186016"/>
                <a:chOff x="5054320" y="1050890"/>
                <a:chExt cx="1449196" cy="1449196"/>
              </a:xfrm>
            </p:grpSpPr>
            <p:pic>
              <p:nvPicPr>
                <p:cNvPr id="15" name="Picture 14">
                  <a:extLst>
                    <a:ext uri="{FF2B5EF4-FFF2-40B4-BE49-F238E27FC236}">
                      <a16:creationId xmlns:a16="http://schemas.microsoft.com/office/drawing/2014/main" id="{01F29B1D-46A8-AC4E-A69C-FBE7B5E0684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6" name="TextBox 15">
                  <a:extLst>
                    <a:ext uri="{FF2B5EF4-FFF2-40B4-BE49-F238E27FC236}">
                      <a16:creationId xmlns:a16="http://schemas.microsoft.com/office/drawing/2014/main" id="{1FE00495-ECAC-0545-A383-B50BD3AC9E50}"/>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7" name="Group 16">
                <a:extLst>
                  <a:ext uri="{FF2B5EF4-FFF2-40B4-BE49-F238E27FC236}">
                    <a16:creationId xmlns:a16="http://schemas.microsoft.com/office/drawing/2014/main" id="{F4D0CC59-5011-D847-8F60-14A100CEB495}"/>
                  </a:ext>
                </a:extLst>
              </p:cNvPr>
              <p:cNvGrpSpPr/>
              <p:nvPr/>
            </p:nvGrpSpPr>
            <p:grpSpPr>
              <a:xfrm>
                <a:off x="2596152" y="2269141"/>
                <a:ext cx="1207508" cy="1186016"/>
                <a:chOff x="5054320" y="1050890"/>
                <a:chExt cx="1449196" cy="1449196"/>
              </a:xfrm>
            </p:grpSpPr>
            <p:pic>
              <p:nvPicPr>
                <p:cNvPr id="18" name="Picture 17">
                  <a:extLst>
                    <a:ext uri="{FF2B5EF4-FFF2-40B4-BE49-F238E27FC236}">
                      <a16:creationId xmlns:a16="http://schemas.microsoft.com/office/drawing/2014/main" id="{429DC5C4-31FF-E84F-B6A2-6F403E1F26F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9" name="TextBox 18">
                  <a:extLst>
                    <a:ext uri="{FF2B5EF4-FFF2-40B4-BE49-F238E27FC236}">
                      <a16:creationId xmlns:a16="http://schemas.microsoft.com/office/drawing/2014/main" id="{6394AB26-1760-C04F-BD0F-BF155AE3F570}"/>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6" name="Group 25">
                <a:extLst>
                  <a:ext uri="{FF2B5EF4-FFF2-40B4-BE49-F238E27FC236}">
                    <a16:creationId xmlns:a16="http://schemas.microsoft.com/office/drawing/2014/main" id="{0E40F850-3834-284D-8E9D-83E0E155718D}"/>
                  </a:ext>
                </a:extLst>
              </p:cNvPr>
              <p:cNvGrpSpPr/>
              <p:nvPr/>
            </p:nvGrpSpPr>
            <p:grpSpPr>
              <a:xfrm>
                <a:off x="5818981" y="2269141"/>
                <a:ext cx="1207508" cy="1186016"/>
                <a:chOff x="5054320" y="1050890"/>
                <a:chExt cx="1449196" cy="1449196"/>
              </a:xfrm>
            </p:grpSpPr>
            <p:pic>
              <p:nvPicPr>
                <p:cNvPr id="27" name="Picture 26">
                  <a:extLst>
                    <a:ext uri="{FF2B5EF4-FFF2-40B4-BE49-F238E27FC236}">
                      <a16:creationId xmlns:a16="http://schemas.microsoft.com/office/drawing/2014/main" id="{7D14A002-F399-C84C-9E1C-2D901A1BBC6D}"/>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8" name="TextBox 27">
                  <a:extLst>
                    <a:ext uri="{FF2B5EF4-FFF2-40B4-BE49-F238E27FC236}">
                      <a16:creationId xmlns:a16="http://schemas.microsoft.com/office/drawing/2014/main" id="{94C9F403-73CF-C447-BE30-CFDBC69EC9C0}"/>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9" name="Group 28">
                <a:extLst>
                  <a:ext uri="{FF2B5EF4-FFF2-40B4-BE49-F238E27FC236}">
                    <a16:creationId xmlns:a16="http://schemas.microsoft.com/office/drawing/2014/main" id="{E23B3A15-5C86-AC4D-BF27-70D77244DD14}"/>
                  </a:ext>
                </a:extLst>
              </p:cNvPr>
              <p:cNvGrpSpPr/>
              <p:nvPr/>
            </p:nvGrpSpPr>
            <p:grpSpPr>
              <a:xfrm>
                <a:off x="7430396" y="2269141"/>
                <a:ext cx="1207508" cy="1186016"/>
                <a:chOff x="5054320" y="1050890"/>
                <a:chExt cx="1449196" cy="1449196"/>
              </a:xfrm>
            </p:grpSpPr>
            <p:pic>
              <p:nvPicPr>
                <p:cNvPr id="30" name="Picture 29">
                  <a:extLst>
                    <a:ext uri="{FF2B5EF4-FFF2-40B4-BE49-F238E27FC236}">
                      <a16:creationId xmlns:a16="http://schemas.microsoft.com/office/drawing/2014/main" id="{90088496-80F0-8E43-8957-A6E3D32DD921}"/>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1" name="TextBox 30">
                  <a:extLst>
                    <a:ext uri="{FF2B5EF4-FFF2-40B4-BE49-F238E27FC236}">
                      <a16:creationId xmlns:a16="http://schemas.microsoft.com/office/drawing/2014/main" id="{9BC7D432-C62C-BD46-82B5-95D5B96CA21D}"/>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32" name="Group 31">
                <a:extLst>
                  <a:ext uri="{FF2B5EF4-FFF2-40B4-BE49-F238E27FC236}">
                    <a16:creationId xmlns:a16="http://schemas.microsoft.com/office/drawing/2014/main" id="{7282BA1E-1C4F-5E47-A4E0-97115B9B647B}"/>
                  </a:ext>
                </a:extLst>
              </p:cNvPr>
              <p:cNvGrpSpPr/>
              <p:nvPr/>
            </p:nvGrpSpPr>
            <p:grpSpPr>
              <a:xfrm>
                <a:off x="9041811" y="2269141"/>
                <a:ext cx="1207508" cy="1186016"/>
                <a:chOff x="5054320" y="1050890"/>
                <a:chExt cx="1449196" cy="1449196"/>
              </a:xfrm>
            </p:grpSpPr>
            <p:pic>
              <p:nvPicPr>
                <p:cNvPr id="33" name="Picture 32">
                  <a:extLst>
                    <a:ext uri="{FF2B5EF4-FFF2-40B4-BE49-F238E27FC236}">
                      <a16:creationId xmlns:a16="http://schemas.microsoft.com/office/drawing/2014/main" id="{B6B5DAF1-3064-084B-AD8C-D527D82E851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4" name="TextBox 33">
                  <a:extLst>
                    <a:ext uri="{FF2B5EF4-FFF2-40B4-BE49-F238E27FC236}">
                      <a16:creationId xmlns:a16="http://schemas.microsoft.com/office/drawing/2014/main" id="{7F2C004C-83BB-9A42-A5DA-2F4DE9D9BC3C}"/>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69" name="Group 68">
                <a:extLst>
                  <a:ext uri="{FF2B5EF4-FFF2-40B4-BE49-F238E27FC236}">
                    <a16:creationId xmlns:a16="http://schemas.microsoft.com/office/drawing/2014/main" id="{C074AC8A-2979-AF49-99F9-9E1397268C84}"/>
                  </a:ext>
                </a:extLst>
              </p:cNvPr>
              <p:cNvGrpSpPr/>
              <p:nvPr/>
            </p:nvGrpSpPr>
            <p:grpSpPr>
              <a:xfrm>
                <a:off x="5013274" y="3730116"/>
                <a:ext cx="1207508" cy="1186016"/>
                <a:chOff x="3232557" y="4269764"/>
                <a:chExt cx="1449196" cy="1449196"/>
              </a:xfrm>
            </p:grpSpPr>
            <p:pic>
              <p:nvPicPr>
                <p:cNvPr id="70" name="Picture 69">
                  <a:extLst>
                    <a:ext uri="{FF2B5EF4-FFF2-40B4-BE49-F238E27FC236}">
                      <a16:creationId xmlns:a16="http://schemas.microsoft.com/office/drawing/2014/main" id="{63B8C231-5B33-BD4A-919B-AF2720D41026}"/>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1" name="TextBox 70">
                  <a:extLst>
                    <a:ext uri="{FF2B5EF4-FFF2-40B4-BE49-F238E27FC236}">
                      <a16:creationId xmlns:a16="http://schemas.microsoft.com/office/drawing/2014/main" id="{B884F970-DA9F-7740-9EED-E8CFA8FE044D}"/>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72" name="Group 71">
                <a:extLst>
                  <a:ext uri="{FF2B5EF4-FFF2-40B4-BE49-F238E27FC236}">
                    <a16:creationId xmlns:a16="http://schemas.microsoft.com/office/drawing/2014/main" id="{D58220B5-945F-0144-BAFC-209EEADD3A1C}"/>
                  </a:ext>
                </a:extLst>
              </p:cNvPr>
              <p:cNvGrpSpPr/>
              <p:nvPr/>
            </p:nvGrpSpPr>
            <p:grpSpPr>
              <a:xfrm>
                <a:off x="8371250" y="3737007"/>
                <a:ext cx="1207508" cy="1186016"/>
                <a:chOff x="3398579" y="4269764"/>
                <a:chExt cx="1449196" cy="1449196"/>
              </a:xfrm>
            </p:grpSpPr>
            <p:pic>
              <p:nvPicPr>
                <p:cNvPr id="73" name="Picture 72">
                  <a:extLst>
                    <a:ext uri="{FF2B5EF4-FFF2-40B4-BE49-F238E27FC236}">
                      <a16:creationId xmlns:a16="http://schemas.microsoft.com/office/drawing/2014/main" id="{CB64A366-50D5-4D46-91DE-564D35ECF270}"/>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74" name="TextBox 73">
                  <a:extLst>
                    <a:ext uri="{FF2B5EF4-FFF2-40B4-BE49-F238E27FC236}">
                      <a16:creationId xmlns:a16="http://schemas.microsoft.com/office/drawing/2014/main" id="{2C290BFE-28C3-2047-9E56-0BC620A3EF86}"/>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75" name="Group 74">
                <a:extLst>
                  <a:ext uri="{FF2B5EF4-FFF2-40B4-BE49-F238E27FC236}">
                    <a16:creationId xmlns:a16="http://schemas.microsoft.com/office/drawing/2014/main" id="{BA04D9E8-D251-7F42-9EE6-5938472C6AAB}"/>
                  </a:ext>
                </a:extLst>
              </p:cNvPr>
              <p:cNvGrpSpPr/>
              <p:nvPr/>
            </p:nvGrpSpPr>
            <p:grpSpPr>
              <a:xfrm>
                <a:off x="6887075" y="3737007"/>
                <a:ext cx="1207508" cy="1186016"/>
                <a:chOff x="3232557" y="4269764"/>
                <a:chExt cx="1449196" cy="1449196"/>
              </a:xfrm>
            </p:grpSpPr>
            <p:pic>
              <p:nvPicPr>
                <p:cNvPr id="76" name="Picture 75">
                  <a:extLst>
                    <a:ext uri="{FF2B5EF4-FFF2-40B4-BE49-F238E27FC236}">
                      <a16:creationId xmlns:a16="http://schemas.microsoft.com/office/drawing/2014/main" id="{E48ED998-C9FD-8D4C-B018-197EAF332A63}"/>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7" name="TextBox 76">
                  <a:extLst>
                    <a:ext uri="{FF2B5EF4-FFF2-40B4-BE49-F238E27FC236}">
                      <a16:creationId xmlns:a16="http://schemas.microsoft.com/office/drawing/2014/main" id="{5A54C801-2CF7-F14A-894B-F51FCAA7A76C}"/>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grpSp>
      <p:grpSp>
        <p:nvGrpSpPr>
          <p:cNvPr id="10" name="Group 9" descr="Directory Tree and Files&#10;">
            <a:extLst>
              <a:ext uri="{FF2B5EF4-FFF2-40B4-BE49-F238E27FC236}">
                <a16:creationId xmlns:a16="http://schemas.microsoft.com/office/drawing/2014/main" id="{2E222F8E-66AB-9F40-8207-8A809772B4B0}"/>
              </a:ext>
            </a:extLst>
          </p:cNvPr>
          <p:cNvGrpSpPr/>
          <p:nvPr/>
        </p:nvGrpSpPr>
        <p:grpSpPr>
          <a:xfrm>
            <a:off x="3664948" y="5191091"/>
            <a:ext cx="949751" cy="1257528"/>
            <a:chOff x="3664948" y="4980745"/>
            <a:chExt cx="949751" cy="1257528"/>
          </a:xfrm>
        </p:grpSpPr>
        <p:pic>
          <p:nvPicPr>
            <p:cNvPr id="3" name="Picture 2">
              <a:extLst>
                <a:ext uri="{FF2B5EF4-FFF2-40B4-BE49-F238E27FC236}">
                  <a16:creationId xmlns:a16="http://schemas.microsoft.com/office/drawing/2014/main" id="{E35F80DA-B883-7943-8461-1CB51820CDDE}"/>
                </a:ext>
              </a:extLst>
            </p:cNvPr>
            <p:cNvPicPr>
              <a:picLocks noChangeAspect="1"/>
            </p:cNvPicPr>
            <p:nvPr/>
          </p:nvPicPr>
          <p:blipFill>
            <a:blip r:embed="rId4"/>
            <a:stretch>
              <a:fillRect/>
            </a:stretch>
          </p:blipFill>
          <p:spPr>
            <a:xfrm>
              <a:off x="3664948" y="4980745"/>
              <a:ext cx="949751" cy="949751"/>
            </a:xfrm>
            <a:prstGeom prst="rect">
              <a:avLst/>
            </a:prstGeom>
          </p:spPr>
        </p:pic>
        <p:sp>
          <p:nvSpPr>
            <p:cNvPr id="8" name="TextBox 7">
              <a:extLst>
                <a:ext uri="{FF2B5EF4-FFF2-40B4-BE49-F238E27FC236}">
                  <a16:creationId xmlns:a16="http://schemas.microsoft.com/office/drawing/2014/main" id="{95B69818-EEAA-A64F-AC97-B4E696C62537}"/>
                </a:ext>
              </a:extLst>
            </p:cNvPr>
            <p:cNvSpPr txBox="1"/>
            <p:nvPr/>
          </p:nvSpPr>
          <p:spPr>
            <a:xfrm>
              <a:off x="3767029" y="5930496"/>
              <a:ext cx="745589" cy="307777"/>
            </a:xfrm>
            <a:prstGeom prst="rect">
              <a:avLst/>
            </a:prstGeom>
            <a:noFill/>
          </p:spPr>
          <p:txBody>
            <a:bodyPr wrap="none" rtlCol="0">
              <a:spAutoFit/>
            </a:bodyPr>
            <a:lstStyle/>
            <a:p>
              <a:r>
                <a:rPr lang="en-US" sz="1400" dirty="0"/>
                <a:t>file1.txt</a:t>
              </a:r>
            </a:p>
          </p:txBody>
        </p:sp>
      </p:grpSp>
      <p:sp>
        <p:nvSpPr>
          <p:cNvPr id="5" name="TextBox 4">
            <a:extLst>
              <a:ext uri="{FF2B5EF4-FFF2-40B4-BE49-F238E27FC236}">
                <a16:creationId xmlns:a16="http://schemas.microsoft.com/office/drawing/2014/main" id="{EEDC8AB8-D5CD-BF44-B7C1-A1931465CB2A}"/>
              </a:ext>
            </a:extLst>
          </p:cNvPr>
          <p:cNvSpPr txBox="1"/>
          <p:nvPr/>
        </p:nvSpPr>
        <p:spPr>
          <a:xfrm>
            <a:off x="658637" y="4193068"/>
            <a:ext cx="2528256" cy="369332"/>
          </a:xfrm>
          <a:prstGeom prst="rect">
            <a:avLst/>
          </a:prstGeom>
          <a:noFill/>
        </p:spPr>
        <p:txBody>
          <a:bodyPr wrap="none" rtlCol="0">
            <a:spAutoFit/>
          </a:bodyPr>
          <a:lstStyle/>
          <a:p>
            <a:r>
              <a:rPr lang="en-US" dirty="0" err="1">
                <a:latin typeface="Courier" pitchFamily="2" charset="0"/>
              </a:rPr>
              <a:t>jabbott</a:t>
            </a:r>
            <a:r>
              <a:rPr lang="en-US" dirty="0">
                <a:latin typeface="Courier" pitchFamily="2" charset="0"/>
              </a:rPr>
              <a:t>/file1.txt</a:t>
            </a:r>
          </a:p>
        </p:txBody>
      </p:sp>
    </p:spTree>
    <p:extLst>
      <p:ext uri="{BB962C8B-B14F-4D97-AF65-F5344CB8AC3E}">
        <p14:creationId xmlns:p14="http://schemas.microsoft.com/office/powerpoint/2010/main" val="361252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23"/>
                                        </p:tgtEl>
                                        <p:attrNameLst>
                                          <p:attrName>style.opacity</p:attrName>
                                        </p:attrNameLst>
                                      </p:cBhvr>
                                      <p:to>
                                        <p:strVal val="0.5"/>
                                      </p:to>
                                    </p:set>
                                    <p:animEffect filter="image" prLst="opacity: 0.5">
                                      <p:cBhvr rctx="IE">
                                        <p:cTn id="9"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48CD60A-6E43-3A49-9FB6-F9CBD3F8A0B3}"/>
              </a:ext>
            </a:extLst>
          </p:cNvPr>
          <p:cNvSpPr>
            <a:spLocks noGrp="1"/>
          </p:cNvSpPr>
          <p:nvPr>
            <p:ph idx="1"/>
          </p:nvPr>
        </p:nvSpPr>
        <p:spPr>
          <a:xfrm>
            <a:off x="516467" y="1167131"/>
            <a:ext cx="11159067" cy="5111749"/>
          </a:xfrm>
        </p:spPr>
        <p:txBody>
          <a:bodyPr>
            <a:normAutofit/>
          </a:bodyPr>
          <a:lstStyle/>
          <a:p>
            <a:pPr marL="342900" lvl="1" indent="-342900">
              <a:buFont typeface="Arial" panose="020B0604020202020204" pitchFamily="34" charset="0"/>
              <a:buChar char="•"/>
            </a:pPr>
            <a:endParaRPr lang="en-GB" sz="2200" dirty="0"/>
          </a:p>
          <a:p>
            <a:pPr marL="342900" lvl="1" indent="-342900">
              <a:buFont typeface="Arial" panose="020B0604020202020204" pitchFamily="34" charset="0"/>
              <a:buChar char="•"/>
            </a:pPr>
            <a:endParaRPr lang="en-GB" sz="2200" dirty="0"/>
          </a:p>
          <a:p>
            <a:pPr marL="342900" lvl="1" indent="-342900">
              <a:buFont typeface="Arial" panose="020B0604020202020204" pitchFamily="34" charset="0"/>
              <a:buChar char="•"/>
            </a:pPr>
            <a:endParaRPr lang="en-GB" sz="2200" dirty="0"/>
          </a:p>
          <a:p>
            <a:pPr marL="342900" lvl="1" indent="-342900">
              <a:buFont typeface="Arial" panose="020B0604020202020204" pitchFamily="34" charset="0"/>
              <a:buChar char="•"/>
            </a:pPr>
            <a:endParaRPr lang="en-GB" sz="2200" dirty="0"/>
          </a:p>
        </p:txBody>
      </p:sp>
      <p:sp>
        <p:nvSpPr>
          <p:cNvPr id="5" name="Slide Number Placeholder 4">
            <a:extLst>
              <a:ext uri="{FF2B5EF4-FFF2-40B4-BE49-F238E27FC236}">
                <a16:creationId xmlns:a16="http://schemas.microsoft.com/office/drawing/2014/main" id="{E49A1E0F-EB85-4A49-81A3-6E03AA88FF3B}"/>
              </a:ext>
            </a:extLst>
          </p:cNvPr>
          <p:cNvSpPr>
            <a:spLocks noGrp="1"/>
          </p:cNvSpPr>
          <p:nvPr>
            <p:ph type="sldNum" sz="quarter" idx="12"/>
          </p:nvPr>
        </p:nvSpPr>
        <p:spPr/>
        <p:txBody>
          <a:bodyPr/>
          <a:lstStyle/>
          <a:p>
            <a:fld id="{E89BC60F-F4BF-4EE8-9F02-8A0093F1814F}" type="slidenum">
              <a:rPr lang="en-GB" smtClean="0"/>
              <a:t>14</a:t>
            </a:fld>
            <a:endParaRPr lang="en-GB"/>
          </a:p>
        </p:txBody>
      </p:sp>
      <p:sp>
        <p:nvSpPr>
          <p:cNvPr id="2" name="Title 1">
            <a:extLst>
              <a:ext uri="{FF2B5EF4-FFF2-40B4-BE49-F238E27FC236}">
                <a16:creationId xmlns:a16="http://schemas.microsoft.com/office/drawing/2014/main" id="{2313ADDE-0A15-E447-8CA2-2A1D85C7F684}"/>
              </a:ext>
            </a:extLst>
          </p:cNvPr>
          <p:cNvSpPr>
            <a:spLocks noGrp="1"/>
          </p:cNvSpPr>
          <p:nvPr>
            <p:ph type="title"/>
          </p:nvPr>
        </p:nvSpPr>
        <p:spPr/>
        <p:txBody>
          <a:bodyPr/>
          <a:lstStyle/>
          <a:p>
            <a:r>
              <a:rPr lang="en-GB" dirty="0"/>
              <a:t>Paths: Summary</a:t>
            </a:r>
          </a:p>
        </p:txBody>
      </p:sp>
      <p:graphicFrame>
        <p:nvGraphicFramePr>
          <p:cNvPr id="7" name="Table 6">
            <a:extLst>
              <a:ext uri="{FF2B5EF4-FFF2-40B4-BE49-F238E27FC236}">
                <a16:creationId xmlns:a16="http://schemas.microsoft.com/office/drawing/2014/main" id="{6C17B0E0-A30B-AD4F-92E6-A08508680A5C}"/>
              </a:ext>
            </a:extLst>
          </p:cNvPr>
          <p:cNvGraphicFramePr>
            <a:graphicFrameLocks noGrp="1"/>
          </p:cNvGraphicFramePr>
          <p:nvPr>
            <p:extLst>
              <p:ext uri="{D42A27DB-BD31-4B8C-83A1-F6EECF244321}">
                <p14:modId xmlns:p14="http://schemas.microsoft.com/office/powerpoint/2010/main" val="1886955536"/>
              </p:ext>
            </p:extLst>
          </p:nvPr>
        </p:nvGraphicFramePr>
        <p:xfrm>
          <a:off x="1224839" y="2142754"/>
          <a:ext cx="9747960" cy="2831180"/>
        </p:xfrm>
        <a:graphic>
          <a:graphicData uri="http://schemas.openxmlformats.org/drawingml/2006/table">
            <a:tbl>
              <a:tblPr firstRow="1" bandRow="1">
                <a:tableStyleId>{7E9639D4-E3E2-4D34-9284-5A2195B3D0D7}</a:tableStyleId>
              </a:tblPr>
              <a:tblGrid>
                <a:gridCol w="4873980">
                  <a:extLst>
                    <a:ext uri="{9D8B030D-6E8A-4147-A177-3AD203B41FA5}">
                      <a16:colId xmlns:a16="http://schemas.microsoft.com/office/drawing/2014/main" val="43690890"/>
                    </a:ext>
                  </a:extLst>
                </a:gridCol>
                <a:gridCol w="4873980">
                  <a:extLst>
                    <a:ext uri="{9D8B030D-6E8A-4147-A177-3AD203B41FA5}">
                      <a16:colId xmlns:a16="http://schemas.microsoft.com/office/drawing/2014/main" val="2128806628"/>
                    </a:ext>
                  </a:extLst>
                </a:gridCol>
              </a:tblGrid>
              <a:tr h="707795">
                <a:tc>
                  <a:txBody>
                    <a:bodyPr/>
                    <a:lstStyle/>
                    <a:p>
                      <a:r>
                        <a:rPr lang="en-GB" dirty="0"/>
                        <a:t>Absolute Path</a:t>
                      </a:r>
                    </a:p>
                  </a:txBody>
                  <a:tcPr/>
                </a:tc>
                <a:tc>
                  <a:txBody>
                    <a:bodyPr/>
                    <a:lstStyle/>
                    <a:p>
                      <a:r>
                        <a:rPr lang="en-GB" dirty="0"/>
                        <a:t>Relative Path</a:t>
                      </a:r>
                    </a:p>
                  </a:txBody>
                  <a:tcPr/>
                </a:tc>
                <a:extLst>
                  <a:ext uri="{0D108BD9-81ED-4DB2-BD59-A6C34878D82A}">
                    <a16:rowId xmlns:a16="http://schemas.microsoft.com/office/drawing/2014/main" val="3258283250"/>
                  </a:ext>
                </a:extLst>
              </a:tr>
              <a:tr h="707795">
                <a:tc>
                  <a:txBody>
                    <a:bodyPr/>
                    <a:lstStyle/>
                    <a:p>
                      <a:r>
                        <a:rPr lang="en-GB" sz="1800" kern="1200" dirty="0">
                          <a:effectLst/>
                        </a:rPr>
                        <a:t>How to find file from filesystem root</a:t>
                      </a:r>
                      <a:endParaRPr lang="en-GB" dirty="0"/>
                    </a:p>
                  </a:txBody>
                  <a:tcPr/>
                </a:tc>
                <a:tc>
                  <a:txBody>
                    <a:bodyPr/>
                    <a:lstStyle/>
                    <a:p>
                      <a:r>
                        <a:rPr lang="en-GB" sz="1800" kern="1200" dirty="0">
                          <a:effectLst/>
                        </a:rPr>
                        <a:t>How to find file from current working directory (</a:t>
                      </a:r>
                      <a:r>
                        <a:rPr lang="en-GB" sz="1800" kern="1200" dirty="0" err="1">
                          <a:effectLst/>
                        </a:rPr>
                        <a:t>cwd</a:t>
                      </a:r>
                      <a:r>
                        <a:rPr lang="en-GB" sz="1800" kern="1200" dirty="0">
                          <a:effectLst/>
                        </a:rPr>
                        <a:t>)</a:t>
                      </a:r>
                      <a:endParaRPr lang="en-GB" dirty="0"/>
                    </a:p>
                  </a:txBody>
                  <a:tcPr/>
                </a:tc>
                <a:extLst>
                  <a:ext uri="{0D108BD9-81ED-4DB2-BD59-A6C34878D82A}">
                    <a16:rowId xmlns:a16="http://schemas.microsoft.com/office/drawing/2014/main" val="2451802969"/>
                  </a:ext>
                </a:extLst>
              </a:tr>
              <a:tr h="707795">
                <a:tc>
                  <a:txBody>
                    <a:bodyPr/>
                    <a:lstStyle/>
                    <a:p>
                      <a:r>
                        <a:rPr lang="en-GB" sz="1800" kern="1200" dirty="0">
                          <a:effectLst/>
                        </a:rPr>
                        <a:t>Starts with '/'</a:t>
                      </a:r>
                      <a:endParaRPr lang="en-GB" dirty="0"/>
                    </a:p>
                  </a:txBody>
                  <a:tcPr/>
                </a:tc>
                <a:tc>
                  <a:txBody>
                    <a:bodyPr/>
                    <a:lstStyle/>
                    <a:p>
                      <a:r>
                        <a:rPr lang="en-GB" sz="1800" kern="1200" dirty="0">
                          <a:effectLst/>
                        </a:rPr>
                        <a:t>Does not start with '/'</a:t>
                      </a:r>
                      <a:endParaRPr lang="en-GB" dirty="0"/>
                    </a:p>
                  </a:txBody>
                  <a:tcPr/>
                </a:tc>
                <a:extLst>
                  <a:ext uri="{0D108BD9-81ED-4DB2-BD59-A6C34878D82A}">
                    <a16:rowId xmlns:a16="http://schemas.microsoft.com/office/drawing/2014/main" val="2834522450"/>
                  </a:ext>
                </a:extLst>
              </a:tr>
              <a:tr h="707795">
                <a:tc>
                  <a:txBody>
                    <a:bodyPr/>
                    <a:lstStyle/>
                    <a:p>
                      <a:r>
                        <a:rPr lang="en-GB" sz="1800" kern="1200" dirty="0">
                          <a:effectLst/>
                        </a:rPr>
                        <a:t>Always same for given file</a:t>
                      </a:r>
                      <a:endParaRPr lang="en-GB" dirty="0"/>
                    </a:p>
                  </a:txBody>
                  <a:tcPr/>
                </a:tc>
                <a:tc>
                  <a:txBody>
                    <a:bodyPr/>
                    <a:lstStyle/>
                    <a:p>
                      <a:r>
                        <a:rPr lang="en-GB" sz="1800" kern="1200" dirty="0">
                          <a:effectLst/>
                        </a:rPr>
                        <a:t>Changes according to </a:t>
                      </a:r>
                      <a:r>
                        <a:rPr lang="en-GB" sz="1800" kern="1200" dirty="0" err="1">
                          <a:effectLst/>
                        </a:rPr>
                        <a:t>cwd</a:t>
                      </a:r>
                      <a:endParaRPr lang="en-GB" dirty="0"/>
                    </a:p>
                  </a:txBody>
                  <a:tcPr/>
                </a:tc>
                <a:extLst>
                  <a:ext uri="{0D108BD9-81ED-4DB2-BD59-A6C34878D82A}">
                    <a16:rowId xmlns:a16="http://schemas.microsoft.com/office/drawing/2014/main" val="3800427929"/>
                  </a:ext>
                </a:extLst>
              </a:tr>
            </a:tbl>
          </a:graphicData>
        </a:graphic>
      </p:graphicFrame>
    </p:spTree>
    <p:extLst>
      <p:ext uri="{BB962C8B-B14F-4D97-AF65-F5344CB8AC3E}">
        <p14:creationId xmlns:p14="http://schemas.microsoft.com/office/powerpoint/2010/main" val="3305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E83908-D38C-5342-BE58-63C7B5F00722}"/>
              </a:ext>
            </a:extLst>
          </p:cNvPr>
          <p:cNvSpPr>
            <a:spLocks noGrp="1"/>
          </p:cNvSpPr>
          <p:nvPr>
            <p:ph type="sldNum" sz="quarter" idx="12"/>
          </p:nvPr>
        </p:nvSpPr>
        <p:spPr/>
        <p:txBody>
          <a:bodyPr/>
          <a:lstStyle/>
          <a:p>
            <a:fld id="{E89BC60F-F4BF-4EE8-9F02-8A0093F1814F}" type="slidenum">
              <a:rPr lang="en-GB" smtClean="0"/>
              <a:t>15</a:t>
            </a:fld>
            <a:endParaRPr lang="en-GB"/>
          </a:p>
        </p:txBody>
      </p:sp>
      <p:sp>
        <p:nvSpPr>
          <p:cNvPr id="4" name="Title 3">
            <a:extLst>
              <a:ext uri="{FF2B5EF4-FFF2-40B4-BE49-F238E27FC236}">
                <a16:creationId xmlns:a16="http://schemas.microsoft.com/office/drawing/2014/main" id="{90B1251C-162D-A342-BCE4-66B8F9AA5083}"/>
              </a:ext>
            </a:extLst>
          </p:cNvPr>
          <p:cNvSpPr>
            <a:spLocks noGrp="1"/>
          </p:cNvSpPr>
          <p:nvPr>
            <p:ph type="title"/>
          </p:nvPr>
        </p:nvSpPr>
        <p:spPr/>
        <p:txBody>
          <a:bodyPr>
            <a:normAutofit/>
          </a:bodyPr>
          <a:lstStyle/>
          <a:p>
            <a:r>
              <a:rPr lang="en-US" dirty="0"/>
              <a:t>Question: Is it better to use an absolute path or a relative path?</a:t>
            </a:r>
          </a:p>
        </p:txBody>
      </p:sp>
      <p:cxnSp>
        <p:nvCxnSpPr>
          <p:cNvPr id="64" name="Straight Connector 63">
            <a:extLst>
              <a:ext uri="{FF2B5EF4-FFF2-40B4-BE49-F238E27FC236}">
                <a16:creationId xmlns:a16="http://schemas.microsoft.com/office/drawing/2014/main" id="{A77CF4C5-74BF-6042-A896-49B02069A3C5}"/>
              </a:ext>
            </a:extLst>
          </p:cNvPr>
          <p:cNvCxnSpPr>
            <a:cxnSpLocks/>
            <a:endCxn id="57" idx="0"/>
          </p:cNvCxnSpPr>
          <p:nvPr/>
        </p:nvCxnSpPr>
        <p:spPr>
          <a:xfrm>
            <a:off x="2778631" y="4405121"/>
            <a:ext cx="0" cy="342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4A9759-17AC-7A4A-9625-87FFD5AB0FEC}"/>
              </a:ext>
            </a:extLst>
          </p:cNvPr>
          <p:cNvCxnSpPr>
            <a:cxnSpLocks/>
          </p:cNvCxnSpPr>
          <p:nvPr/>
        </p:nvCxnSpPr>
        <p:spPr>
          <a:xfrm>
            <a:off x="3480152" y="3246750"/>
            <a:ext cx="603754" cy="402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DB286A-F3A3-1447-BAD0-6426E9B3B7D6}"/>
              </a:ext>
            </a:extLst>
          </p:cNvPr>
          <p:cNvCxnSpPr/>
          <p:nvPr/>
        </p:nvCxnSpPr>
        <p:spPr>
          <a:xfrm>
            <a:off x="2741439" y="2096578"/>
            <a:ext cx="738713" cy="418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2CD5E2-FF9C-4942-8EE2-0C65C8717629}"/>
              </a:ext>
            </a:extLst>
          </p:cNvPr>
          <p:cNvCxnSpPr/>
          <p:nvPr/>
        </p:nvCxnSpPr>
        <p:spPr>
          <a:xfrm>
            <a:off x="2023659" y="3246750"/>
            <a:ext cx="739386" cy="359849"/>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descr="Directory structure and files">
            <a:extLst>
              <a:ext uri="{FF2B5EF4-FFF2-40B4-BE49-F238E27FC236}">
                <a16:creationId xmlns:a16="http://schemas.microsoft.com/office/drawing/2014/main" id="{A5A675A3-4EC0-5A41-AD1B-A3E62151018A}"/>
              </a:ext>
            </a:extLst>
          </p:cNvPr>
          <p:cNvGrpSpPr/>
          <p:nvPr/>
        </p:nvGrpSpPr>
        <p:grpSpPr>
          <a:xfrm>
            <a:off x="2138133" y="1107262"/>
            <a:ext cx="1207508" cy="1186016"/>
            <a:chOff x="2239252" y="1537612"/>
            <a:chExt cx="1207508" cy="1186016"/>
          </a:xfrm>
        </p:grpSpPr>
        <p:pic>
          <p:nvPicPr>
            <p:cNvPr id="18" name="Picture 17">
              <a:extLst>
                <a:ext uri="{FF2B5EF4-FFF2-40B4-BE49-F238E27FC236}">
                  <a16:creationId xmlns:a16="http://schemas.microsoft.com/office/drawing/2014/main" id="{78DDBD68-A4B2-7A49-9D9B-051FE4B13251}"/>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19" name="TextBox 18">
              <a:extLst>
                <a:ext uri="{FF2B5EF4-FFF2-40B4-BE49-F238E27FC236}">
                  <a16:creationId xmlns:a16="http://schemas.microsoft.com/office/drawing/2014/main" id="{1D2681FC-E454-984D-8B69-FEF28D3A11B4}"/>
                </a:ext>
              </a:extLst>
            </p:cNvPr>
            <p:cNvSpPr txBox="1"/>
            <p:nvPr/>
          </p:nvSpPr>
          <p:spPr>
            <a:xfrm>
              <a:off x="2553823" y="2028101"/>
              <a:ext cx="578365"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a:t>
              </a:r>
            </a:p>
          </p:txBody>
        </p:sp>
      </p:grpSp>
      <p:grpSp>
        <p:nvGrpSpPr>
          <p:cNvPr id="9" name="Group 8" descr="Directory structure and files">
            <a:extLst>
              <a:ext uri="{FF2B5EF4-FFF2-40B4-BE49-F238E27FC236}">
                <a16:creationId xmlns:a16="http://schemas.microsoft.com/office/drawing/2014/main" id="{B7D7C693-BB51-E344-B556-23F7BCD127CB}"/>
              </a:ext>
            </a:extLst>
          </p:cNvPr>
          <p:cNvGrpSpPr/>
          <p:nvPr/>
        </p:nvGrpSpPr>
        <p:grpSpPr>
          <a:xfrm>
            <a:off x="2855688" y="2243701"/>
            <a:ext cx="1207508" cy="1186016"/>
            <a:chOff x="2239252" y="1537612"/>
            <a:chExt cx="1207508" cy="1186016"/>
          </a:xfrm>
        </p:grpSpPr>
        <p:pic>
          <p:nvPicPr>
            <p:cNvPr id="6" name="Picture 5">
              <a:extLst>
                <a:ext uri="{FF2B5EF4-FFF2-40B4-BE49-F238E27FC236}">
                  <a16:creationId xmlns:a16="http://schemas.microsoft.com/office/drawing/2014/main" id="{701DA7A0-62DB-5045-968C-6AE2A63C04E4}"/>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8" name="TextBox 7">
              <a:extLst>
                <a:ext uri="{FF2B5EF4-FFF2-40B4-BE49-F238E27FC236}">
                  <a16:creationId xmlns:a16="http://schemas.microsoft.com/office/drawing/2014/main" id="{F8E8EE6C-D623-3144-898F-1E8286619460}"/>
                </a:ext>
              </a:extLst>
            </p:cNvPr>
            <p:cNvSpPr txBox="1"/>
            <p:nvPr/>
          </p:nvSpPr>
          <p:spPr>
            <a:xfrm>
              <a:off x="2553823" y="2028101"/>
              <a:ext cx="578365"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data</a:t>
              </a:r>
            </a:p>
          </p:txBody>
        </p:sp>
      </p:grpSp>
      <p:grpSp>
        <p:nvGrpSpPr>
          <p:cNvPr id="20" name="Group 19" descr="Directory structure and files">
            <a:extLst>
              <a:ext uri="{FF2B5EF4-FFF2-40B4-BE49-F238E27FC236}">
                <a16:creationId xmlns:a16="http://schemas.microsoft.com/office/drawing/2014/main" id="{8DA6CC49-1AF2-5A47-9805-F82427595043}"/>
              </a:ext>
            </a:extLst>
          </p:cNvPr>
          <p:cNvGrpSpPr/>
          <p:nvPr/>
        </p:nvGrpSpPr>
        <p:grpSpPr>
          <a:xfrm>
            <a:off x="1420578" y="2212115"/>
            <a:ext cx="1207508" cy="1186016"/>
            <a:chOff x="2239252" y="1537612"/>
            <a:chExt cx="1207508" cy="1186016"/>
          </a:xfrm>
        </p:grpSpPr>
        <p:pic>
          <p:nvPicPr>
            <p:cNvPr id="21" name="Picture 20">
              <a:extLst>
                <a:ext uri="{FF2B5EF4-FFF2-40B4-BE49-F238E27FC236}">
                  <a16:creationId xmlns:a16="http://schemas.microsoft.com/office/drawing/2014/main" id="{EC862936-77CA-D942-91F6-CC74DCC89C86}"/>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22" name="TextBox 21">
              <a:extLst>
                <a:ext uri="{FF2B5EF4-FFF2-40B4-BE49-F238E27FC236}">
                  <a16:creationId xmlns:a16="http://schemas.microsoft.com/office/drawing/2014/main" id="{97059570-1627-2D4B-AB6F-620DAEAB76FE}"/>
                </a:ext>
              </a:extLst>
            </p:cNvPr>
            <p:cNvSpPr txBox="1"/>
            <p:nvPr/>
          </p:nvSpPr>
          <p:spPr>
            <a:xfrm>
              <a:off x="2451667" y="2028101"/>
              <a:ext cx="782678"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projects</a:t>
              </a:r>
            </a:p>
          </p:txBody>
        </p:sp>
      </p:grpSp>
      <p:grpSp>
        <p:nvGrpSpPr>
          <p:cNvPr id="31" name="Group 30" descr="Directory structure and files">
            <a:extLst>
              <a:ext uri="{FF2B5EF4-FFF2-40B4-BE49-F238E27FC236}">
                <a16:creationId xmlns:a16="http://schemas.microsoft.com/office/drawing/2014/main" id="{33E824BE-090F-0047-AE38-0FF73FDD30F5}"/>
              </a:ext>
            </a:extLst>
          </p:cNvPr>
          <p:cNvGrpSpPr/>
          <p:nvPr/>
        </p:nvGrpSpPr>
        <p:grpSpPr>
          <a:xfrm>
            <a:off x="3505469" y="4553164"/>
            <a:ext cx="1207508" cy="1186016"/>
            <a:chOff x="2642453" y="4863879"/>
            <a:chExt cx="1207508" cy="1186016"/>
          </a:xfrm>
        </p:grpSpPr>
        <p:pic>
          <p:nvPicPr>
            <p:cNvPr id="15" name="Picture 14">
              <a:extLst>
                <a:ext uri="{FF2B5EF4-FFF2-40B4-BE49-F238E27FC236}">
                  <a16:creationId xmlns:a16="http://schemas.microsoft.com/office/drawing/2014/main" id="{6F2A0DB8-B0D1-8E4F-9580-D5341C88E5AE}"/>
                </a:ext>
              </a:extLst>
            </p:cNvPr>
            <p:cNvPicPr>
              <a:picLocks noChangeAspect="1"/>
            </p:cNvPicPr>
            <p:nvPr/>
          </p:nvPicPr>
          <p:blipFill>
            <a:blip r:embed="rId3"/>
            <a:stretch>
              <a:fillRect/>
            </a:stretch>
          </p:blipFill>
          <p:spPr>
            <a:xfrm>
              <a:off x="2642453" y="4863879"/>
              <a:ext cx="1207508" cy="1186016"/>
            </a:xfrm>
            <a:prstGeom prst="rect">
              <a:avLst/>
            </a:prstGeom>
          </p:spPr>
        </p:pic>
        <p:sp>
          <p:nvSpPr>
            <p:cNvPr id="29" name="TextBox 28">
              <a:extLst>
                <a:ext uri="{FF2B5EF4-FFF2-40B4-BE49-F238E27FC236}">
                  <a16:creationId xmlns:a16="http://schemas.microsoft.com/office/drawing/2014/main" id="{B3F60EFD-ED35-A941-AE80-221D2BA96F02}"/>
                </a:ext>
              </a:extLst>
            </p:cNvPr>
            <p:cNvSpPr txBox="1"/>
            <p:nvPr/>
          </p:nvSpPr>
          <p:spPr>
            <a:xfrm>
              <a:off x="2748661" y="5287134"/>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human</a:t>
              </a:r>
            </a:p>
          </p:txBody>
        </p:sp>
      </p:grpSp>
      <p:cxnSp>
        <p:nvCxnSpPr>
          <p:cNvPr id="38" name="Straight Connector 37">
            <a:extLst>
              <a:ext uri="{FF2B5EF4-FFF2-40B4-BE49-F238E27FC236}">
                <a16:creationId xmlns:a16="http://schemas.microsoft.com/office/drawing/2014/main" id="{24FEB437-A44E-9747-B577-6F8CAC68AEE3}"/>
              </a:ext>
            </a:extLst>
          </p:cNvPr>
          <p:cNvCxnSpPr/>
          <p:nvPr/>
        </p:nvCxnSpPr>
        <p:spPr>
          <a:xfrm flipH="1">
            <a:off x="2024332" y="2124266"/>
            <a:ext cx="717107" cy="369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3EDA8C6-55C0-B14D-89FD-7503BE968159}"/>
              </a:ext>
            </a:extLst>
          </p:cNvPr>
          <p:cNvCxnSpPr>
            <a:cxnSpLocks/>
          </p:cNvCxnSpPr>
          <p:nvPr/>
        </p:nvCxnSpPr>
        <p:spPr>
          <a:xfrm flipH="1">
            <a:off x="1419681" y="3215164"/>
            <a:ext cx="583045" cy="391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AFE107-8E30-8846-979C-7AC7A99A2BC9}"/>
              </a:ext>
            </a:extLst>
          </p:cNvPr>
          <p:cNvCxnSpPr>
            <a:cxnSpLocks/>
          </p:cNvCxnSpPr>
          <p:nvPr/>
        </p:nvCxnSpPr>
        <p:spPr>
          <a:xfrm flipH="1">
            <a:off x="4109223" y="4405121"/>
            <a:ext cx="1" cy="416594"/>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roup 52" descr="Directory structure and files">
            <a:extLst>
              <a:ext uri="{FF2B5EF4-FFF2-40B4-BE49-F238E27FC236}">
                <a16:creationId xmlns:a16="http://schemas.microsoft.com/office/drawing/2014/main" id="{058BAB15-74F1-814D-9269-2DC399C92F20}"/>
              </a:ext>
            </a:extLst>
          </p:cNvPr>
          <p:cNvGrpSpPr/>
          <p:nvPr/>
        </p:nvGrpSpPr>
        <p:grpSpPr>
          <a:xfrm>
            <a:off x="1040312" y="4747539"/>
            <a:ext cx="758737" cy="982198"/>
            <a:chOff x="3664948" y="4980745"/>
            <a:chExt cx="949751" cy="1383177"/>
          </a:xfrm>
        </p:grpSpPr>
        <p:pic>
          <p:nvPicPr>
            <p:cNvPr id="54" name="Picture 53">
              <a:extLst>
                <a:ext uri="{FF2B5EF4-FFF2-40B4-BE49-F238E27FC236}">
                  <a16:creationId xmlns:a16="http://schemas.microsoft.com/office/drawing/2014/main" id="{59870B16-84D3-BC41-98F8-B766C1771459}"/>
                </a:ext>
              </a:extLst>
            </p:cNvPr>
            <p:cNvPicPr>
              <a:picLocks noChangeAspect="1"/>
            </p:cNvPicPr>
            <p:nvPr/>
          </p:nvPicPr>
          <p:blipFill>
            <a:blip r:embed="rId4"/>
            <a:stretch>
              <a:fillRect/>
            </a:stretch>
          </p:blipFill>
          <p:spPr>
            <a:xfrm>
              <a:off x="3664948" y="4980745"/>
              <a:ext cx="949751" cy="949751"/>
            </a:xfrm>
            <a:prstGeom prst="rect">
              <a:avLst/>
            </a:prstGeom>
          </p:spPr>
        </p:pic>
        <p:sp>
          <p:nvSpPr>
            <p:cNvPr id="55" name="TextBox 54">
              <a:extLst>
                <a:ext uri="{FF2B5EF4-FFF2-40B4-BE49-F238E27FC236}">
                  <a16:creationId xmlns:a16="http://schemas.microsoft.com/office/drawing/2014/main" id="{AF2E9B1F-5B71-FD41-8484-AA21F77DA3C9}"/>
                </a:ext>
              </a:extLst>
            </p:cNvPr>
            <p:cNvSpPr txBox="1"/>
            <p:nvPr/>
          </p:nvSpPr>
          <p:spPr>
            <a:xfrm>
              <a:off x="3695571" y="5930496"/>
              <a:ext cx="888507" cy="433426"/>
            </a:xfrm>
            <a:prstGeom prst="rect">
              <a:avLst/>
            </a:prstGeom>
            <a:noFill/>
          </p:spPr>
          <p:txBody>
            <a:bodyPr wrap="none" rtlCol="0">
              <a:spAutoFit/>
            </a:bodyPr>
            <a:lstStyle/>
            <a:p>
              <a:pPr algn="ctr"/>
              <a:r>
                <a:rPr lang="en-US" sz="1400" dirty="0"/>
                <a:t>seq1.fa</a:t>
              </a:r>
            </a:p>
          </p:txBody>
        </p:sp>
      </p:grpSp>
      <p:cxnSp>
        <p:nvCxnSpPr>
          <p:cNvPr id="65" name="Straight Connector 64">
            <a:extLst>
              <a:ext uri="{FF2B5EF4-FFF2-40B4-BE49-F238E27FC236}">
                <a16:creationId xmlns:a16="http://schemas.microsoft.com/office/drawing/2014/main" id="{C434112C-00D9-AF4C-99A4-509C2E6C0489}"/>
              </a:ext>
            </a:extLst>
          </p:cNvPr>
          <p:cNvCxnSpPr>
            <a:cxnSpLocks/>
            <a:endCxn id="54" idx="0"/>
          </p:cNvCxnSpPr>
          <p:nvPr/>
        </p:nvCxnSpPr>
        <p:spPr>
          <a:xfrm>
            <a:off x="1419680" y="4281020"/>
            <a:ext cx="1" cy="466519"/>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oup 55" descr="Directory structure and files">
            <a:extLst>
              <a:ext uri="{FF2B5EF4-FFF2-40B4-BE49-F238E27FC236}">
                <a16:creationId xmlns:a16="http://schemas.microsoft.com/office/drawing/2014/main" id="{2D091AD2-2B13-9045-8A31-98D7CD998897}"/>
              </a:ext>
            </a:extLst>
          </p:cNvPr>
          <p:cNvGrpSpPr/>
          <p:nvPr/>
        </p:nvGrpSpPr>
        <p:grpSpPr>
          <a:xfrm>
            <a:off x="2247460" y="4747539"/>
            <a:ext cx="1062340" cy="982198"/>
            <a:chOff x="3715988" y="4980745"/>
            <a:chExt cx="1329789" cy="1383177"/>
          </a:xfrm>
        </p:grpSpPr>
        <p:pic>
          <p:nvPicPr>
            <p:cNvPr id="57" name="Picture 56">
              <a:extLst>
                <a:ext uri="{FF2B5EF4-FFF2-40B4-BE49-F238E27FC236}">
                  <a16:creationId xmlns:a16="http://schemas.microsoft.com/office/drawing/2014/main" id="{5DB5B122-BD0A-654E-BA0C-03235C98C879}"/>
                </a:ext>
              </a:extLst>
            </p:cNvPr>
            <p:cNvPicPr>
              <a:picLocks noChangeAspect="1"/>
            </p:cNvPicPr>
            <p:nvPr/>
          </p:nvPicPr>
          <p:blipFill>
            <a:blip r:embed="rId4"/>
            <a:stretch>
              <a:fillRect/>
            </a:stretch>
          </p:blipFill>
          <p:spPr>
            <a:xfrm>
              <a:off x="3906008" y="4980745"/>
              <a:ext cx="949751" cy="949751"/>
            </a:xfrm>
            <a:prstGeom prst="rect">
              <a:avLst/>
            </a:prstGeom>
          </p:spPr>
        </p:pic>
        <p:sp>
          <p:nvSpPr>
            <p:cNvPr id="58" name="TextBox 57">
              <a:extLst>
                <a:ext uri="{FF2B5EF4-FFF2-40B4-BE49-F238E27FC236}">
                  <a16:creationId xmlns:a16="http://schemas.microsoft.com/office/drawing/2014/main" id="{802533FF-54CD-4D4B-80CA-2C36453648C7}"/>
                </a:ext>
              </a:extLst>
            </p:cNvPr>
            <p:cNvSpPr txBox="1"/>
            <p:nvPr/>
          </p:nvSpPr>
          <p:spPr>
            <a:xfrm>
              <a:off x="3715988" y="5930496"/>
              <a:ext cx="1329789" cy="433426"/>
            </a:xfrm>
            <a:prstGeom prst="rect">
              <a:avLst/>
            </a:prstGeom>
            <a:noFill/>
          </p:spPr>
          <p:txBody>
            <a:bodyPr wrap="none" rtlCol="0">
              <a:spAutoFit/>
            </a:bodyPr>
            <a:lstStyle/>
            <a:p>
              <a:r>
                <a:rPr lang="en-US" sz="1400" dirty="0"/>
                <a:t>result1.bam</a:t>
              </a:r>
            </a:p>
          </p:txBody>
        </p:sp>
      </p:grpSp>
      <p:grpSp>
        <p:nvGrpSpPr>
          <p:cNvPr id="13" name="Group 12" descr="Directory structure and files">
            <a:extLst>
              <a:ext uri="{FF2B5EF4-FFF2-40B4-BE49-F238E27FC236}">
                <a16:creationId xmlns:a16="http://schemas.microsoft.com/office/drawing/2014/main" id="{D3A13F09-8A15-8A45-8914-86A2742F415B}"/>
              </a:ext>
            </a:extLst>
          </p:cNvPr>
          <p:cNvGrpSpPr/>
          <p:nvPr/>
        </p:nvGrpSpPr>
        <p:grpSpPr>
          <a:xfrm>
            <a:off x="3505469" y="3380672"/>
            <a:ext cx="1207508" cy="1186016"/>
            <a:chOff x="2679329" y="2753687"/>
            <a:chExt cx="1207508" cy="1186016"/>
          </a:xfrm>
        </p:grpSpPr>
        <p:pic>
          <p:nvPicPr>
            <p:cNvPr id="10" name="Picture 9">
              <a:extLst>
                <a:ext uri="{FF2B5EF4-FFF2-40B4-BE49-F238E27FC236}">
                  <a16:creationId xmlns:a16="http://schemas.microsoft.com/office/drawing/2014/main" id="{99DBA4FA-3CA4-824E-A135-A5FDE71417DC}"/>
                </a:ext>
              </a:extLst>
            </p:cNvPr>
            <p:cNvPicPr>
              <a:picLocks noChangeAspect="1"/>
            </p:cNvPicPr>
            <p:nvPr/>
          </p:nvPicPr>
          <p:blipFill>
            <a:blip r:embed="rId3"/>
            <a:stretch>
              <a:fillRect/>
            </a:stretch>
          </p:blipFill>
          <p:spPr>
            <a:xfrm>
              <a:off x="2679329" y="2753687"/>
              <a:ext cx="1207508" cy="1186016"/>
            </a:xfrm>
            <a:prstGeom prst="rect">
              <a:avLst/>
            </a:prstGeom>
          </p:spPr>
        </p:pic>
        <p:sp>
          <p:nvSpPr>
            <p:cNvPr id="12" name="TextBox 11">
              <a:extLst>
                <a:ext uri="{FF2B5EF4-FFF2-40B4-BE49-F238E27FC236}">
                  <a16:creationId xmlns:a16="http://schemas.microsoft.com/office/drawing/2014/main" id="{4A344177-E660-0D44-8391-415B32A85550}"/>
                </a:ext>
              </a:extLst>
            </p:cNvPr>
            <p:cNvSpPr txBox="1"/>
            <p:nvPr/>
          </p:nvSpPr>
          <p:spPr>
            <a:xfrm>
              <a:off x="2851569" y="3242530"/>
              <a:ext cx="863029"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genomes</a:t>
              </a:r>
            </a:p>
          </p:txBody>
        </p:sp>
      </p:grpSp>
      <p:grpSp>
        <p:nvGrpSpPr>
          <p:cNvPr id="23" name="Group 22" descr="Directory structure and files">
            <a:extLst>
              <a:ext uri="{FF2B5EF4-FFF2-40B4-BE49-F238E27FC236}">
                <a16:creationId xmlns:a16="http://schemas.microsoft.com/office/drawing/2014/main" id="{C5CBA8E6-010A-7743-9CE3-76B4BDE164D3}"/>
              </a:ext>
            </a:extLst>
          </p:cNvPr>
          <p:cNvGrpSpPr/>
          <p:nvPr/>
        </p:nvGrpSpPr>
        <p:grpSpPr>
          <a:xfrm>
            <a:off x="2163002" y="3365062"/>
            <a:ext cx="1207508" cy="1186016"/>
            <a:chOff x="2239252" y="1537612"/>
            <a:chExt cx="1207508" cy="1186016"/>
          </a:xfrm>
        </p:grpSpPr>
        <p:pic>
          <p:nvPicPr>
            <p:cNvPr id="24" name="Picture 23">
              <a:extLst>
                <a:ext uri="{FF2B5EF4-FFF2-40B4-BE49-F238E27FC236}">
                  <a16:creationId xmlns:a16="http://schemas.microsoft.com/office/drawing/2014/main" id="{FC928336-B92F-8B4F-A050-ADB0B478A53C}"/>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25" name="TextBox 24">
              <a:extLst>
                <a:ext uri="{FF2B5EF4-FFF2-40B4-BE49-F238E27FC236}">
                  <a16:creationId xmlns:a16="http://schemas.microsoft.com/office/drawing/2014/main" id="{A51A86FD-1AC8-6847-8A68-433D2DB776C4}"/>
                </a:ext>
              </a:extLst>
            </p:cNvPr>
            <p:cNvSpPr txBox="1"/>
            <p:nvPr/>
          </p:nvSpPr>
          <p:spPr>
            <a:xfrm>
              <a:off x="2345460" y="2050089"/>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alignments</a:t>
              </a:r>
            </a:p>
          </p:txBody>
        </p:sp>
      </p:grpSp>
      <p:grpSp>
        <p:nvGrpSpPr>
          <p:cNvPr id="32" name="Group 31" descr="Directory structure and files">
            <a:extLst>
              <a:ext uri="{FF2B5EF4-FFF2-40B4-BE49-F238E27FC236}">
                <a16:creationId xmlns:a16="http://schemas.microsoft.com/office/drawing/2014/main" id="{74BFAF44-8111-6546-8AA9-998B73E0650E}"/>
              </a:ext>
            </a:extLst>
          </p:cNvPr>
          <p:cNvGrpSpPr/>
          <p:nvPr/>
        </p:nvGrpSpPr>
        <p:grpSpPr>
          <a:xfrm>
            <a:off x="820534" y="3338280"/>
            <a:ext cx="1207508" cy="1186016"/>
            <a:chOff x="-108895" y="3543132"/>
            <a:chExt cx="1207508" cy="1186016"/>
          </a:xfrm>
        </p:grpSpPr>
        <p:pic>
          <p:nvPicPr>
            <p:cNvPr id="27" name="Picture 26">
              <a:extLst>
                <a:ext uri="{FF2B5EF4-FFF2-40B4-BE49-F238E27FC236}">
                  <a16:creationId xmlns:a16="http://schemas.microsoft.com/office/drawing/2014/main" id="{4B6317EE-5039-5840-BF6F-A9078C9E2EEB}"/>
                </a:ext>
              </a:extLst>
            </p:cNvPr>
            <p:cNvPicPr>
              <a:picLocks noChangeAspect="1"/>
            </p:cNvPicPr>
            <p:nvPr/>
          </p:nvPicPr>
          <p:blipFill>
            <a:blip r:embed="rId3"/>
            <a:stretch>
              <a:fillRect/>
            </a:stretch>
          </p:blipFill>
          <p:spPr>
            <a:xfrm>
              <a:off x="-108895" y="3543132"/>
              <a:ext cx="1207508" cy="1186016"/>
            </a:xfrm>
            <a:prstGeom prst="rect">
              <a:avLst/>
            </a:prstGeom>
          </p:spPr>
        </p:pic>
        <p:sp>
          <p:nvSpPr>
            <p:cNvPr id="28" name="TextBox 27">
              <a:extLst>
                <a:ext uri="{FF2B5EF4-FFF2-40B4-BE49-F238E27FC236}">
                  <a16:creationId xmlns:a16="http://schemas.microsoft.com/office/drawing/2014/main" id="{B99ECF74-CB3B-F64C-A1CB-1D982E764873}"/>
                </a:ext>
              </a:extLst>
            </p:cNvPr>
            <p:cNvSpPr txBox="1"/>
            <p:nvPr/>
          </p:nvSpPr>
          <p:spPr>
            <a:xfrm>
              <a:off x="-2687" y="4065636"/>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queries</a:t>
              </a:r>
            </a:p>
          </p:txBody>
        </p:sp>
      </p:grpSp>
      <p:sp>
        <p:nvSpPr>
          <p:cNvPr id="139" name="Right Arrow 138">
            <a:extLst>
              <a:ext uri="{FF2B5EF4-FFF2-40B4-BE49-F238E27FC236}">
                <a16:creationId xmlns:a16="http://schemas.microsoft.com/office/drawing/2014/main" id="{A68E9390-48DD-454E-B1F6-B50EFE141BF1}"/>
              </a:ext>
            </a:extLst>
          </p:cNvPr>
          <p:cNvSpPr/>
          <p:nvPr/>
        </p:nvSpPr>
        <p:spPr>
          <a:xfrm>
            <a:off x="292191" y="2604317"/>
            <a:ext cx="944598" cy="5272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cwd</a:t>
            </a:r>
          </a:p>
        </p:txBody>
      </p:sp>
      <p:graphicFrame>
        <p:nvGraphicFramePr>
          <p:cNvPr id="2" name="Table 4">
            <a:extLst>
              <a:ext uri="{FF2B5EF4-FFF2-40B4-BE49-F238E27FC236}">
                <a16:creationId xmlns:a16="http://schemas.microsoft.com/office/drawing/2014/main" id="{B1D5702D-45A4-5C44-A92C-E110F8700490}"/>
              </a:ext>
            </a:extLst>
          </p:cNvPr>
          <p:cNvGraphicFramePr>
            <a:graphicFrameLocks noGrp="1"/>
          </p:cNvGraphicFramePr>
          <p:nvPr>
            <p:extLst>
              <p:ext uri="{D42A27DB-BD31-4B8C-83A1-F6EECF244321}">
                <p14:modId xmlns:p14="http://schemas.microsoft.com/office/powerpoint/2010/main" val="3761568065"/>
              </p:ext>
            </p:extLst>
          </p:nvPr>
        </p:nvGraphicFramePr>
        <p:xfrm>
          <a:off x="5439814" y="2669753"/>
          <a:ext cx="6213602" cy="1107440"/>
        </p:xfrm>
        <a:graphic>
          <a:graphicData uri="http://schemas.openxmlformats.org/drawingml/2006/table">
            <a:tbl>
              <a:tblPr firstRow="1" bandRow="1">
                <a:tableStyleId>{7E9639D4-E3E2-4D34-9284-5A2195B3D0D7}</a:tableStyleId>
              </a:tblPr>
              <a:tblGrid>
                <a:gridCol w="3106801">
                  <a:extLst>
                    <a:ext uri="{9D8B030D-6E8A-4147-A177-3AD203B41FA5}">
                      <a16:colId xmlns:a16="http://schemas.microsoft.com/office/drawing/2014/main" val="4024225888"/>
                    </a:ext>
                  </a:extLst>
                </a:gridCol>
                <a:gridCol w="3106801">
                  <a:extLst>
                    <a:ext uri="{9D8B030D-6E8A-4147-A177-3AD203B41FA5}">
                      <a16:colId xmlns:a16="http://schemas.microsoft.com/office/drawing/2014/main" val="2402251780"/>
                    </a:ext>
                  </a:extLst>
                </a:gridCol>
              </a:tblGrid>
              <a:tr h="0">
                <a:tc>
                  <a:txBody>
                    <a:bodyPr/>
                    <a:lstStyle/>
                    <a:p>
                      <a:pPr algn="ctr"/>
                      <a:r>
                        <a:rPr lang="en-US" dirty="0"/>
                        <a:t>Relative path</a:t>
                      </a:r>
                    </a:p>
                  </a:txBody>
                  <a:tcPr/>
                </a:tc>
                <a:tc>
                  <a:txBody>
                    <a:bodyPr/>
                    <a:lstStyle/>
                    <a:p>
                      <a:pPr algn="ctr"/>
                      <a:r>
                        <a:rPr lang="en-US" dirty="0"/>
                        <a:t>Absolute path</a:t>
                      </a:r>
                    </a:p>
                  </a:txBody>
                  <a:tcPr/>
                </a:tc>
                <a:extLst>
                  <a:ext uri="{0D108BD9-81ED-4DB2-BD59-A6C34878D82A}">
                    <a16:rowId xmlns:a16="http://schemas.microsoft.com/office/drawing/2014/main" val="1101979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75000"/>
                            </a:schemeClr>
                          </a:solidFill>
                          <a:latin typeface="Courier" pitchFamily="2" charset="0"/>
                        </a:rPr>
                        <a:t>queries/seq1.fa</a:t>
                      </a:r>
                    </a:p>
                  </a:txBody>
                  <a:tcPr/>
                </a:tc>
                <a:tc>
                  <a:txBody>
                    <a:bodyPr/>
                    <a:lstStyle/>
                    <a:p>
                      <a:r>
                        <a:rPr lang="en-US" sz="1400" dirty="0">
                          <a:solidFill>
                            <a:schemeClr val="accent5">
                              <a:lumMod val="75000"/>
                            </a:schemeClr>
                          </a:solidFill>
                          <a:latin typeface="Courier" pitchFamily="2" charset="0"/>
                        </a:rPr>
                        <a:t>/projects/queries/seq1.fa</a:t>
                      </a:r>
                    </a:p>
                  </a:txBody>
                  <a:tcPr/>
                </a:tc>
                <a:extLst>
                  <a:ext uri="{0D108BD9-81ED-4DB2-BD59-A6C34878D82A}">
                    <a16:rowId xmlns:a16="http://schemas.microsoft.com/office/drawing/2014/main" val="2109704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75000"/>
                            </a:schemeClr>
                          </a:solidFill>
                          <a:latin typeface="Courier" pitchFamily="2" charset="0"/>
                        </a:rPr>
                        <a:t>../data/genomes/human</a:t>
                      </a:r>
                    </a:p>
                  </a:txBody>
                  <a:tcPr/>
                </a:tc>
                <a:tc>
                  <a:txBody>
                    <a:bodyPr/>
                    <a:lstStyle/>
                    <a:p>
                      <a:r>
                        <a:rPr lang="en-US" sz="1400" dirty="0">
                          <a:solidFill>
                            <a:schemeClr val="accent5">
                              <a:lumMod val="75000"/>
                            </a:schemeClr>
                          </a:solidFill>
                          <a:latin typeface="Courier" pitchFamily="2" charset="0"/>
                        </a:rPr>
                        <a:t>/data/genomes/human</a:t>
                      </a:r>
                    </a:p>
                  </a:txBody>
                  <a:tcPr/>
                </a:tc>
                <a:extLst>
                  <a:ext uri="{0D108BD9-81ED-4DB2-BD59-A6C34878D82A}">
                    <a16:rowId xmlns:a16="http://schemas.microsoft.com/office/drawing/2014/main" val="3002512772"/>
                  </a:ext>
                </a:extLst>
              </a:tr>
            </a:tbl>
          </a:graphicData>
        </a:graphic>
      </p:graphicFrame>
      <p:sp>
        <p:nvSpPr>
          <p:cNvPr id="7" name="Rectangle 6">
            <a:extLst>
              <a:ext uri="{FF2B5EF4-FFF2-40B4-BE49-F238E27FC236}">
                <a16:creationId xmlns:a16="http://schemas.microsoft.com/office/drawing/2014/main" id="{4B3F6AAE-05C4-2443-9229-B1428064B726}"/>
              </a:ext>
            </a:extLst>
          </p:cNvPr>
          <p:cNvSpPr/>
          <p:nvPr/>
        </p:nvSpPr>
        <p:spPr>
          <a:xfrm>
            <a:off x="5460575" y="3041967"/>
            <a:ext cx="2286140" cy="32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EE37EC0-B981-A043-AB2F-690EEC53925D}"/>
              </a:ext>
            </a:extLst>
          </p:cNvPr>
          <p:cNvSpPr/>
          <p:nvPr/>
        </p:nvSpPr>
        <p:spPr>
          <a:xfrm>
            <a:off x="5460575" y="3421840"/>
            <a:ext cx="2286140" cy="32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3E26CAFE-6DE7-494D-A0A7-1694AED4E547}"/>
              </a:ext>
            </a:extLst>
          </p:cNvPr>
          <p:cNvSpPr/>
          <p:nvPr/>
        </p:nvSpPr>
        <p:spPr>
          <a:xfrm>
            <a:off x="8556995" y="3418726"/>
            <a:ext cx="2286140" cy="32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6B9694A-167D-5D4B-96E5-1BD337B8973C}"/>
              </a:ext>
            </a:extLst>
          </p:cNvPr>
          <p:cNvSpPr/>
          <p:nvPr/>
        </p:nvSpPr>
        <p:spPr>
          <a:xfrm>
            <a:off x="8556994" y="3043995"/>
            <a:ext cx="2814471" cy="323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AF410D-3C8F-1147-9417-F48DE41B49BB}"/>
              </a:ext>
            </a:extLst>
          </p:cNvPr>
          <p:cNvSpPr txBox="1"/>
          <p:nvPr/>
        </p:nvSpPr>
        <p:spPr>
          <a:xfrm>
            <a:off x="5460575" y="1652708"/>
            <a:ext cx="2823454" cy="646331"/>
          </a:xfrm>
          <a:prstGeom prst="rect">
            <a:avLst/>
          </a:prstGeom>
          <a:noFill/>
        </p:spPr>
        <p:txBody>
          <a:bodyPr wrap="square" rtlCol="0">
            <a:spAutoFit/>
          </a:bodyPr>
          <a:lstStyle/>
          <a:p>
            <a:r>
              <a:rPr lang="en-US" dirty="0"/>
              <a:t>Current directory: .</a:t>
            </a:r>
          </a:p>
          <a:p>
            <a:r>
              <a:rPr lang="en-US" dirty="0"/>
              <a:t>Parent directory: ..</a:t>
            </a:r>
          </a:p>
        </p:txBody>
      </p:sp>
    </p:spTree>
    <p:extLst>
      <p:ext uri="{BB962C8B-B14F-4D97-AF65-F5344CB8AC3E}">
        <p14:creationId xmlns:p14="http://schemas.microsoft.com/office/powerpoint/2010/main" val="27088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7"/>
                                        </p:tgtEl>
                                        <p:attrNameLst>
                                          <p:attrName>style.opacity</p:attrName>
                                        </p:attrNameLst>
                                      </p:cBhvr>
                                      <p:to>
                                        <p:strVal val="0.5"/>
                                      </p:to>
                                    </p:set>
                                    <p:animEffect filter="image" prLst="opacity: 0.5">
                                      <p:cBhvr rctx="IE">
                                        <p:cTn id="7" dur="indefinite"/>
                                        <p:tgtEl>
                                          <p:spTgt spid="17"/>
                                        </p:tgtEl>
                                      </p:cBhvr>
                                    </p:animEffect>
                                  </p:childTnLst>
                                </p:cTn>
                              </p:par>
                              <p:par>
                                <p:cTn id="8" presetID="9" presetClass="emph" presetSubtype="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nodeType="withEffect">
                                  <p:stCondLst>
                                    <p:cond delay="0"/>
                                  </p:stCondLst>
                                  <p:childTnLst>
                                    <p:set>
                                      <p:cBhvr>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p:cTn id="15" dur="indefinite"/>
                                        <p:tgtEl>
                                          <p:spTgt spid="23"/>
                                        </p:tgtEl>
                                        <p:attrNameLst>
                                          <p:attrName>style.opacity</p:attrName>
                                        </p:attrNameLst>
                                      </p:cBhvr>
                                      <p:to>
                                        <p:strVal val="0.5"/>
                                      </p:to>
                                    </p:set>
                                    <p:animEffect filter="image" prLst="opacity: 0.5">
                                      <p:cBhvr rctx="IE">
                                        <p:cTn id="16" dur="indefinite"/>
                                        <p:tgtEl>
                                          <p:spTgt spid="23"/>
                                        </p:tgtEl>
                                      </p:cBhvr>
                                    </p:animEffect>
                                  </p:childTnLst>
                                </p:cTn>
                              </p:par>
                              <p:par>
                                <p:cTn id="17" presetID="9" presetClass="emph" presetSubtype="0" nodeType="withEffect">
                                  <p:stCondLst>
                                    <p:cond delay="0"/>
                                  </p:stCondLst>
                                  <p:childTnLst>
                                    <p:set>
                                      <p:cBhvr>
                                        <p:cTn id="18" dur="indefinite"/>
                                        <p:tgtEl>
                                          <p:spTgt spid="31"/>
                                        </p:tgtEl>
                                        <p:attrNameLst>
                                          <p:attrName>style.opacity</p:attrName>
                                        </p:attrNameLst>
                                      </p:cBhvr>
                                      <p:to>
                                        <p:strVal val="0.5"/>
                                      </p:to>
                                    </p:set>
                                    <p:animEffect filter="image" prLst="opacity: 0.5">
                                      <p:cBhvr rctx="IE">
                                        <p:cTn id="19" dur="indefinite"/>
                                        <p:tgtEl>
                                          <p:spTgt spid="31"/>
                                        </p:tgtEl>
                                      </p:cBhvr>
                                    </p:animEffect>
                                  </p:childTnLst>
                                </p:cTn>
                              </p:par>
                              <p:par>
                                <p:cTn id="20" presetID="9" presetClass="emph" presetSubtype="0" nodeType="withEffect">
                                  <p:stCondLst>
                                    <p:cond delay="0"/>
                                  </p:stCondLst>
                                  <p:childTnLst>
                                    <p:set>
                                      <p:cBhvr>
                                        <p:cTn id="21" dur="indefinite"/>
                                        <p:tgtEl>
                                          <p:spTgt spid="56"/>
                                        </p:tgtEl>
                                        <p:attrNameLst>
                                          <p:attrName>style.opacity</p:attrName>
                                        </p:attrNameLst>
                                      </p:cBhvr>
                                      <p:to>
                                        <p:strVal val="0.5"/>
                                      </p:to>
                                    </p:set>
                                    <p:animEffect filter="image" prLst="opacity: 0.5">
                                      <p:cBhvr rctx="IE">
                                        <p:cTn id="22" dur="indefinite"/>
                                        <p:tgtEl>
                                          <p:spTgt spid="5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p:cTn id="34" dur="indefinite"/>
                                        <p:tgtEl>
                                          <p:spTgt spid="17"/>
                                        </p:tgtEl>
                                        <p:attrNameLst>
                                          <p:attrName>style.opacity</p:attrName>
                                        </p:attrNameLst>
                                      </p:cBhvr>
                                      <p:to>
                                        <p:strVal val="1"/>
                                      </p:to>
                                    </p:set>
                                    <p:animEffect filter="image" prLst="opacity: 1">
                                      <p:cBhvr rctx="IE">
                                        <p:cTn id="35" dur="indefinite"/>
                                        <p:tgtEl>
                                          <p:spTgt spid="17"/>
                                        </p:tgtEl>
                                      </p:cBhvr>
                                    </p:animEffect>
                                  </p:childTnLst>
                                </p:cTn>
                              </p:par>
                              <p:par>
                                <p:cTn id="36" presetID="1" presetClass="exit" presetSubtype="0" fill="hold" grpId="0" nodeType="withEffect">
                                  <p:stCondLst>
                                    <p:cond delay="0"/>
                                  </p:stCondLst>
                                  <p:childTnLst>
                                    <p:set>
                                      <p:cBhvr>
                                        <p:cTn id="37" dur="1" fill="hold">
                                          <p:stCondLst>
                                            <p:cond delay="0"/>
                                          </p:stCondLst>
                                        </p:cTn>
                                        <p:tgtEl>
                                          <p:spTgt spid="10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p:cTn id="41" dur="indefinite"/>
                                        <p:tgtEl>
                                          <p:spTgt spid="9"/>
                                        </p:tgtEl>
                                        <p:attrNameLst>
                                          <p:attrName>style.opacity</p:attrName>
                                        </p:attrNameLst>
                                      </p:cBhvr>
                                      <p:to>
                                        <p:strVal val="1"/>
                                      </p:to>
                                    </p:set>
                                    <p:animEffect filter="image" prLst="opacity: 1">
                                      <p:cBhvr rctx="IE">
                                        <p:cTn id="42" dur="indefinite"/>
                                        <p:tgtEl>
                                          <p:spTgt spid="9"/>
                                        </p:tgtEl>
                                      </p:cBhvr>
                                    </p:animEffect>
                                  </p:childTnLst>
                                </p:cTn>
                              </p:par>
                              <p:par>
                                <p:cTn id="43" presetID="9" presetClass="emph" presetSubtype="0" nodeType="withEffect">
                                  <p:stCondLst>
                                    <p:cond delay="0"/>
                                  </p:stCondLst>
                                  <p:childTnLst>
                                    <p:set>
                                      <p:cBhvr>
                                        <p:cTn id="44" dur="indefinite"/>
                                        <p:tgtEl>
                                          <p:spTgt spid="23"/>
                                        </p:tgtEl>
                                        <p:attrNameLst>
                                          <p:attrName>style.opacity</p:attrName>
                                        </p:attrNameLst>
                                      </p:cBhvr>
                                      <p:to>
                                        <p:strVal val="1"/>
                                      </p:to>
                                    </p:set>
                                    <p:animEffect filter="image" prLst="opacity: 1">
                                      <p:cBhvr rctx="IE">
                                        <p:cTn id="45" dur="indefinite"/>
                                        <p:tgtEl>
                                          <p:spTgt spid="23"/>
                                        </p:tgtEl>
                                      </p:cBhvr>
                                    </p:animEffect>
                                  </p:childTnLst>
                                </p:cTn>
                              </p:par>
                              <p:par>
                                <p:cTn id="46" presetID="9" presetClass="emph" presetSubtype="0" nodeType="withEffect">
                                  <p:stCondLst>
                                    <p:cond delay="0"/>
                                  </p:stCondLst>
                                  <p:childTnLst>
                                    <p:set>
                                      <p:cBhvr>
                                        <p:cTn id="47" dur="indefinite"/>
                                        <p:tgtEl>
                                          <p:spTgt spid="13"/>
                                        </p:tgtEl>
                                        <p:attrNameLst>
                                          <p:attrName>style.opacity</p:attrName>
                                        </p:attrNameLst>
                                      </p:cBhvr>
                                      <p:to>
                                        <p:strVal val="1"/>
                                      </p:to>
                                    </p:set>
                                    <p:animEffect filter="image" prLst="opacity: 1">
                                      <p:cBhvr rctx="IE">
                                        <p:cTn id="48" dur="indefinite"/>
                                        <p:tgtEl>
                                          <p:spTgt spid="13"/>
                                        </p:tgtEl>
                                      </p:cBhvr>
                                    </p:animEffect>
                                  </p:childTnLst>
                                </p:cTn>
                              </p:par>
                              <p:par>
                                <p:cTn id="49" presetID="9" presetClass="emph" presetSubtype="0" nodeType="withEffect">
                                  <p:stCondLst>
                                    <p:cond delay="0"/>
                                  </p:stCondLst>
                                  <p:childTnLst>
                                    <p:set>
                                      <p:cBhvr>
                                        <p:cTn id="50" dur="indefinite"/>
                                        <p:tgtEl>
                                          <p:spTgt spid="31"/>
                                        </p:tgtEl>
                                        <p:attrNameLst>
                                          <p:attrName>style.opacity</p:attrName>
                                        </p:attrNameLst>
                                      </p:cBhvr>
                                      <p:to>
                                        <p:strVal val="1"/>
                                      </p:to>
                                    </p:set>
                                    <p:animEffect filter="image" prLst="opacity: 1">
                                      <p:cBhvr rctx="IE">
                                        <p:cTn id="51" dur="indefinite"/>
                                        <p:tgtEl>
                                          <p:spTgt spid="31"/>
                                        </p:tgtEl>
                                      </p:cBhvr>
                                    </p:animEffect>
                                  </p:childTnLst>
                                </p:cTn>
                              </p:par>
                              <p:par>
                                <p:cTn id="52" presetID="9" presetClass="emph" presetSubtype="0" nodeType="withEffect">
                                  <p:stCondLst>
                                    <p:cond delay="0"/>
                                  </p:stCondLst>
                                  <p:childTnLst>
                                    <p:set>
                                      <p:cBhvr>
                                        <p:cTn id="53" dur="indefinite"/>
                                        <p:tgtEl>
                                          <p:spTgt spid="56"/>
                                        </p:tgtEl>
                                        <p:attrNameLst>
                                          <p:attrName>style.opacity</p:attrName>
                                        </p:attrNameLst>
                                      </p:cBhvr>
                                      <p:to>
                                        <p:strVal val="1"/>
                                      </p:to>
                                    </p:set>
                                    <p:animEffect filter="image" prLst="opacity: 1">
                                      <p:cBhvr rctx="IE">
                                        <p:cTn id="54" dur="indefinite"/>
                                        <p:tgtEl>
                                          <p:spTgt spid="56"/>
                                        </p:tgtEl>
                                      </p:cBhvr>
                                    </p:animEffect>
                                  </p:childTnLst>
                                </p:cTn>
                              </p:par>
                            </p:childTnLst>
                          </p:cTn>
                        </p:par>
                        <p:par>
                          <p:cTn id="55" fill="hold">
                            <p:stCondLst>
                              <p:cond delay="0"/>
                            </p:stCondLst>
                            <p:childTnLst>
                              <p:par>
                                <p:cTn id="56" presetID="9" presetClass="emph" presetSubtype="0" nodeType="afterEffect">
                                  <p:stCondLst>
                                    <p:cond delay="0"/>
                                  </p:stCondLst>
                                  <p:childTnLst>
                                    <p:set>
                                      <p:cBhvr>
                                        <p:cTn id="57" dur="indefinite"/>
                                        <p:tgtEl>
                                          <p:spTgt spid="23"/>
                                        </p:tgtEl>
                                        <p:attrNameLst>
                                          <p:attrName>style.opacity</p:attrName>
                                        </p:attrNameLst>
                                      </p:cBhvr>
                                      <p:to>
                                        <p:strVal val="0.5"/>
                                      </p:to>
                                    </p:set>
                                    <p:animEffect filter="image" prLst="opacity: 0.5">
                                      <p:cBhvr rctx="IE">
                                        <p:cTn id="58" dur="indefinite"/>
                                        <p:tgtEl>
                                          <p:spTgt spid="23"/>
                                        </p:tgtEl>
                                      </p:cBhvr>
                                    </p:animEffect>
                                  </p:childTnLst>
                                </p:cTn>
                              </p:par>
                              <p:par>
                                <p:cTn id="59" presetID="9" presetClass="emph" presetSubtype="0" nodeType="withEffect">
                                  <p:stCondLst>
                                    <p:cond delay="0"/>
                                  </p:stCondLst>
                                  <p:childTnLst>
                                    <p:set>
                                      <p:cBhvr>
                                        <p:cTn id="60" dur="indefinite"/>
                                        <p:tgtEl>
                                          <p:spTgt spid="56"/>
                                        </p:tgtEl>
                                        <p:attrNameLst>
                                          <p:attrName>style.opacity</p:attrName>
                                        </p:attrNameLst>
                                      </p:cBhvr>
                                      <p:to>
                                        <p:strVal val="0.5"/>
                                      </p:to>
                                    </p:set>
                                    <p:animEffect filter="image" prLst="opacity: 0.5">
                                      <p:cBhvr rctx="IE">
                                        <p:cTn id="61" dur="indefinite"/>
                                        <p:tgtEl>
                                          <p:spTgt spid="56"/>
                                        </p:tgtEl>
                                      </p:cBhvr>
                                    </p:animEffect>
                                  </p:childTnLst>
                                </p:cTn>
                              </p:par>
                              <p:par>
                                <p:cTn id="62" presetID="9" presetClass="emph" presetSubtype="0" nodeType="withEffect">
                                  <p:stCondLst>
                                    <p:cond delay="0"/>
                                  </p:stCondLst>
                                  <p:childTnLst>
                                    <p:set>
                                      <p:cBhvr>
                                        <p:cTn id="63" dur="indefinite"/>
                                        <p:tgtEl>
                                          <p:spTgt spid="32"/>
                                        </p:tgtEl>
                                        <p:attrNameLst>
                                          <p:attrName>style.opacity</p:attrName>
                                        </p:attrNameLst>
                                      </p:cBhvr>
                                      <p:to>
                                        <p:strVal val="0.5"/>
                                      </p:to>
                                    </p:set>
                                    <p:animEffect filter="image" prLst="opacity: 0.5">
                                      <p:cBhvr rctx="IE">
                                        <p:cTn id="64" dur="indefinite"/>
                                        <p:tgtEl>
                                          <p:spTgt spid="32"/>
                                        </p:tgtEl>
                                      </p:cBhvr>
                                    </p:animEffect>
                                  </p:childTnLst>
                                </p:cTn>
                              </p:par>
                              <p:par>
                                <p:cTn id="65" presetID="9" presetClass="emph" presetSubtype="0" nodeType="withEffect">
                                  <p:stCondLst>
                                    <p:cond delay="0"/>
                                  </p:stCondLst>
                                  <p:childTnLst>
                                    <p:set>
                                      <p:cBhvr>
                                        <p:cTn id="66" dur="indefinite"/>
                                        <p:tgtEl>
                                          <p:spTgt spid="53"/>
                                        </p:tgtEl>
                                        <p:attrNameLst>
                                          <p:attrName>style.opacity</p:attrName>
                                        </p:attrNameLst>
                                      </p:cBhvr>
                                      <p:to>
                                        <p:strVal val="0.5"/>
                                      </p:to>
                                    </p:set>
                                    <p:animEffect filter="image" prLst="opacity: 0.5">
                                      <p:cBhvr rctx="IE">
                                        <p:cTn id="67" dur="indefinite"/>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9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7" grpId="0" animBg="1"/>
      <p:bldP spid="95" grpId="0" animBg="1"/>
      <p:bldP spid="108" grpId="0" animBg="1"/>
      <p:bldP spid="109"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E83908-D38C-5342-BE58-63C7B5F00722}"/>
              </a:ext>
            </a:extLst>
          </p:cNvPr>
          <p:cNvSpPr>
            <a:spLocks noGrp="1"/>
          </p:cNvSpPr>
          <p:nvPr>
            <p:ph type="sldNum" sz="quarter" idx="12"/>
          </p:nvPr>
        </p:nvSpPr>
        <p:spPr/>
        <p:txBody>
          <a:bodyPr/>
          <a:lstStyle/>
          <a:p>
            <a:fld id="{E89BC60F-F4BF-4EE8-9F02-8A0093F1814F}" type="slidenum">
              <a:rPr lang="en-GB" smtClean="0"/>
              <a:t>16</a:t>
            </a:fld>
            <a:endParaRPr lang="en-GB"/>
          </a:p>
        </p:txBody>
      </p:sp>
      <p:sp>
        <p:nvSpPr>
          <p:cNvPr id="4" name="Title 3">
            <a:extLst>
              <a:ext uri="{FF2B5EF4-FFF2-40B4-BE49-F238E27FC236}">
                <a16:creationId xmlns:a16="http://schemas.microsoft.com/office/drawing/2014/main" id="{90B1251C-162D-A342-BCE4-66B8F9AA5083}"/>
              </a:ext>
            </a:extLst>
          </p:cNvPr>
          <p:cNvSpPr>
            <a:spLocks noGrp="1"/>
          </p:cNvSpPr>
          <p:nvPr>
            <p:ph type="title"/>
          </p:nvPr>
        </p:nvSpPr>
        <p:spPr/>
        <p:txBody>
          <a:bodyPr>
            <a:normAutofit fontScale="90000"/>
          </a:bodyPr>
          <a:lstStyle/>
          <a:p>
            <a:r>
              <a:rPr lang="en-US" dirty="0"/>
              <a:t>Question: Why might you use an absolute path instead of a relative path?</a:t>
            </a:r>
          </a:p>
        </p:txBody>
      </p:sp>
      <p:cxnSp>
        <p:nvCxnSpPr>
          <p:cNvPr id="71" name="Straight Connector 70">
            <a:extLst>
              <a:ext uri="{FF2B5EF4-FFF2-40B4-BE49-F238E27FC236}">
                <a16:creationId xmlns:a16="http://schemas.microsoft.com/office/drawing/2014/main" id="{C8AC0A93-F6A1-8243-8FF2-CAAA8E4FC330}"/>
              </a:ext>
            </a:extLst>
          </p:cNvPr>
          <p:cNvCxnSpPr>
            <a:cxnSpLocks/>
            <a:endCxn id="93" idx="0"/>
          </p:cNvCxnSpPr>
          <p:nvPr/>
        </p:nvCxnSpPr>
        <p:spPr>
          <a:xfrm>
            <a:off x="2357304" y="5127299"/>
            <a:ext cx="0" cy="342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4EDBBDD-B188-5046-A944-42ACFE3951D4}"/>
              </a:ext>
            </a:extLst>
          </p:cNvPr>
          <p:cNvCxnSpPr>
            <a:cxnSpLocks/>
          </p:cNvCxnSpPr>
          <p:nvPr/>
        </p:nvCxnSpPr>
        <p:spPr>
          <a:xfrm>
            <a:off x="3931417" y="2964903"/>
            <a:ext cx="603754" cy="402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9689E5E-F1CA-EE4D-8553-164E4F62FFB6}"/>
              </a:ext>
            </a:extLst>
          </p:cNvPr>
          <p:cNvCxnSpPr/>
          <p:nvPr/>
        </p:nvCxnSpPr>
        <p:spPr>
          <a:xfrm>
            <a:off x="3192704" y="1814731"/>
            <a:ext cx="738713" cy="418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CED46BE-B1DE-E64E-A05D-D4DA800F93AA}"/>
              </a:ext>
            </a:extLst>
          </p:cNvPr>
          <p:cNvCxnSpPr/>
          <p:nvPr/>
        </p:nvCxnSpPr>
        <p:spPr>
          <a:xfrm>
            <a:off x="2474924" y="2964903"/>
            <a:ext cx="739386" cy="359849"/>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oup 75" descr="Directory structure and files">
            <a:extLst>
              <a:ext uri="{FF2B5EF4-FFF2-40B4-BE49-F238E27FC236}">
                <a16:creationId xmlns:a16="http://schemas.microsoft.com/office/drawing/2014/main" id="{CEDB53C7-9F1D-B943-AD84-8675269EE302}"/>
              </a:ext>
            </a:extLst>
          </p:cNvPr>
          <p:cNvGrpSpPr/>
          <p:nvPr/>
        </p:nvGrpSpPr>
        <p:grpSpPr>
          <a:xfrm>
            <a:off x="3306953" y="1961854"/>
            <a:ext cx="1207508" cy="1186016"/>
            <a:chOff x="2239252" y="1537612"/>
            <a:chExt cx="1207508" cy="1186016"/>
          </a:xfrm>
        </p:grpSpPr>
        <p:pic>
          <p:nvPicPr>
            <p:cNvPr id="80" name="Picture 79">
              <a:extLst>
                <a:ext uri="{FF2B5EF4-FFF2-40B4-BE49-F238E27FC236}">
                  <a16:creationId xmlns:a16="http://schemas.microsoft.com/office/drawing/2014/main" id="{58600AA2-FB22-7C4A-8FC7-D02B45313B63}"/>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81" name="TextBox 80">
              <a:extLst>
                <a:ext uri="{FF2B5EF4-FFF2-40B4-BE49-F238E27FC236}">
                  <a16:creationId xmlns:a16="http://schemas.microsoft.com/office/drawing/2014/main" id="{1F8E2F4D-B1BC-C94F-A0D6-999F7D2224DB}"/>
                </a:ext>
              </a:extLst>
            </p:cNvPr>
            <p:cNvSpPr txBox="1"/>
            <p:nvPr/>
          </p:nvSpPr>
          <p:spPr>
            <a:xfrm>
              <a:off x="2553823" y="2028101"/>
              <a:ext cx="578365"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data</a:t>
              </a:r>
            </a:p>
          </p:txBody>
        </p:sp>
      </p:grpSp>
      <p:grpSp>
        <p:nvGrpSpPr>
          <p:cNvPr id="77" name="Group 76" descr="Directory structure and files">
            <a:extLst>
              <a:ext uri="{FF2B5EF4-FFF2-40B4-BE49-F238E27FC236}">
                <a16:creationId xmlns:a16="http://schemas.microsoft.com/office/drawing/2014/main" id="{7B5A2B98-24E7-EF4B-ADF9-4E2ECB85875D}"/>
              </a:ext>
            </a:extLst>
          </p:cNvPr>
          <p:cNvGrpSpPr/>
          <p:nvPr/>
        </p:nvGrpSpPr>
        <p:grpSpPr>
          <a:xfrm>
            <a:off x="1871843" y="1930268"/>
            <a:ext cx="1207508" cy="1186016"/>
            <a:chOff x="2239252" y="1537612"/>
            <a:chExt cx="1207508" cy="1186016"/>
          </a:xfrm>
        </p:grpSpPr>
        <p:pic>
          <p:nvPicPr>
            <p:cNvPr id="78" name="Picture 77">
              <a:extLst>
                <a:ext uri="{FF2B5EF4-FFF2-40B4-BE49-F238E27FC236}">
                  <a16:creationId xmlns:a16="http://schemas.microsoft.com/office/drawing/2014/main" id="{46E20707-B349-D04B-B7FA-89295653C1C5}"/>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79" name="TextBox 78">
              <a:extLst>
                <a:ext uri="{FF2B5EF4-FFF2-40B4-BE49-F238E27FC236}">
                  <a16:creationId xmlns:a16="http://schemas.microsoft.com/office/drawing/2014/main" id="{A8D0B123-B241-364F-9777-1CA9DEF07388}"/>
                </a:ext>
              </a:extLst>
            </p:cNvPr>
            <p:cNvSpPr txBox="1"/>
            <p:nvPr/>
          </p:nvSpPr>
          <p:spPr>
            <a:xfrm>
              <a:off x="2451667" y="2028101"/>
              <a:ext cx="782678"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projects</a:t>
              </a:r>
            </a:p>
          </p:txBody>
        </p:sp>
      </p:grpSp>
      <p:grpSp>
        <p:nvGrpSpPr>
          <p:cNvPr id="82" name="Group 81" descr="Directory structure and files">
            <a:extLst>
              <a:ext uri="{FF2B5EF4-FFF2-40B4-BE49-F238E27FC236}">
                <a16:creationId xmlns:a16="http://schemas.microsoft.com/office/drawing/2014/main" id="{EC756DDE-28A7-594E-B0F3-14A5EC434821}"/>
              </a:ext>
            </a:extLst>
          </p:cNvPr>
          <p:cNvGrpSpPr/>
          <p:nvPr/>
        </p:nvGrpSpPr>
        <p:grpSpPr>
          <a:xfrm>
            <a:off x="3956734" y="4271317"/>
            <a:ext cx="1207508" cy="1186016"/>
            <a:chOff x="2642453" y="4863879"/>
            <a:chExt cx="1207508" cy="1186016"/>
          </a:xfrm>
        </p:grpSpPr>
        <p:pic>
          <p:nvPicPr>
            <p:cNvPr id="83" name="Picture 82">
              <a:extLst>
                <a:ext uri="{FF2B5EF4-FFF2-40B4-BE49-F238E27FC236}">
                  <a16:creationId xmlns:a16="http://schemas.microsoft.com/office/drawing/2014/main" id="{7EDA7CB3-DFCC-F14E-BE67-756A2053643C}"/>
                </a:ext>
              </a:extLst>
            </p:cNvPr>
            <p:cNvPicPr>
              <a:picLocks noChangeAspect="1"/>
            </p:cNvPicPr>
            <p:nvPr/>
          </p:nvPicPr>
          <p:blipFill>
            <a:blip r:embed="rId3"/>
            <a:stretch>
              <a:fillRect/>
            </a:stretch>
          </p:blipFill>
          <p:spPr>
            <a:xfrm>
              <a:off x="2642453" y="4863879"/>
              <a:ext cx="1207508" cy="1186016"/>
            </a:xfrm>
            <a:prstGeom prst="rect">
              <a:avLst/>
            </a:prstGeom>
          </p:spPr>
        </p:pic>
        <p:sp>
          <p:nvSpPr>
            <p:cNvPr id="84" name="TextBox 83">
              <a:extLst>
                <a:ext uri="{FF2B5EF4-FFF2-40B4-BE49-F238E27FC236}">
                  <a16:creationId xmlns:a16="http://schemas.microsoft.com/office/drawing/2014/main" id="{2893919C-9B9C-BD4E-A18E-DEEDAD6E536E}"/>
                </a:ext>
              </a:extLst>
            </p:cNvPr>
            <p:cNvSpPr txBox="1"/>
            <p:nvPr/>
          </p:nvSpPr>
          <p:spPr>
            <a:xfrm>
              <a:off x="2748661" y="5287134"/>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human</a:t>
              </a:r>
            </a:p>
          </p:txBody>
        </p:sp>
      </p:grpSp>
      <p:cxnSp>
        <p:nvCxnSpPr>
          <p:cNvPr id="85" name="Straight Connector 84">
            <a:extLst>
              <a:ext uri="{FF2B5EF4-FFF2-40B4-BE49-F238E27FC236}">
                <a16:creationId xmlns:a16="http://schemas.microsoft.com/office/drawing/2014/main" id="{D0E1EAAE-0BA4-944F-B62C-00C090ED115D}"/>
              </a:ext>
            </a:extLst>
          </p:cNvPr>
          <p:cNvCxnSpPr/>
          <p:nvPr/>
        </p:nvCxnSpPr>
        <p:spPr>
          <a:xfrm flipH="1">
            <a:off x="2475597" y="1842419"/>
            <a:ext cx="717107" cy="369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7552490-2F39-E440-8F0C-EE307D1ABACD}"/>
              </a:ext>
            </a:extLst>
          </p:cNvPr>
          <p:cNvCxnSpPr>
            <a:cxnSpLocks/>
          </p:cNvCxnSpPr>
          <p:nvPr/>
        </p:nvCxnSpPr>
        <p:spPr>
          <a:xfrm flipH="1">
            <a:off x="1870946" y="2933317"/>
            <a:ext cx="583045" cy="391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FB3ECB1-B922-E643-B438-7C81719775FB}"/>
              </a:ext>
            </a:extLst>
          </p:cNvPr>
          <p:cNvCxnSpPr>
            <a:cxnSpLocks/>
          </p:cNvCxnSpPr>
          <p:nvPr/>
        </p:nvCxnSpPr>
        <p:spPr>
          <a:xfrm flipH="1">
            <a:off x="4560488" y="4123274"/>
            <a:ext cx="1" cy="416594"/>
          </a:xfrm>
          <a:prstGeom prst="line">
            <a:avLst/>
          </a:prstGeom>
        </p:spPr>
        <p:style>
          <a:lnRef idx="1">
            <a:schemeClr val="accent1"/>
          </a:lnRef>
          <a:fillRef idx="0">
            <a:schemeClr val="accent1"/>
          </a:fillRef>
          <a:effectRef idx="0">
            <a:schemeClr val="accent1"/>
          </a:effectRef>
          <a:fontRef idx="minor">
            <a:schemeClr val="tx1"/>
          </a:fontRef>
        </p:style>
      </p:cxnSp>
      <p:grpSp>
        <p:nvGrpSpPr>
          <p:cNvPr id="88" name="Group 87" descr="Directory structure and files">
            <a:extLst>
              <a:ext uri="{FF2B5EF4-FFF2-40B4-BE49-F238E27FC236}">
                <a16:creationId xmlns:a16="http://schemas.microsoft.com/office/drawing/2014/main" id="{B470885B-9010-B64B-82DA-EB6F92ACFB7F}"/>
              </a:ext>
            </a:extLst>
          </p:cNvPr>
          <p:cNvGrpSpPr/>
          <p:nvPr/>
        </p:nvGrpSpPr>
        <p:grpSpPr>
          <a:xfrm>
            <a:off x="618985" y="5469717"/>
            <a:ext cx="758737" cy="982198"/>
            <a:chOff x="3664948" y="4980745"/>
            <a:chExt cx="949751" cy="1383177"/>
          </a:xfrm>
        </p:grpSpPr>
        <p:pic>
          <p:nvPicPr>
            <p:cNvPr id="89" name="Picture 88">
              <a:extLst>
                <a:ext uri="{FF2B5EF4-FFF2-40B4-BE49-F238E27FC236}">
                  <a16:creationId xmlns:a16="http://schemas.microsoft.com/office/drawing/2014/main" id="{B8EEAC08-EF31-9A45-83B5-EF608E418A5E}"/>
                </a:ext>
              </a:extLst>
            </p:cNvPr>
            <p:cNvPicPr>
              <a:picLocks noChangeAspect="1"/>
            </p:cNvPicPr>
            <p:nvPr/>
          </p:nvPicPr>
          <p:blipFill>
            <a:blip r:embed="rId4"/>
            <a:stretch>
              <a:fillRect/>
            </a:stretch>
          </p:blipFill>
          <p:spPr>
            <a:xfrm>
              <a:off x="3664948" y="4980745"/>
              <a:ext cx="949751" cy="949751"/>
            </a:xfrm>
            <a:prstGeom prst="rect">
              <a:avLst/>
            </a:prstGeom>
          </p:spPr>
        </p:pic>
        <p:sp>
          <p:nvSpPr>
            <p:cNvPr id="90" name="TextBox 89">
              <a:extLst>
                <a:ext uri="{FF2B5EF4-FFF2-40B4-BE49-F238E27FC236}">
                  <a16:creationId xmlns:a16="http://schemas.microsoft.com/office/drawing/2014/main" id="{0D31A6CC-0555-DE4C-98C0-9EB51D728B10}"/>
                </a:ext>
              </a:extLst>
            </p:cNvPr>
            <p:cNvSpPr txBox="1"/>
            <p:nvPr/>
          </p:nvSpPr>
          <p:spPr>
            <a:xfrm>
              <a:off x="3695571" y="5930496"/>
              <a:ext cx="888507" cy="433426"/>
            </a:xfrm>
            <a:prstGeom prst="rect">
              <a:avLst/>
            </a:prstGeom>
            <a:noFill/>
          </p:spPr>
          <p:txBody>
            <a:bodyPr wrap="none" rtlCol="0">
              <a:spAutoFit/>
            </a:bodyPr>
            <a:lstStyle/>
            <a:p>
              <a:pPr algn="ctr"/>
              <a:r>
                <a:rPr lang="en-US" sz="1400" dirty="0"/>
                <a:t>seq1.fa</a:t>
              </a:r>
            </a:p>
          </p:txBody>
        </p:sp>
      </p:grpSp>
      <p:cxnSp>
        <p:nvCxnSpPr>
          <p:cNvPr id="91" name="Straight Connector 90">
            <a:extLst>
              <a:ext uri="{FF2B5EF4-FFF2-40B4-BE49-F238E27FC236}">
                <a16:creationId xmlns:a16="http://schemas.microsoft.com/office/drawing/2014/main" id="{D5FF56BA-321A-FD40-92DF-3762DE4C6694}"/>
              </a:ext>
            </a:extLst>
          </p:cNvPr>
          <p:cNvCxnSpPr>
            <a:cxnSpLocks/>
            <a:endCxn id="89" idx="0"/>
          </p:cNvCxnSpPr>
          <p:nvPr/>
        </p:nvCxnSpPr>
        <p:spPr>
          <a:xfrm>
            <a:off x="998353" y="5003198"/>
            <a:ext cx="1" cy="466519"/>
          </a:xfrm>
          <a:prstGeom prst="line">
            <a:avLst/>
          </a:prstGeom>
        </p:spPr>
        <p:style>
          <a:lnRef idx="1">
            <a:schemeClr val="accent1"/>
          </a:lnRef>
          <a:fillRef idx="0">
            <a:schemeClr val="accent1"/>
          </a:fillRef>
          <a:effectRef idx="0">
            <a:schemeClr val="accent1"/>
          </a:effectRef>
          <a:fontRef idx="minor">
            <a:schemeClr val="tx1"/>
          </a:fontRef>
        </p:style>
      </p:cxnSp>
      <p:grpSp>
        <p:nvGrpSpPr>
          <p:cNvPr id="92" name="Group 91" descr="Directory structure and files">
            <a:extLst>
              <a:ext uri="{FF2B5EF4-FFF2-40B4-BE49-F238E27FC236}">
                <a16:creationId xmlns:a16="http://schemas.microsoft.com/office/drawing/2014/main" id="{5F62F2CC-9ECE-2046-BB19-769A47AFED9D}"/>
              </a:ext>
            </a:extLst>
          </p:cNvPr>
          <p:cNvGrpSpPr/>
          <p:nvPr/>
        </p:nvGrpSpPr>
        <p:grpSpPr>
          <a:xfrm>
            <a:off x="1826133" y="5469717"/>
            <a:ext cx="1062340" cy="982198"/>
            <a:chOff x="3715988" y="4980745"/>
            <a:chExt cx="1329789" cy="1383177"/>
          </a:xfrm>
        </p:grpSpPr>
        <p:pic>
          <p:nvPicPr>
            <p:cNvPr id="93" name="Picture 92">
              <a:extLst>
                <a:ext uri="{FF2B5EF4-FFF2-40B4-BE49-F238E27FC236}">
                  <a16:creationId xmlns:a16="http://schemas.microsoft.com/office/drawing/2014/main" id="{1DD1C4C8-718C-7B43-8169-2247B3F05207}"/>
                </a:ext>
              </a:extLst>
            </p:cNvPr>
            <p:cNvPicPr>
              <a:picLocks noChangeAspect="1"/>
            </p:cNvPicPr>
            <p:nvPr/>
          </p:nvPicPr>
          <p:blipFill>
            <a:blip r:embed="rId4"/>
            <a:stretch>
              <a:fillRect/>
            </a:stretch>
          </p:blipFill>
          <p:spPr>
            <a:xfrm>
              <a:off x="3906008" y="4980745"/>
              <a:ext cx="949751" cy="949751"/>
            </a:xfrm>
            <a:prstGeom prst="rect">
              <a:avLst/>
            </a:prstGeom>
          </p:spPr>
        </p:pic>
        <p:sp>
          <p:nvSpPr>
            <p:cNvPr id="94" name="TextBox 93">
              <a:extLst>
                <a:ext uri="{FF2B5EF4-FFF2-40B4-BE49-F238E27FC236}">
                  <a16:creationId xmlns:a16="http://schemas.microsoft.com/office/drawing/2014/main" id="{4D629366-D443-B040-B38A-A5AFCC0DBB9D}"/>
                </a:ext>
              </a:extLst>
            </p:cNvPr>
            <p:cNvSpPr txBox="1"/>
            <p:nvPr/>
          </p:nvSpPr>
          <p:spPr>
            <a:xfrm>
              <a:off x="3715988" y="5930496"/>
              <a:ext cx="1329789" cy="433426"/>
            </a:xfrm>
            <a:prstGeom prst="rect">
              <a:avLst/>
            </a:prstGeom>
            <a:noFill/>
          </p:spPr>
          <p:txBody>
            <a:bodyPr wrap="none" rtlCol="0">
              <a:spAutoFit/>
            </a:bodyPr>
            <a:lstStyle/>
            <a:p>
              <a:r>
                <a:rPr lang="en-US" sz="1400" dirty="0"/>
                <a:t>result1.bam</a:t>
              </a:r>
            </a:p>
          </p:txBody>
        </p:sp>
      </p:grpSp>
      <p:grpSp>
        <p:nvGrpSpPr>
          <p:cNvPr id="96" name="Group 95" descr="Directory structure and files">
            <a:extLst>
              <a:ext uri="{FF2B5EF4-FFF2-40B4-BE49-F238E27FC236}">
                <a16:creationId xmlns:a16="http://schemas.microsoft.com/office/drawing/2014/main" id="{604C56E5-2484-A143-8869-E5F9BCABAE65}"/>
              </a:ext>
            </a:extLst>
          </p:cNvPr>
          <p:cNvGrpSpPr/>
          <p:nvPr/>
        </p:nvGrpSpPr>
        <p:grpSpPr>
          <a:xfrm>
            <a:off x="3956734" y="3098825"/>
            <a:ext cx="1207508" cy="1186016"/>
            <a:chOff x="2679329" y="2753687"/>
            <a:chExt cx="1207508" cy="1186016"/>
          </a:xfrm>
        </p:grpSpPr>
        <p:pic>
          <p:nvPicPr>
            <p:cNvPr id="103" name="Picture 102">
              <a:extLst>
                <a:ext uri="{FF2B5EF4-FFF2-40B4-BE49-F238E27FC236}">
                  <a16:creationId xmlns:a16="http://schemas.microsoft.com/office/drawing/2014/main" id="{78601E67-2994-D642-8BFC-6B2788186964}"/>
                </a:ext>
              </a:extLst>
            </p:cNvPr>
            <p:cNvPicPr>
              <a:picLocks noChangeAspect="1"/>
            </p:cNvPicPr>
            <p:nvPr/>
          </p:nvPicPr>
          <p:blipFill>
            <a:blip r:embed="rId3"/>
            <a:stretch>
              <a:fillRect/>
            </a:stretch>
          </p:blipFill>
          <p:spPr>
            <a:xfrm>
              <a:off x="2679329" y="2753687"/>
              <a:ext cx="1207508" cy="1186016"/>
            </a:xfrm>
            <a:prstGeom prst="rect">
              <a:avLst/>
            </a:prstGeom>
          </p:spPr>
        </p:pic>
        <p:sp>
          <p:nvSpPr>
            <p:cNvPr id="104" name="TextBox 103">
              <a:extLst>
                <a:ext uri="{FF2B5EF4-FFF2-40B4-BE49-F238E27FC236}">
                  <a16:creationId xmlns:a16="http://schemas.microsoft.com/office/drawing/2014/main" id="{F0EE76C9-290C-6648-9DF6-09EA3B767A11}"/>
                </a:ext>
              </a:extLst>
            </p:cNvPr>
            <p:cNvSpPr txBox="1"/>
            <p:nvPr/>
          </p:nvSpPr>
          <p:spPr>
            <a:xfrm>
              <a:off x="2851569" y="3242530"/>
              <a:ext cx="863029"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genomes</a:t>
              </a:r>
            </a:p>
          </p:txBody>
        </p:sp>
      </p:grpSp>
      <p:grpSp>
        <p:nvGrpSpPr>
          <p:cNvPr id="97" name="Group 96" descr="Directory structure and files">
            <a:extLst>
              <a:ext uri="{FF2B5EF4-FFF2-40B4-BE49-F238E27FC236}">
                <a16:creationId xmlns:a16="http://schemas.microsoft.com/office/drawing/2014/main" id="{DA26532D-7853-8940-9F6F-4AFE358696C1}"/>
              </a:ext>
            </a:extLst>
          </p:cNvPr>
          <p:cNvGrpSpPr/>
          <p:nvPr/>
        </p:nvGrpSpPr>
        <p:grpSpPr>
          <a:xfrm>
            <a:off x="1741675" y="4241350"/>
            <a:ext cx="1207508" cy="1186016"/>
            <a:chOff x="2239252" y="1537612"/>
            <a:chExt cx="1207508" cy="1186016"/>
          </a:xfrm>
        </p:grpSpPr>
        <p:pic>
          <p:nvPicPr>
            <p:cNvPr id="101" name="Picture 100">
              <a:extLst>
                <a:ext uri="{FF2B5EF4-FFF2-40B4-BE49-F238E27FC236}">
                  <a16:creationId xmlns:a16="http://schemas.microsoft.com/office/drawing/2014/main" id="{BE7B7893-0FC6-AB4B-B535-CE1C4ECB5399}"/>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102" name="TextBox 101">
              <a:extLst>
                <a:ext uri="{FF2B5EF4-FFF2-40B4-BE49-F238E27FC236}">
                  <a16:creationId xmlns:a16="http://schemas.microsoft.com/office/drawing/2014/main" id="{BD131141-47EF-7E45-B41C-354A4B8F6ECD}"/>
                </a:ext>
              </a:extLst>
            </p:cNvPr>
            <p:cNvSpPr txBox="1"/>
            <p:nvPr/>
          </p:nvSpPr>
          <p:spPr>
            <a:xfrm>
              <a:off x="2345460" y="2050089"/>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alignments</a:t>
              </a:r>
            </a:p>
          </p:txBody>
        </p:sp>
      </p:grpSp>
      <p:grpSp>
        <p:nvGrpSpPr>
          <p:cNvPr id="98" name="Group 97" descr="Directory structure and files">
            <a:extLst>
              <a:ext uri="{FF2B5EF4-FFF2-40B4-BE49-F238E27FC236}">
                <a16:creationId xmlns:a16="http://schemas.microsoft.com/office/drawing/2014/main" id="{828713CE-987A-8A48-89E2-B6F2FF9DC839}"/>
              </a:ext>
            </a:extLst>
          </p:cNvPr>
          <p:cNvGrpSpPr/>
          <p:nvPr/>
        </p:nvGrpSpPr>
        <p:grpSpPr>
          <a:xfrm>
            <a:off x="399207" y="4214568"/>
            <a:ext cx="1207508" cy="1186016"/>
            <a:chOff x="-108895" y="3543132"/>
            <a:chExt cx="1207508" cy="1186016"/>
          </a:xfrm>
        </p:grpSpPr>
        <p:pic>
          <p:nvPicPr>
            <p:cNvPr id="99" name="Picture 98">
              <a:extLst>
                <a:ext uri="{FF2B5EF4-FFF2-40B4-BE49-F238E27FC236}">
                  <a16:creationId xmlns:a16="http://schemas.microsoft.com/office/drawing/2014/main" id="{9549B338-A6AE-B542-BCB6-4DCC58D8B213}"/>
                </a:ext>
              </a:extLst>
            </p:cNvPr>
            <p:cNvPicPr>
              <a:picLocks noChangeAspect="1"/>
            </p:cNvPicPr>
            <p:nvPr/>
          </p:nvPicPr>
          <p:blipFill>
            <a:blip r:embed="rId3"/>
            <a:stretch>
              <a:fillRect/>
            </a:stretch>
          </p:blipFill>
          <p:spPr>
            <a:xfrm>
              <a:off x="-108895" y="3543132"/>
              <a:ext cx="1207508" cy="1186016"/>
            </a:xfrm>
            <a:prstGeom prst="rect">
              <a:avLst/>
            </a:prstGeom>
          </p:spPr>
        </p:pic>
        <p:sp>
          <p:nvSpPr>
            <p:cNvPr id="100" name="TextBox 99">
              <a:extLst>
                <a:ext uri="{FF2B5EF4-FFF2-40B4-BE49-F238E27FC236}">
                  <a16:creationId xmlns:a16="http://schemas.microsoft.com/office/drawing/2014/main" id="{038CF485-83BD-1A49-90CB-81C463BD7851}"/>
                </a:ext>
              </a:extLst>
            </p:cNvPr>
            <p:cNvSpPr txBox="1"/>
            <p:nvPr/>
          </p:nvSpPr>
          <p:spPr>
            <a:xfrm>
              <a:off x="-2687" y="4065636"/>
              <a:ext cx="995093"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queries</a:t>
              </a:r>
            </a:p>
          </p:txBody>
        </p:sp>
      </p:grpSp>
      <p:grpSp>
        <p:nvGrpSpPr>
          <p:cNvPr id="105" name="Group 104" descr="Directory structure and files">
            <a:extLst>
              <a:ext uri="{FF2B5EF4-FFF2-40B4-BE49-F238E27FC236}">
                <a16:creationId xmlns:a16="http://schemas.microsoft.com/office/drawing/2014/main" id="{58736F50-762B-484E-936F-ACB7F744E72F}"/>
              </a:ext>
            </a:extLst>
          </p:cNvPr>
          <p:cNvGrpSpPr/>
          <p:nvPr/>
        </p:nvGrpSpPr>
        <p:grpSpPr>
          <a:xfrm>
            <a:off x="2609660" y="824222"/>
            <a:ext cx="1207508" cy="1186016"/>
            <a:chOff x="2239252" y="1537612"/>
            <a:chExt cx="1207508" cy="1186016"/>
          </a:xfrm>
        </p:grpSpPr>
        <p:pic>
          <p:nvPicPr>
            <p:cNvPr id="106" name="Picture 105">
              <a:extLst>
                <a:ext uri="{FF2B5EF4-FFF2-40B4-BE49-F238E27FC236}">
                  <a16:creationId xmlns:a16="http://schemas.microsoft.com/office/drawing/2014/main" id="{78B73564-1976-744C-8FD5-75CC040F4E03}"/>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107" name="TextBox 106">
              <a:extLst>
                <a:ext uri="{FF2B5EF4-FFF2-40B4-BE49-F238E27FC236}">
                  <a16:creationId xmlns:a16="http://schemas.microsoft.com/office/drawing/2014/main" id="{CE1985F1-A692-774F-BEFA-F3ABB92CCBB4}"/>
                </a:ext>
              </a:extLst>
            </p:cNvPr>
            <p:cNvSpPr txBox="1"/>
            <p:nvPr/>
          </p:nvSpPr>
          <p:spPr>
            <a:xfrm>
              <a:off x="2553823" y="2028101"/>
              <a:ext cx="578365" cy="307777"/>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a:t>
              </a:r>
            </a:p>
          </p:txBody>
        </p:sp>
      </p:grpSp>
      <p:grpSp>
        <p:nvGrpSpPr>
          <p:cNvPr id="123" name="Group 122" descr="Directory structure and files">
            <a:extLst>
              <a:ext uri="{FF2B5EF4-FFF2-40B4-BE49-F238E27FC236}">
                <a16:creationId xmlns:a16="http://schemas.microsoft.com/office/drawing/2014/main" id="{974B2500-6AB5-8542-AF0C-F8C4828C0EBA}"/>
              </a:ext>
            </a:extLst>
          </p:cNvPr>
          <p:cNvGrpSpPr/>
          <p:nvPr/>
        </p:nvGrpSpPr>
        <p:grpSpPr>
          <a:xfrm>
            <a:off x="2520086" y="3082371"/>
            <a:ext cx="1207508" cy="1186016"/>
            <a:chOff x="2239252" y="1537612"/>
            <a:chExt cx="1207508" cy="1186016"/>
          </a:xfrm>
        </p:grpSpPr>
        <p:pic>
          <p:nvPicPr>
            <p:cNvPr id="127" name="Picture 126">
              <a:extLst>
                <a:ext uri="{FF2B5EF4-FFF2-40B4-BE49-F238E27FC236}">
                  <a16:creationId xmlns:a16="http://schemas.microsoft.com/office/drawing/2014/main" id="{F9308863-2E04-AB4D-8851-B93E8A6B81DA}"/>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128" name="TextBox 127">
              <a:extLst>
                <a:ext uri="{FF2B5EF4-FFF2-40B4-BE49-F238E27FC236}">
                  <a16:creationId xmlns:a16="http://schemas.microsoft.com/office/drawing/2014/main" id="{5DFDEA55-1C69-DA49-A0F1-029876FCED79}"/>
                </a:ext>
              </a:extLst>
            </p:cNvPr>
            <p:cNvSpPr txBox="1"/>
            <p:nvPr/>
          </p:nvSpPr>
          <p:spPr>
            <a:xfrm>
              <a:off x="2449854" y="1976454"/>
              <a:ext cx="739386" cy="523220"/>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Project 2</a:t>
              </a:r>
            </a:p>
          </p:txBody>
        </p:sp>
      </p:grpSp>
      <p:grpSp>
        <p:nvGrpSpPr>
          <p:cNvPr id="124" name="Group 123" descr="Directory structure and files">
            <a:extLst>
              <a:ext uri="{FF2B5EF4-FFF2-40B4-BE49-F238E27FC236}">
                <a16:creationId xmlns:a16="http://schemas.microsoft.com/office/drawing/2014/main" id="{D27DD680-8E9E-C744-8341-2FE643D535A1}"/>
              </a:ext>
            </a:extLst>
          </p:cNvPr>
          <p:cNvGrpSpPr/>
          <p:nvPr/>
        </p:nvGrpSpPr>
        <p:grpSpPr>
          <a:xfrm>
            <a:off x="1084976" y="3050785"/>
            <a:ext cx="1207508" cy="1186016"/>
            <a:chOff x="2239252" y="1537612"/>
            <a:chExt cx="1207508" cy="1186016"/>
          </a:xfrm>
        </p:grpSpPr>
        <p:pic>
          <p:nvPicPr>
            <p:cNvPr id="125" name="Picture 124">
              <a:extLst>
                <a:ext uri="{FF2B5EF4-FFF2-40B4-BE49-F238E27FC236}">
                  <a16:creationId xmlns:a16="http://schemas.microsoft.com/office/drawing/2014/main" id="{E6716040-C2CA-5D45-BE4F-CB53D3B9C49C}"/>
                </a:ext>
              </a:extLst>
            </p:cNvPr>
            <p:cNvPicPr>
              <a:picLocks noChangeAspect="1"/>
            </p:cNvPicPr>
            <p:nvPr/>
          </p:nvPicPr>
          <p:blipFill>
            <a:blip r:embed="rId3"/>
            <a:stretch>
              <a:fillRect/>
            </a:stretch>
          </p:blipFill>
          <p:spPr>
            <a:xfrm>
              <a:off x="2239252" y="1537612"/>
              <a:ext cx="1207508" cy="1186016"/>
            </a:xfrm>
            <a:prstGeom prst="rect">
              <a:avLst/>
            </a:prstGeom>
          </p:spPr>
        </p:pic>
        <p:sp>
          <p:nvSpPr>
            <p:cNvPr id="126" name="TextBox 125">
              <a:extLst>
                <a:ext uri="{FF2B5EF4-FFF2-40B4-BE49-F238E27FC236}">
                  <a16:creationId xmlns:a16="http://schemas.microsoft.com/office/drawing/2014/main" id="{7E1B9855-661B-2A4B-B711-01AACC468CD7}"/>
                </a:ext>
              </a:extLst>
            </p:cNvPr>
            <p:cNvSpPr txBox="1"/>
            <p:nvPr/>
          </p:nvSpPr>
          <p:spPr>
            <a:xfrm>
              <a:off x="2451667" y="2028101"/>
              <a:ext cx="782678" cy="523220"/>
            </a:xfrm>
            <a:prstGeom prst="rect">
              <a:avLst/>
            </a:prstGeom>
            <a:noFill/>
          </p:spPr>
          <p:txBody>
            <a:bodyPr wrap="square" rtlCol="0">
              <a:spAutoFit/>
            </a:bodyPr>
            <a:lstStyle>
              <a:defPPr>
                <a:defRPr lang="en-US"/>
              </a:defPPr>
              <a:lvl1pPr>
                <a:defRPr sz="1400">
                  <a:solidFill>
                    <a:schemeClr val="bg1"/>
                  </a:solidFill>
                </a:defRPr>
              </a:lvl1pPr>
            </a:lstStyle>
            <a:p>
              <a:pPr algn="ctr"/>
              <a:r>
                <a:rPr lang="en-US" dirty="0"/>
                <a:t>Project 1</a:t>
              </a:r>
            </a:p>
          </p:txBody>
        </p:sp>
      </p:grpSp>
      <p:cxnSp>
        <p:nvCxnSpPr>
          <p:cNvPr id="129" name="Straight Connector 128">
            <a:extLst>
              <a:ext uri="{FF2B5EF4-FFF2-40B4-BE49-F238E27FC236}">
                <a16:creationId xmlns:a16="http://schemas.microsoft.com/office/drawing/2014/main" id="{782B3703-2C00-F148-8BA5-200C1B354297}"/>
              </a:ext>
            </a:extLst>
          </p:cNvPr>
          <p:cNvCxnSpPr>
            <a:cxnSpLocks/>
          </p:cNvCxnSpPr>
          <p:nvPr/>
        </p:nvCxnSpPr>
        <p:spPr>
          <a:xfrm>
            <a:off x="1682619" y="4044183"/>
            <a:ext cx="711776" cy="463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B11A4F-97CE-494C-8B8B-CD4473E56924}"/>
              </a:ext>
            </a:extLst>
          </p:cNvPr>
          <p:cNvCxnSpPr>
            <a:cxnSpLocks/>
          </p:cNvCxnSpPr>
          <p:nvPr/>
        </p:nvCxnSpPr>
        <p:spPr>
          <a:xfrm flipH="1">
            <a:off x="1017496" y="4037768"/>
            <a:ext cx="673059" cy="451716"/>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ight Arrow 138">
            <a:extLst>
              <a:ext uri="{FF2B5EF4-FFF2-40B4-BE49-F238E27FC236}">
                <a16:creationId xmlns:a16="http://schemas.microsoft.com/office/drawing/2014/main" id="{A68E9390-48DD-454E-B1F6-B50EFE141BF1}"/>
              </a:ext>
            </a:extLst>
          </p:cNvPr>
          <p:cNvSpPr/>
          <p:nvPr/>
        </p:nvSpPr>
        <p:spPr>
          <a:xfrm>
            <a:off x="103865" y="3477914"/>
            <a:ext cx="944598" cy="5272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cwd</a:t>
            </a:r>
          </a:p>
        </p:txBody>
      </p:sp>
      <p:graphicFrame>
        <p:nvGraphicFramePr>
          <p:cNvPr id="144" name="Table 4">
            <a:extLst>
              <a:ext uri="{FF2B5EF4-FFF2-40B4-BE49-F238E27FC236}">
                <a16:creationId xmlns:a16="http://schemas.microsoft.com/office/drawing/2014/main" id="{56F0B38D-BA2B-2B4C-9B5D-C7086E569EBB}"/>
              </a:ext>
            </a:extLst>
          </p:cNvPr>
          <p:cNvGraphicFramePr>
            <a:graphicFrameLocks noGrp="1"/>
          </p:cNvGraphicFramePr>
          <p:nvPr>
            <p:extLst>
              <p:ext uri="{D42A27DB-BD31-4B8C-83A1-F6EECF244321}">
                <p14:modId xmlns:p14="http://schemas.microsoft.com/office/powerpoint/2010/main" val="2903972456"/>
              </p:ext>
            </p:extLst>
          </p:nvPr>
        </p:nvGraphicFramePr>
        <p:xfrm>
          <a:off x="5439814" y="2669753"/>
          <a:ext cx="6213602" cy="1107440"/>
        </p:xfrm>
        <a:graphic>
          <a:graphicData uri="http://schemas.openxmlformats.org/drawingml/2006/table">
            <a:tbl>
              <a:tblPr firstRow="1" bandRow="1">
                <a:tableStyleId>{7E9639D4-E3E2-4D34-9284-5A2195B3D0D7}</a:tableStyleId>
              </a:tblPr>
              <a:tblGrid>
                <a:gridCol w="2800937">
                  <a:extLst>
                    <a:ext uri="{9D8B030D-6E8A-4147-A177-3AD203B41FA5}">
                      <a16:colId xmlns:a16="http://schemas.microsoft.com/office/drawing/2014/main" val="4024225888"/>
                    </a:ext>
                  </a:extLst>
                </a:gridCol>
                <a:gridCol w="3412665">
                  <a:extLst>
                    <a:ext uri="{9D8B030D-6E8A-4147-A177-3AD203B41FA5}">
                      <a16:colId xmlns:a16="http://schemas.microsoft.com/office/drawing/2014/main" val="2402251780"/>
                    </a:ext>
                  </a:extLst>
                </a:gridCol>
              </a:tblGrid>
              <a:tr h="0">
                <a:tc>
                  <a:txBody>
                    <a:bodyPr/>
                    <a:lstStyle/>
                    <a:p>
                      <a:pPr algn="ctr"/>
                      <a:r>
                        <a:rPr lang="en-US" dirty="0"/>
                        <a:t>Relative path</a:t>
                      </a:r>
                    </a:p>
                  </a:txBody>
                  <a:tcPr/>
                </a:tc>
                <a:tc>
                  <a:txBody>
                    <a:bodyPr/>
                    <a:lstStyle/>
                    <a:p>
                      <a:pPr algn="ctr"/>
                      <a:r>
                        <a:rPr lang="en-US" dirty="0"/>
                        <a:t>Absolute path</a:t>
                      </a:r>
                    </a:p>
                  </a:txBody>
                  <a:tcPr/>
                </a:tc>
                <a:extLst>
                  <a:ext uri="{0D108BD9-81ED-4DB2-BD59-A6C34878D82A}">
                    <a16:rowId xmlns:a16="http://schemas.microsoft.com/office/drawing/2014/main" val="1101979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urier" pitchFamily="2" charset="0"/>
                        </a:rPr>
                        <a:t>queries/seq1.fa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ourier" pitchFamily="2" charset="0"/>
                          <a:ea typeface="+mn-ea"/>
                          <a:cs typeface="+mn-cs"/>
                        </a:rPr>
                        <a:t>/projects/queries/seq1.fa</a:t>
                      </a:r>
                    </a:p>
                  </a:txBody>
                  <a:tcPr/>
                </a:tc>
                <a:extLst>
                  <a:ext uri="{0D108BD9-81ED-4DB2-BD59-A6C34878D82A}">
                    <a16:rowId xmlns:a16="http://schemas.microsoft.com/office/drawing/2014/main" val="2109704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ourier" pitchFamily="2" charset="0"/>
                          <a:ea typeface="+mn-ea"/>
                          <a:cs typeface="+mn-cs"/>
                        </a:rPr>
                        <a:t>../data/genomes/human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ourier" pitchFamily="2" charset="0"/>
                          <a:ea typeface="+mn-ea"/>
                          <a:cs typeface="+mn-cs"/>
                        </a:rPr>
                        <a:t>/data/genomes/human</a:t>
                      </a:r>
                    </a:p>
                  </a:txBody>
                  <a:tcPr/>
                </a:tc>
                <a:extLst>
                  <a:ext uri="{0D108BD9-81ED-4DB2-BD59-A6C34878D82A}">
                    <a16:rowId xmlns:a16="http://schemas.microsoft.com/office/drawing/2014/main" val="3002512772"/>
                  </a:ext>
                </a:extLst>
              </a:tr>
            </a:tbl>
          </a:graphicData>
        </a:graphic>
      </p:graphicFrame>
      <p:pic>
        <p:nvPicPr>
          <p:cNvPr id="148" name="Graphic 147" descr="Checkbox Ticked">
            <a:extLst>
              <a:ext uri="{FF2B5EF4-FFF2-40B4-BE49-F238E27FC236}">
                <a16:creationId xmlns:a16="http://schemas.microsoft.com/office/drawing/2014/main" id="{8A1ACB65-E670-0748-91DC-D9166157A82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33892" y="2942749"/>
            <a:ext cx="561448" cy="561448"/>
          </a:xfrm>
          <a:prstGeom prst="rect">
            <a:avLst/>
          </a:prstGeom>
        </p:spPr>
      </p:pic>
      <p:pic>
        <p:nvPicPr>
          <p:cNvPr id="150" name="Graphic 149" descr="Checkbox Crossed">
            <a:extLst>
              <a:ext uri="{FF2B5EF4-FFF2-40B4-BE49-F238E27FC236}">
                <a16:creationId xmlns:a16="http://schemas.microsoft.com/office/drawing/2014/main" id="{51F00FDF-2418-DE4C-94C4-A2EB76609FF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33892" y="3306944"/>
            <a:ext cx="561448" cy="561448"/>
          </a:xfrm>
          <a:prstGeom prst="rect">
            <a:avLst/>
          </a:prstGeom>
        </p:spPr>
      </p:pic>
      <p:pic>
        <p:nvPicPr>
          <p:cNvPr id="151" name="Graphic 150" descr="Checkbox Ticked">
            <a:extLst>
              <a:ext uri="{FF2B5EF4-FFF2-40B4-BE49-F238E27FC236}">
                <a16:creationId xmlns:a16="http://schemas.microsoft.com/office/drawing/2014/main" id="{54D67EE8-9F41-4348-AFD7-244B1A53DB2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128072" y="3306944"/>
            <a:ext cx="561448" cy="561448"/>
          </a:xfrm>
          <a:prstGeom prst="rect">
            <a:avLst/>
          </a:prstGeom>
        </p:spPr>
      </p:pic>
      <p:pic>
        <p:nvPicPr>
          <p:cNvPr id="153" name="Graphic 152" descr="Checkbox Crossed">
            <a:extLst>
              <a:ext uri="{FF2B5EF4-FFF2-40B4-BE49-F238E27FC236}">
                <a16:creationId xmlns:a16="http://schemas.microsoft.com/office/drawing/2014/main" id="{B30C0CDD-7DF8-2F40-8B50-C9DF403D3E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28072" y="2934344"/>
            <a:ext cx="561448" cy="561448"/>
          </a:xfrm>
          <a:prstGeom prst="rect">
            <a:avLst/>
          </a:prstGeom>
        </p:spPr>
      </p:pic>
      <p:sp>
        <p:nvSpPr>
          <p:cNvPr id="2" name="Rectangle 1">
            <a:extLst>
              <a:ext uri="{FF2B5EF4-FFF2-40B4-BE49-F238E27FC236}">
                <a16:creationId xmlns:a16="http://schemas.microsoft.com/office/drawing/2014/main" id="{4DEBD48D-2559-8642-8DD1-5CC76A629BAB}"/>
              </a:ext>
            </a:extLst>
          </p:cNvPr>
          <p:cNvSpPr/>
          <p:nvPr/>
        </p:nvSpPr>
        <p:spPr>
          <a:xfrm>
            <a:off x="6037755" y="4291596"/>
            <a:ext cx="4588115" cy="523220"/>
          </a:xfrm>
          <a:prstGeom prst="rect">
            <a:avLst/>
          </a:prstGeom>
        </p:spPr>
        <p:txBody>
          <a:bodyPr wrap="none">
            <a:spAutoFit/>
          </a:bodyPr>
          <a:lstStyle/>
          <a:p>
            <a:r>
              <a:rPr lang="en-US" sz="1400" dirty="0">
                <a:latin typeface="Courier" pitchFamily="2" charset="0"/>
              </a:rPr>
              <a:t>cannot access /projects/queries/seq1.fa: </a:t>
            </a:r>
          </a:p>
          <a:p>
            <a:r>
              <a:rPr lang="en-US" sz="1400" dirty="0">
                <a:latin typeface="Courier" pitchFamily="2" charset="0"/>
              </a:rPr>
              <a:t>No such file or directory</a:t>
            </a:r>
          </a:p>
        </p:txBody>
      </p:sp>
    </p:spTree>
    <p:extLst>
      <p:ext uri="{BB962C8B-B14F-4D97-AF65-F5344CB8AC3E}">
        <p14:creationId xmlns:p14="http://schemas.microsoft.com/office/powerpoint/2010/main" val="27851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5"/>
                                        </p:tgtEl>
                                        <p:attrNameLst>
                                          <p:attrName>style.opacity</p:attrName>
                                        </p:attrNameLst>
                                      </p:cBhvr>
                                      <p:to>
                                        <p:strVal val="0.5"/>
                                      </p:to>
                                    </p:set>
                                    <p:animEffect filter="image" prLst="opacity: 0.5">
                                      <p:cBhvr rctx="IE">
                                        <p:cTn id="7" dur="indefinite"/>
                                        <p:tgtEl>
                                          <p:spTgt spid="105"/>
                                        </p:tgtEl>
                                      </p:cBhvr>
                                    </p:animEffect>
                                  </p:childTnLst>
                                </p:cTn>
                              </p:par>
                              <p:par>
                                <p:cTn id="8" presetID="9" presetClass="emph" presetSubtype="0" nodeType="withEffect">
                                  <p:stCondLst>
                                    <p:cond delay="0"/>
                                  </p:stCondLst>
                                  <p:childTnLst>
                                    <p:set>
                                      <p:cBhvr>
                                        <p:cTn id="9" dur="indefinite"/>
                                        <p:tgtEl>
                                          <p:spTgt spid="96"/>
                                        </p:tgtEl>
                                        <p:attrNameLst>
                                          <p:attrName>style.opacity</p:attrName>
                                        </p:attrNameLst>
                                      </p:cBhvr>
                                      <p:to>
                                        <p:strVal val="0.5"/>
                                      </p:to>
                                    </p:set>
                                    <p:animEffect filter="image" prLst="opacity: 0.5">
                                      <p:cBhvr rctx="IE">
                                        <p:cTn id="10" dur="indefinite"/>
                                        <p:tgtEl>
                                          <p:spTgt spid="96"/>
                                        </p:tgtEl>
                                      </p:cBhvr>
                                    </p:animEffect>
                                  </p:childTnLst>
                                </p:cTn>
                              </p:par>
                              <p:par>
                                <p:cTn id="11" presetID="9" presetClass="emph" presetSubtype="0" nodeType="withEffect">
                                  <p:stCondLst>
                                    <p:cond delay="0"/>
                                  </p:stCondLst>
                                  <p:childTnLst>
                                    <p:set>
                                      <p:cBhvr>
                                        <p:cTn id="12" dur="indefinite"/>
                                        <p:tgtEl>
                                          <p:spTgt spid="82"/>
                                        </p:tgtEl>
                                        <p:attrNameLst>
                                          <p:attrName>style.opacity</p:attrName>
                                        </p:attrNameLst>
                                      </p:cBhvr>
                                      <p:to>
                                        <p:strVal val="0.5"/>
                                      </p:to>
                                    </p:set>
                                    <p:animEffect filter="image" prLst="opacity: 0.5">
                                      <p:cBhvr rctx="IE">
                                        <p:cTn id="13" dur="indefinite"/>
                                        <p:tgtEl>
                                          <p:spTgt spid="82"/>
                                        </p:tgtEl>
                                      </p:cBhvr>
                                    </p:animEffect>
                                  </p:childTnLst>
                                </p:cTn>
                              </p:par>
                              <p:par>
                                <p:cTn id="14" presetID="9" presetClass="emph" presetSubtype="0" nodeType="withEffect">
                                  <p:stCondLst>
                                    <p:cond delay="0"/>
                                  </p:stCondLst>
                                  <p:childTnLst>
                                    <p:set>
                                      <p:cBhvr>
                                        <p:cTn id="15" dur="indefinite"/>
                                        <p:tgtEl>
                                          <p:spTgt spid="76"/>
                                        </p:tgtEl>
                                        <p:attrNameLst>
                                          <p:attrName>style.opacity</p:attrName>
                                        </p:attrNameLst>
                                      </p:cBhvr>
                                      <p:to>
                                        <p:strVal val="0.5"/>
                                      </p:to>
                                    </p:set>
                                    <p:animEffect filter="image" prLst="opacity: 0.5">
                                      <p:cBhvr rctx="IE">
                                        <p:cTn id="16" dur="indefinite"/>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105"/>
                                        </p:tgtEl>
                                        <p:attrNameLst>
                                          <p:attrName>style.opacity</p:attrName>
                                        </p:attrNameLst>
                                      </p:cBhvr>
                                      <p:to>
                                        <p:strVal val="1"/>
                                      </p:to>
                                    </p:set>
                                    <p:animEffect filter="image" prLst="opacity: 1">
                                      <p:cBhvr rctx="IE">
                                        <p:cTn id="21" dur="indefinite"/>
                                        <p:tgtEl>
                                          <p:spTgt spid="105"/>
                                        </p:tgtEl>
                                      </p:cBhvr>
                                    </p:animEffect>
                                  </p:childTnLst>
                                </p:cTn>
                              </p:par>
                              <p:par>
                                <p:cTn id="22" presetID="9" presetClass="emph" presetSubtype="0" nodeType="withEffect">
                                  <p:stCondLst>
                                    <p:cond delay="0"/>
                                  </p:stCondLst>
                                  <p:childTnLst>
                                    <p:set>
                                      <p:cBhvr>
                                        <p:cTn id="23" dur="indefinite"/>
                                        <p:tgtEl>
                                          <p:spTgt spid="96"/>
                                        </p:tgtEl>
                                        <p:attrNameLst>
                                          <p:attrName>style.opacity</p:attrName>
                                        </p:attrNameLst>
                                      </p:cBhvr>
                                      <p:to>
                                        <p:strVal val="1"/>
                                      </p:to>
                                    </p:set>
                                    <p:animEffect filter="image" prLst="opacity: 1">
                                      <p:cBhvr rctx="IE">
                                        <p:cTn id="24" dur="indefinite"/>
                                        <p:tgtEl>
                                          <p:spTgt spid="96"/>
                                        </p:tgtEl>
                                      </p:cBhvr>
                                    </p:animEffect>
                                  </p:childTnLst>
                                </p:cTn>
                              </p:par>
                              <p:par>
                                <p:cTn id="25" presetID="9" presetClass="emph" presetSubtype="0" nodeType="withEffect">
                                  <p:stCondLst>
                                    <p:cond delay="0"/>
                                  </p:stCondLst>
                                  <p:childTnLst>
                                    <p:set>
                                      <p:cBhvr>
                                        <p:cTn id="26" dur="indefinite"/>
                                        <p:tgtEl>
                                          <p:spTgt spid="82"/>
                                        </p:tgtEl>
                                        <p:attrNameLst>
                                          <p:attrName>style.opacity</p:attrName>
                                        </p:attrNameLst>
                                      </p:cBhvr>
                                      <p:to>
                                        <p:strVal val="1"/>
                                      </p:to>
                                    </p:set>
                                    <p:animEffect filter="image" prLst="opacity: 1">
                                      <p:cBhvr rctx="IE">
                                        <p:cTn id="27" dur="indefinite"/>
                                        <p:tgtEl>
                                          <p:spTgt spid="82"/>
                                        </p:tgtEl>
                                      </p:cBhvr>
                                    </p:animEffect>
                                  </p:childTnLst>
                                </p:cTn>
                              </p:par>
                              <p:par>
                                <p:cTn id="28" presetID="9" presetClass="emph" presetSubtype="0" nodeType="withEffect">
                                  <p:stCondLst>
                                    <p:cond delay="0"/>
                                  </p:stCondLst>
                                  <p:childTnLst>
                                    <p:set>
                                      <p:cBhvr>
                                        <p:cTn id="29" dur="indefinite"/>
                                        <p:tgtEl>
                                          <p:spTgt spid="76"/>
                                        </p:tgtEl>
                                        <p:attrNameLst>
                                          <p:attrName>style.opacity</p:attrName>
                                        </p:attrNameLst>
                                      </p:cBhvr>
                                      <p:to>
                                        <p:strVal val="1"/>
                                      </p:to>
                                    </p:set>
                                    <p:animEffect filter="image" prLst="opacity: 1">
                                      <p:cBhvr rctx="IE">
                                        <p:cTn id="30" dur="indefinite"/>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p:cTn id="38" dur="indefinite"/>
                                        <p:tgtEl>
                                          <p:spTgt spid="105"/>
                                        </p:tgtEl>
                                        <p:attrNameLst>
                                          <p:attrName>style.opacity</p:attrName>
                                        </p:attrNameLst>
                                      </p:cBhvr>
                                      <p:to>
                                        <p:strVal val="0.5"/>
                                      </p:to>
                                    </p:set>
                                    <p:animEffect filter="image" prLst="opacity: 0.5">
                                      <p:cBhvr rctx="IE">
                                        <p:cTn id="39" dur="indefinite"/>
                                        <p:tgtEl>
                                          <p:spTgt spid="105"/>
                                        </p:tgtEl>
                                      </p:cBhvr>
                                    </p:animEffect>
                                  </p:childTnLst>
                                </p:cTn>
                              </p:par>
                              <p:par>
                                <p:cTn id="40" presetID="9" presetClass="emph" presetSubtype="0" nodeType="withEffect">
                                  <p:stCondLst>
                                    <p:cond delay="0"/>
                                  </p:stCondLst>
                                  <p:childTnLst>
                                    <p:set>
                                      <p:cBhvr>
                                        <p:cTn id="41" dur="indefinite"/>
                                        <p:tgtEl>
                                          <p:spTgt spid="77"/>
                                        </p:tgtEl>
                                        <p:attrNameLst>
                                          <p:attrName>style.opacity</p:attrName>
                                        </p:attrNameLst>
                                      </p:cBhvr>
                                      <p:to>
                                        <p:strVal val="0.5"/>
                                      </p:to>
                                    </p:set>
                                    <p:animEffect filter="image" prLst="opacity: 0.5">
                                      <p:cBhvr rctx="IE">
                                        <p:cTn id="42" dur="indefinite"/>
                                        <p:tgtEl>
                                          <p:spTgt spid="77"/>
                                        </p:tgtEl>
                                      </p:cBhvr>
                                    </p:animEffect>
                                  </p:childTnLst>
                                </p:cTn>
                              </p:par>
                              <p:par>
                                <p:cTn id="43" presetID="9" presetClass="emph" presetSubtype="0" nodeType="withEffect">
                                  <p:stCondLst>
                                    <p:cond delay="0"/>
                                  </p:stCondLst>
                                  <p:childTnLst>
                                    <p:set>
                                      <p:cBhvr>
                                        <p:cTn id="44" dur="indefinite"/>
                                        <p:tgtEl>
                                          <p:spTgt spid="76"/>
                                        </p:tgtEl>
                                        <p:attrNameLst>
                                          <p:attrName>style.opacity</p:attrName>
                                        </p:attrNameLst>
                                      </p:cBhvr>
                                      <p:to>
                                        <p:strVal val="0.5"/>
                                      </p:to>
                                    </p:set>
                                    <p:animEffect filter="image" prLst="opacity: 0.5">
                                      <p:cBhvr rctx="IE">
                                        <p:cTn id="45" dur="indefinite"/>
                                        <p:tgtEl>
                                          <p:spTgt spid="76"/>
                                        </p:tgtEl>
                                      </p:cBhvr>
                                    </p:animEffect>
                                  </p:childTnLst>
                                </p:cTn>
                              </p:par>
                              <p:par>
                                <p:cTn id="46" presetID="9" presetClass="emph" presetSubtype="0" nodeType="withEffect">
                                  <p:stCondLst>
                                    <p:cond delay="0"/>
                                  </p:stCondLst>
                                  <p:childTnLst>
                                    <p:set>
                                      <p:cBhvr>
                                        <p:cTn id="47" dur="indefinite"/>
                                        <p:tgtEl>
                                          <p:spTgt spid="123"/>
                                        </p:tgtEl>
                                        <p:attrNameLst>
                                          <p:attrName>style.opacity</p:attrName>
                                        </p:attrNameLst>
                                      </p:cBhvr>
                                      <p:to>
                                        <p:strVal val="0.5"/>
                                      </p:to>
                                    </p:set>
                                    <p:animEffect filter="image" prLst="opacity: 0.5">
                                      <p:cBhvr rctx="IE">
                                        <p:cTn id="48" dur="indefinite"/>
                                        <p:tgtEl>
                                          <p:spTgt spid="123"/>
                                        </p:tgtEl>
                                      </p:cBhvr>
                                    </p:animEffect>
                                  </p:childTnLst>
                                </p:cTn>
                              </p:par>
                              <p:par>
                                <p:cTn id="49" presetID="9" presetClass="emph" presetSubtype="0" nodeType="withEffect">
                                  <p:stCondLst>
                                    <p:cond delay="0"/>
                                  </p:stCondLst>
                                  <p:childTnLst>
                                    <p:set>
                                      <p:cBhvr>
                                        <p:cTn id="50" dur="indefinite"/>
                                        <p:tgtEl>
                                          <p:spTgt spid="96"/>
                                        </p:tgtEl>
                                        <p:attrNameLst>
                                          <p:attrName>style.opacity</p:attrName>
                                        </p:attrNameLst>
                                      </p:cBhvr>
                                      <p:to>
                                        <p:strVal val="0.5"/>
                                      </p:to>
                                    </p:set>
                                    <p:animEffect filter="image" prLst="opacity: 0.5">
                                      <p:cBhvr rctx="IE">
                                        <p:cTn id="51" dur="indefinite"/>
                                        <p:tgtEl>
                                          <p:spTgt spid="96"/>
                                        </p:tgtEl>
                                      </p:cBhvr>
                                    </p:animEffect>
                                  </p:childTnLst>
                                </p:cTn>
                              </p:par>
                              <p:par>
                                <p:cTn id="52" presetID="9" presetClass="emph" presetSubtype="0" nodeType="withEffect">
                                  <p:stCondLst>
                                    <p:cond delay="0"/>
                                  </p:stCondLst>
                                  <p:childTnLst>
                                    <p:set>
                                      <p:cBhvr>
                                        <p:cTn id="53" dur="indefinite"/>
                                        <p:tgtEl>
                                          <p:spTgt spid="82"/>
                                        </p:tgtEl>
                                        <p:attrNameLst>
                                          <p:attrName>style.opacity</p:attrName>
                                        </p:attrNameLst>
                                      </p:cBhvr>
                                      <p:to>
                                        <p:strVal val="0.5"/>
                                      </p:to>
                                    </p:set>
                                    <p:animEffect filter="image" prLst="opacity: 0.5">
                                      <p:cBhvr rctx="IE">
                                        <p:cTn id="54" dur="indefinite"/>
                                        <p:tgtEl>
                                          <p:spTgt spid="82"/>
                                        </p:tgtEl>
                                      </p:cBhvr>
                                    </p:animEffect>
                                  </p:childTnLst>
                                </p:cTn>
                              </p:par>
                              <p:par>
                                <p:cTn id="55" presetID="9" presetClass="emph" presetSubtype="0" nodeType="withEffect">
                                  <p:stCondLst>
                                    <p:cond delay="0"/>
                                  </p:stCondLst>
                                  <p:childTnLst>
                                    <p:set>
                                      <p:cBhvr>
                                        <p:cTn id="56" dur="indefinite"/>
                                        <p:tgtEl>
                                          <p:spTgt spid="97"/>
                                        </p:tgtEl>
                                        <p:attrNameLst>
                                          <p:attrName>style.opacity</p:attrName>
                                        </p:attrNameLst>
                                      </p:cBhvr>
                                      <p:to>
                                        <p:strVal val="0.5"/>
                                      </p:to>
                                    </p:set>
                                    <p:animEffect filter="image" prLst="opacity: 0.5">
                                      <p:cBhvr rctx="IE">
                                        <p:cTn id="57" dur="indefinite"/>
                                        <p:tgtEl>
                                          <p:spTgt spid="97"/>
                                        </p:tgtEl>
                                      </p:cBhvr>
                                    </p:animEffect>
                                  </p:childTnLst>
                                </p:cTn>
                              </p:par>
                              <p:par>
                                <p:cTn id="58" presetID="9" presetClass="emph" presetSubtype="0" nodeType="withEffect">
                                  <p:stCondLst>
                                    <p:cond delay="0"/>
                                  </p:stCondLst>
                                  <p:childTnLst>
                                    <p:set>
                                      <p:cBhvr>
                                        <p:cTn id="59" dur="indefinite"/>
                                        <p:tgtEl>
                                          <p:spTgt spid="92"/>
                                        </p:tgtEl>
                                        <p:attrNameLst>
                                          <p:attrName>style.opacity</p:attrName>
                                        </p:attrNameLst>
                                      </p:cBhvr>
                                      <p:to>
                                        <p:strVal val="0.5"/>
                                      </p:to>
                                    </p:set>
                                    <p:animEffect filter="image" prLst="opacity: 0.5">
                                      <p:cBhvr rctx="IE">
                                        <p:cTn id="60" dur="indefinite"/>
                                        <p:tgtEl>
                                          <p:spTgt spid="9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p:cTn id="68" dur="indefinite"/>
                                        <p:tgtEl>
                                          <p:spTgt spid="105"/>
                                        </p:tgtEl>
                                        <p:attrNameLst>
                                          <p:attrName>style.opacity</p:attrName>
                                        </p:attrNameLst>
                                      </p:cBhvr>
                                      <p:to>
                                        <p:strVal val="1"/>
                                      </p:to>
                                    </p:set>
                                    <p:animEffect filter="image" prLst="opacity: 1">
                                      <p:cBhvr rctx="IE">
                                        <p:cTn id="69" dur="indefinite"/>
                                        <p:tgtEl>
                                          <p:spTgt spid="105"/>
                                        </p:tgtEl>
                                      </p:cBhvr>
                                    </p:animEffect>
                                  </p:childTnLst>
                                </p:cTn>
                              </p:par>
                              <p:par>
                                <p:cTn id="70" presetID="9" presetClass="emph" presetSubtype="0" nodeType="withEffect">
                                  <p:stCondLst>
                                    <p:cond delay="0"/>
                                  </p:stCondLst>
                                  <p:childTnLst>
                                    <p:set>
                                      <p:cBhvr>
                                        <p:cTn id="71" dur="indefinite"/>
                                        <p:tgtEl>
                                          <p:spTgt spid="77"/>
                                        </p:tgtEl>
                                        <p:attrNameLst>
                                          <p:attrName>style.opacity</p:attrName>
                                        </p:attrNameLst>
                                      </p:cBhvr>
                                      <p:to>
                                        <p:strVal val="1"/>
                                      </p:to>
                                    </p:set>
                                    <p:animEffect filter="image" prLst="opacity: 1">
                                      <p:cBhvr rctx="IE">
                                        <p:cTn id="72" dur="indefinite"/>
                                        <p:tgtEl>
                                          <p:spTgt spid="7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p:cTn id="84" dur="indefinite"/>
                                        <p:tgtEl>
                                          <p:spTgt spid="76"/>
                                        </p:tgtEl>
                                        <p:attrNameLst>
                                          <p:attrName>style.opacity</p:attrName>
                                        </p:attrNameLst>
                                      </p:cBhvr>
                                      <p:to>
                                        <p:strVal val="1"/>
                                      </p:to>
                                    </p:set>
                                    <p:animEffect filter="image" prLst="opacity: 1">
                                      <p:cBhvr rctx="IE">
                                        <p:cTn id="85" dur="indefinite"/>
                                        <p:tgtEl>
                                          <p:spTgt spid="76"/>
                                        </p:tgtEl>
                                      </p:cBhvr>
                                    </p:animEffect>
                                  </p:childTnLst>
                                </p:cTn>
                              </p:par>
                              <p:par>
                                <p:cTn id="86" presetID="9" presetClass="emph" presetSubtype="0" nodeType="withEffect">
                                  <p:stCondLst>
                                    <p:cond delay="0"/>
                                  </p:stCondLst>
                                  <p:childTnLst>
                                    <p:set>
                                      <p:cBhvr>
                                        <p:cTn id="87" dur="indefinite"/>
                                        <p:tgtEl>
                                          <p:spTgt spid="123"/>
                                        </p:tgtEl>
                                        <p:attrNameLst>
                                          <p:attrName>style.opacity</p:attrName>
                                        </p:attrNameLst>
                                      </p:cBhvr>
                                      <p:to>
                                        <p:strVal val="1"/>
                                      </p:to>
                                    </p:set>
                                    <p:animEffect filter="image" prLst="opacity: 1">
                                      <p:cBhvr rctx="IE">
                                        <p:cTn id="88" dur="indefinite"/>
                                        <p:tgtEl>
                                          <p:spTgt spid="123"/>
                                        </p:tgtEl>
                                      </p:cBhvr>
                                    </p:animEffect>
                                  </p:childTnLst>
                                </p:cTn>
                              </p:par>
                              <p:par>
                                <p:cTn id="89" presetID="9" presetClass="emph" presetSubtype="0" nodeType="withEffect">
                                  <p:stCondLst>
                                    <p:cond delay="0"/>
                                  </p:stCondLst>
                                  <p:childTnLst>
                                    <p:set>
                                      <p:cBhvr>
                                        <p:cTn id="90" dur="indefinite"/>
                                        <p:tgtEl>
                                          <p:spTgt spid="97"/>
                                        </p:tgtEl>
                                        <p:attrNameLst>
                                          <p:attrName>style.opacity</p:attrName>
                                        </p:attrNameLst>
                                      </p:cBhvr>
                                      <p:to>
                                        <p:strVal val="1"/>
                                      </p:to>
                                    </p:set>
                                    <p:animEffect filter="image" prLst="opacity: 1">
                                      <p:cBhvr rctx="IE">
                                        <p:cTn id="91" dur="indefinite"/>
                                        <p:tgtEl>
                                          <p:spTgt spid="97"/>
                                        </p:tgtEl>
                                      </p:cBhvr>
                                    </p:animEffect>
                                  </p:childTnLst>
                                </p:cTn>
                              </p:par>
                              <p:par>
                                <p:cTn id="92" presetID="9" presetClass="emph" presetSubtype="0" nodeType="withEffect">
                                  <p:stCondLst>
                                    <p:cond delay="0"/>
                                  </p:stCondLst>
                                  <p:childTnLst>
                                    <p:set>
                                      <p:cBhvr>
                                        <p:cTn id="93" dur="indefinite"/>
                                        <p:tgtEl>
                                          <p:spTgt spid="92"/>
                                        </p:tgtEl>
                                        <p:attrNameLst>
                                          <p:attrName>style.opacity</p:attrName>
                                        </p:attrNameLst>
                                      </p:cBhvr>
                                      <p:to>
                                        <p:strVal val="1"/>
                                      </p:to>
                                    </p:set>
                                    <p:animEffect filter="image" prLst="opacity: 1">
                                      <p:cBhvr rctx="IE">
                                        <p:cTn id="94" dur="indefinite"/>
                                        <p:tgtEl>
                                          <p:spTgt spid="92"/>
                                        </p:tgtEl>
                                      </p:cBhvr>
                                    </p:animEffect>
                                  </p:childTnLst>
                                </p:cTn>
                              </p:par>
                              <p:par>
                                <p:cTn id="95" presetID="9" presetClass="emph" presetSubtype="0" nodeType="withEffect">
                                  <p:stCondLst>
                                    <p:cond delay="0"/>
                                  </p:stCondLst>
                                  <p:childTnLst>
                                    <p:set>
                                      <p:cBhvr>
                                        <p:cTn id="96" dur="indefinite"/>
                                        <p:tgtEl>
                                          <p:spTgt spid="96"/>
                                        </p:tgtEl>
                                        <p:attrNameLst>
                                          <p:attrName>style.opacity</p:attrName>
                                        </p:attrNameLst>
                                      </p:cBhvr>
                                      <p:to>
                                        <p:strVal val="1"/>
                                      </p:to>
                                    </p:set>
                                    <p:animEffect filter="image" prLst="opacity: 1">
                                      <p:cBhvr rctx="IE">
                                        <p:cTn id="97" dur="indefinite"/>
                                        <p:tgtEl>
                                          <p:spTgt spid="96"/>
                                        </p:tgtEl>
                                      </p:cBhvr>
                                    </p:animEffect>
                                  </p:childTnLst>
                                </p:cTn>
                              </p:par>
                              <p:par>
                                <p:cTn id="98" presetID="9" presetClass="emph" presetSubtype="0" nodeType="withEffect">
                                  <p:stCondLst>
                                    <p:cond delay="0"/>
                                  </p:stCondLst>
                                  <p:childTnLst>
                                    <p:set>
                                      <p:cBhvr>
                                        <p:cTn id="99" dur="indefinite"/>
                                        <p:tgtEl>
                                          <p:spTgt spid="82"/>
                                        </p:tgtEl>
                                        <p:attrNameLst>
                                          <p:attrName>style.opacity</p:attrName>
                                        </p:attrNameLst>
                                      </p:cBhvr>
                                      <p:to>
                                        <p:strVal val="1"/>
                                      </p:to>
                                    </p:set>
                                    <p:animEffect filter="image" prLst="opacity: 1">
                                      <p:cBhvr rctx="IE">
                                        <p:cTn id="100" dur="indefinite"/>
                                        <p:tgtEl>
                                          <p:spTgt spid="82"/>
                                        </p:tgtEl>
                                      </p:cBhvr>
                                    </p:animEffect>
                                  </p:childTnLst>
                                </p:cTn>
                              </p:par>
                            </p:childTnLst>
                          </p:cTn>
                        </p:par>
                        <p:par>
                          <p:cTn id="101" fill="hold">
                            <p:stCondLst>
                              <p:cond delay="0"/>
                            </p:stCondLst>
                            <p:childTnLst>
                              <p:par>
                                <p:cTn id="102" presetID="9" presetClass="emph" presetSubtype="0" nodeType="afterEffect">
                                  <p:stCondLst>
                                    <p:cond delay="0"/>
                                  </p:stCondLst>
                                  <p:childTnLst>
                                    <p:set>
                                      <p:cBhvr>
                                        <p:cTn id="103" dur="indefinite"/>
                                        <p:tgtEl>
                                          <p:spTgt spid="123"/>
                                        </p:tgtEl>
                                        <p:attrNameLst>
                                          <p:attrName>style.opacity</p:attrName>
                                        </p:attrNameLst>
                                      </p:cBhvr>
                                      <p:to>
                                        <p:strVal val="0.5"/>
                                      </p:to>
                                    </p:set>
                                    <p:animEffect filter="image" prLst="opacity: 0.5">
                                      <p:cBhvr rctx="IE">
                                        <p:cTn id="104" dur="indefinite"/>
                                        <p:tgtEl>
                                          <p:spTgt spid="123"/>
                                        </p:tgtEl>
                                      </p:cBhvr>
                                    </p:animEffect>
                                  </p:childTnLst>
                                </p:cTn>
                              </p:par>
                            </p:childTnLst>
                          </p:cTn>
                        </p:par>
                        <p:par>
                          <p:cTn id="105" fill="hold">
                            <p:stCondLst>
                              <p:cond delay="0"/>
                            </p:stCondLst>
                            <p:childTnLst>
                              <p:par>
                                <p:cTn id="106" presetID="9" presetClass="emph" presetSubtype="0" nodeType="afterEffect">
                                  <p:stCondLst>
                                    <p:cond delay="0"/>
                                  </p:stCondLst>
                                  <p:childTnLst>
                                    <p:set>
                                      <p:cBhvr>
                                        <p:cTn id="107" dur="indefinite"/>
                                        <p:tgtEl>
                                          <p:spTgt spid="97"/>
                                        </p:tgtEl>
                                        <p:attrNameLst>
                                          <p:attrName>style.opacity</p:attrName>
                                        </p:attrNameLst>
                                      </p:cBhvr>
                                      <p:to>
                                        <p:strVal val="0.5"/>
                                      </p:to>
                                    </p:set>
                                    <p:animEffect filter="image" prLst="opacity: 0.5">
                                      <p:cBhvr rctx="IE">
                                        <p:cTn id="108" dur="indefinite"/>
                                        <p:tgtEl>
                                          <p:spTgt spid="97"/>
                                        </p:tgtEl>
                                      </p:cBhvr>
                                    </p:animEffect>
                                  </p:childTnLst>
                                </p:cTn>
                              </p:par>
                            </p:childTnLst>
                          </p:cTn>
                        </p:par>
                        <p:par>
                          <p:cTn id="109" fill="hold">
                            <p:stCondLst>
                              <p:cond delay="0"/>
                            </p:stCondLst>
                            <p:childTnLst>
                              <p:par>
                                <p:cTn id="110" presetID="9" presetClass="emph" presetSubtype="0" nodeType="afterEffect">
                                  <p:stCondLst>
                                    <p:cond delay="0"/>
                                  </p:stCondLst>
                                  <p:childTnLst>
                                    <p:set>
                                      <p:cBhvr>
                                        <p:cTn id="111" dur="indefinite"/>
                                        <p:tgtEl>
                                          <p:spTgt spid="98"/>
                                        </p:tgtEl>
                                        <p:attrNameLst>
                                          <p:attrName>style.opacity</p:attrName>
                                        </p:attrNameLst>
                                      </p:cBhvr>
                                      <p:to>
                                        <p:strVal val="0.5"/>
                                      </p:to>
                                    </p:set>
                                    <p:animEffect filter="image" prLst="opacity: 0.5">
                                      <p:cBhvr rctx="IE">
                                        <p:cTn id="112" dur="indefinite"/>
                                        <p:tgtEl>
                                          <p:spTgt spid="98"/>
                                        </p:tgtEl>
                                      </p:cBhvr>
                                    </p:animEffect>
                                  </p:childTnLst>
                                </p:cTn>
                              </p:par>
                            </p:childTnLst>
                          </p:cTn>
                        </p:par>
                        <p:par>
                          <p:cTn id="113" fill="hold">
                            <p:stCondLst>
                              <p:cond delay="0"/>
                            </p:stCondLst>
                            <p:childTnLst>
                              <p:par>
                                <p:cTn id="114" presetID="9" presetClass="emph" presetSubtype="0" nodeType="afterEffect">
                                  <p:stCondLst>
                                    <p:cond delay="0"/>
                                  </p:stCondLst>
                                  <p:childTnLst>
                                    <p:set>
                                      <p:cBhvr>
                                        <p:cTn id="115" dur="indefinite"/>
                                        <p:tgtEl>
                                          <p:spTgt spid="88"/>
                                        </p:tgtEl>
                                        <p:attrNameLst>
                                          <p:attrName>style.opacity</p:attrName>
                                        </p:attrNameLst>
                                      </p:cBhvr>
                                      <p:to>
                                        <p:strVal val="0.5"/>
                                      </p:to>
                                    </p:set>
                                    <p:animEffect filter="image" prLst="opacity: 0.5">
                                      <p:cBhvr rctx="IE">
                                        <p:cTn id="116" dur="indefinite"/>
                                        <p:tgtEl>
                                          <p:spTgt spid="88"/>
                                        </p:tgtEl>
                                      </p:cBhvr>
                                    </p:animEffect>
                                  </p:childTnLst>
                                </p:cTn>
                              </p:par>
                            </p:childTnLst>
                          </p:cTn>
                        </p:par>
                        <p:par>
                          <p:cTn id="117" fill="hold">
                            <p:stCondLst>
                              <p:cond delay="0"/>
                            </p:stCondLst>
                            <p:childTnLst>
                              <p:par>
                                <p:cTn id="118" presetID="9" presetClass="emph" presetSubtype="0" nodeType="afterEffect">
                                  <p:stCondLst>
                                    <p:cond delay="0"/>
                                  </p:stCondLst>
                                  <p:childTnLst>
                                    <p:set>
                                      <p:cBhvr>
                                        <p:cTn id="119" dur="indefinite"/>
                                        <p:tgtEl>
                                          <p:spTgt spid="92"/>
                                        </p:tgtEl>
                                        <p:attrNameLst>
                                          <p:attrName>style.opacity</p:attrName>
                                        </p:attrNameLst>
                                      </p:cBhvr>
                                      <p:to>
                                        <p:strVal val="0.5"/>
                                      </p:to>
                                    </p:set>
                                    <p:animEffect filter="image" prLst="opacity: 0.5">
                                      <p:cBhvr rctx="IE">
                                        <p:cTn id="120" dur="indefinite"/>
                                        <p:tgtEl>
                                          <p:spTgt spid="92"/>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5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1542302-B1A2-5E46-8CB3-4C336B579DC8}"/>
              </a:ext>
            </a:extLst>
          </p:cNvPr>
          <p:cNvSpPr>
            <a:spLocks noGrp="1"/>
          </p:cNvSpPr>
          <p:nvPr>
            <p:ph sz="half" idx="1"/>
          </p:nvPr>
        </p:nvSpPr>
        <p:spPr>
          <a:xfrm>
            <a:off x="516468" y="1212349"/>
            <a:ext cx="5324573" cy="4608513"/>
          </a:xfrm>
        </p:spPr>
        <p:txBody>
          <a:bodyPr/>
          <a:lstStyle/>
          <a:p>
            <a:r>
              <a:rPr lang="en-GB" b="1" dirty="0"/>
              <a:t>Arguments</a:t>
            </a:r>
          </a:p>
          <a:p>
            <a:pPr marL="342900" indent="-342900">
              <a:buFont typeface="Arial" panose="020B0604020202020204" pitchFamily="34" charset="0"/>
              <a:buChar char="•"/>
            </a:pPr>
            <a:r>
              <a:rPr lang="en-GB" dirty="0"/>
              <a:t>Typically specify inputs to command </a:t>
            </a:r>
          </a:p>
          <a:p>
            <a:pPr marL="342900" indent="-342900">
              <a:buFont typeface="Arial" panose="020B0604020202020204" pitchFamily="34" charset="0"/>
              <a:buChar char="•"/>
            </a:pPr>
            <a:r>
              <a:rPr lang="en-GB" dirty="0"/>
              <a:t>Arguments follow the command name</a:t>
            </a:r>
            <a:br>
              <a:rPr lang="en-GB" dirty="0"/>
            </a:br>
            <a:endParaRPr lang="en-GB" dirty="0"/>
          </a:p>
          <a:p>
            <a:r>
              <a:rPr lang="en-GB" dirty="0">
                <a:solidFill>
                  <a:srgbClr val="00B050"/>
                </a:solidFill>
                <a:latin typeface="Courier" pitchFamily="2" charset="0"/>
              </a:rPr>
              <a:t>ls</a:t>
            </a:r>
            <a:r>
              <a:rPr lang="en-GB" dirty="0"/>
              <a:t>: list contents of cwd</a:t>
            </a:r>
          </a:p>
          <a:p>
            <a:r>
              <a:rPr lang="en-GB" dirty="0">
                <a:solidFill>
                  <a:srgbClr val="00B050"/>
                </a:solidFill>
                <a:latin typeface="Courier" pitchFamily="2" charset="0"/>
              </a:rPr>
              <a:t>ls</a:t>
            </a:r>
            <a:r>
              <a:rPr lang="en-GB" dirty="0">
                <a:solidFill>
                  <a:srgbClr val="00B050"/>
                </a:solidFill>
              </a:rPr>
              <a:t> </a:t>
            </a:r>
            <a:r>
              <a:rPr lang="en-GB" dirty="0">
                <a:solidFill>
                  <a:srgbClr val="00B050"/>
                </a:solidFill>
                <a:latin typeface="Courier" pitchFamily="2" charset="0"/>
              </a:rPr>
              <a:t>/</a:t>
            </a:r>
            <a:r>
              <a:rPr lang="en-GB" dirty="0" err="1">
                <a:solidFill>
                  <a:srgbClr val="00B050"/>
                </a:solidFill>
                <a:latin typeface="Courier" pitchFamily="2" charset="0"/>
              </a:rPr>
              <a:t>usr</a:t>
            </a:r>
            <a:r>
              <a:rPr lang="en-GB" dirty="0"/>
              <a:t>: list contents of /</a:t>
            </a:r>
            <a:r>
              <a:rPr lang="en-GB" dirty="0" err="1"/>
              <a:t>usr</a:t>
            </a:r>
            <a:r>
              <a:rPr lang="en-GB" dirty="0"/>
              <a:t> directory</a:t>
            </a:r>
          </a:p>
          <a:p>
            <a:r>
              <a:rPr lang="en-GB" dirty="0">
                <a:solidFill>
                  <a:srgbClr val="00B050"/>
                </a:solidFill>
                <a:latin typeface="Courier" pitchFamily="2" charset="0"/>
              </a:rPr>
              <a:t>ls /</a:t>
            </a:r>
            <a:r>
              <a:rPr lang="en-GB" dirty="0" err="1">
                <a:solidFill>
                  <a:srgbClr val="00B050"/>
                </a:solidFill>
                <a:latin typeface="Courier" pitchFamily="2" charset="0"/>
              </a:rPr>
              <a:t>usr</a:t>
            </a:r>
            <a:r>
              <a:rPr lang="en-GB" dirty="0">
                <a:solidFill>
                  <a:srgbClr val="00B050"/>
                </a:solidFill>
                <a:latin typeface="Courier" pitchFamily="2" charset="0"/>
              </a:rPr>
              <a:t> /opt</a:t>
            </a:r>
            <a:r>
              <a:rPr lang="en-GB" dirty="0"/>
              <a:t>: list contents of /</a:t>
            </a:r>
            <a:r>
              <a:rPr lang="en-GB" dirty="0" err="1"/>
              <a:t>usr</a:t>
            </a:r>
            <a:r>
              <a:rPr lang="en-GB" dirty="0"/>
              <a:t> and /opt</a:t>
            </a:r>
          </a:p>
        </p:txBody>
      </p:sp>
      <p:sp>
        <p:nvSpPr>
          <p:cNvPr id="12" name="Content Placeholder 11">
            <a:extLst>
              <a:ext uri="{FF2B5EF4-FFF2-40B4-BE49-F238E27FC236}">
                <a16:creationId xmlns:a16="http://schemas.microsoft.com/office/drawing/2014/main" id="{F650821C-492E-AB41-AB3A-06091C712A0A}"/>
              </a:ext>
            </a:extLst>
          </p:cNvPr>
          <p:cNvSpPr>
            <a:spLocks noGrp="1"/>
          </p:cNvSpPr>
          <p:nvPr>
            <p:ph sz="half" idx="2"/>
          </p:nvPr>
        </p:nvSpPr>
        <p:spPr>
          <a:xfrm>
            <a:off x="6118438" y="1212350"/>
            <a:ext cx="5834493" cy="4787758"/>
          </a:xfrm>
        </p:spPr>
        <p:txBody>
          <a:bodyPr>
            <a:normAutofit fontScale="85000" lnSpcReduction="10000"/>
          </a:bodyPr>
          <a:lstStyle/>
          <a:p>
            <a:r>
              <a:rPr lang="en-US" sz="2400" b="1" dirty="0"/>
              <a:t>Options</a:t>
            </a:r>
          </a:p>
          <a:p>
            <a:pPr marL="342900" indent="-342900">
              <a:buFont typeface="Arial" panose="020B0604020202020204" pitchFamily="34" charset="0"/>
              <a:buChar char="•"/>
            </a:pPr>
            <a:r>
              <a:rPr lang="en-US" sz="2400" dirty="0"/>
              <a:t>Modify behavior of command</a:t>
            </a:r>
          </a:p>
          <a:p>
            <a:r>
              <a:rPr lang="en-US" sz="1600" dirty="0">
                <a:solidFill>
                  <a:schemeClr val="accent1">
                    <a:lumMod val="75000"/>
                  </a:schemeClr>
                </a:solidFill>
                <a:latin typeface="Courier" pitchFamily="2" charset="0"/>
              </a:rPr>
              <a:t>[jabbott@login2 ~]$ </a:t>
            </a:r>
            <a:r>
              <a:rPr lang="en-US" dirty="0">
                <a:solidFill>
                  <a:srgbClr val="00B050"/>
                </a:solidFill>
                <a:latin typeface="Courier" pitchFamily="2" charset="0"/>
              </a:rPr>
              <a:t>date</a:t>
            </a:r>
            <a:br>
              <a:rPr lang="en-US" dirty="0">
                <a:solidFill>
                  <a:srgbClr val="00B050"/>
                </a:solidFill>
                <a:latin typeface="Courier" pitchFamily="2" charset="0"/>
              </a:rPr>
            </a:br>
            <a:r>
              <a:rPr lang="en-US" sz="1600" dirty="0">
                <a:solidFill>
                  <a:schemeClr val="accent1">
                    <a:lumMod val="75000"/>
                  </a:schemeClr>
                </a:solidFill>
                <a:latin typeface="Courier" pitchFamily="2" charset="0"/>
              </a:rPr>
              <a:t>Tue 29 Sep 12:44:57 BST 2020</a:t>
            </a:r>
          </a:p>
          <a:p>
            <a:pPr marL="342900" indent="-342900">
              <a:buFont typeface="Arial" panose="020B0604020202020204" pitchFamily="34" charset="0"/>
              <a:buChar char="•"/>
            </a:pPr>
            <a:r>
              <a:rPr lang="en-US" sz="2400" dirty="0"/>
              <a:t>’Long’ format options: ‘--’ </a:t>
            </a:r>
          </a:p>
          <a:p>
            <a:r>
              <a:rPr lang="en-US" sz="1600" dirty="0">
                <a:solidFill>
                  <a:schemeClr val="accent1">
                    <a:lumMod val="75000"/>
                  </a:schemeClr>
                </a:solidFill>
                <a:latin typeface="Courier" pitchFamily="2" charset="0"/>
              </a:rPr>
              <a:t>[jabbott@login2 ~]$ </a:t>
            </a:r>
            <a:r>
              <a:rPr lang="en-US" dirty="0">
                <a:solidFill>
                  <a:srgbClr val="00B050"/>
                </a:solidFill>
                <a:latin typeface="Courier" pitchFamily="2" charset="0"/>
              </a:rPr>
              <a:t>date --rfc-2822</a:t>
            </a:r>
            <a:br>
              <a:rPr lang="en-US" dirty="0">
                <a:solidFill>
                  <a:srgbClr val="00B050"/>
                </a:solidFill>
                <a:latin typeface="Courier" pitchFamily="2" charset="0"/>
              </a:rPr>
            </a:br>
            <a:r>
              <a:rPr lang="en-US" sz="1600" dirty="0">
                <a:solidFill>
                  <a:schemeClr val="accent1">
                    <a:lumMod val="75000"/>
                  </a:schemeClr>
                </a:solidFill>
                <a:latin typeface="Courier" pitchFamily="2" charset="0"/>
              </a:rPr>
              <a:t>Tue, 29 Sep 2020 12:45:05 +0100</a:t>
            </a:r>
          </a:p>
          <a:p>
            <a:pPr marL="342900" indent="-342900">
              <a:buFont typeface="Arial" panose="020B0604020202020204" pitchFamily="34" charset="0"/>
              <a:buChar char="•"/>
            </a:pPr>
            <a:r>
              <a:rPr lang="en-GB" sz="2400" dirty="0"/>
              <a:t>Single character options: ‘-’</a:t>
            </a:r>
            <a:endParaRPr lang="en-US" sz="2400" dirty="0"/>
          </a:p>
          <a:p>
            <a:r>
              <a:rPr lang="en-US" sz="1600" dirty="0">
                <a:solidFill>
                  <a:schemeClr val="accent1">
                    <a:lumMod val="75000"/>
                  </a:schemeClr>
                </a:solidFill>
                <a:latin typeface="Courier" pitchFamily="2" charset="0"/>
              </a:rPr>
              <a:t>[jabbott@login2 ~]$ </a:t>
            </a:r>
            <a:r>
              <a:rPr lang="en-US" dirty="0">
                <a:solidFill>
                  <a:srgbClr val="00B050"/>
                </a:solidFill>
                <a:latin typeface="Courier" pitchFamily="2" charset="0"/>
              </a:rPr>
              <a:t>date –R</a:t>
            </a:r>
            <a:br>
              <a:rPr lang="en-US" dirty="0">
                <a:solidFill>
                  <a:srgbClr val="00B050"/>
                </a:solidFill>
                <a:latin typeface="Courier" pitchFamily="2" charset="0"/>
              </a:rPr>
            </a:br>
            <a:r>
              <a:rPr lang="en-US" sz="1600" dirty="0">
                <a:solidFill>
                  <a:schemeClr val="accent1">
                    <a:lumMod val="75000"/>
                  </a:schemeClr>
                </a:solidFill>
                <a:latin typeface="Courier" pitchFamily="2" charset="0"/>
              </a:rPr>
              <a:t>Tue, 29 Sep 2020 12:45:12 +0100</a:t>
            </a:r>
          </a:p>
          <a:p>
            <a:pPr marL="342900" indent="-342900">
              <a:buFont typeface="Arial" panose="020B0604020202020204" pitchFamily="34" charset="0"/>
              <a:buChar char="•"/>
            </a:pPr>
            <a:r>
              <a:rPr lang="en-US" sz="2400" dirty="0"/>
              <a:t>May also include an argument</a:t>
            </a:r>
          </a:p>
          <a:p>
            <a:r>
              <a:rPr lang="en-US" sz="1600" dirty="0">
                <a:solidFill>
                  <a:schemeClr val="accent1">
                    <a:lumMod val="75000"/>
                  </a:schemeClr>
                </a:solidFill>
                <a:latin typeface="Courier" pitchFamily="2" charset="0"/>
              </a:rPr>
              <a:t>[jabbott@login2 ~]$ </a:t>
            </a:r>
            <a:r>
              <a:rPr lang="en-US" sz="1800" dirty="0">
                <a:solidFill>
                  <a:srgbClr val="00B050"/>
                </a:solidFill>
                <a:latin typeface="Courier" pitchFamily="2" charset="0"/>
              </a:rPr>
              <a:t>date -r /bin/bash</a:t>
            </a:r>
            <a:br>
              <a:rPr lang="en-US" sz="1800" dirty="0">
                <a:solidFill>
                  <a:srgbClr val="00B050"/>
                </a:solidFill>
                <a:latin typeface="Courier" pitchFamily="2" charset="0"/>
              </a:rPr>
            </a:br>
            <a:r>
              <a:rPr lang="en-US" sz="1800" dirty="0">
                <a:solidFill>
                  <a:schemeClr val="accent1">
                    <a:lumMod val="75000"/>
                  </a:schemeClr>
                </a:solidFill>
                <a:latin typeface="Courier" pitchFamily="2" charset="0"/>
              </a:rPr>
              <a:t>Tue 11 Feb 14:10:42 GMT 2020</a:t>
            </a:r>
          </a:p>
          <a:p>
            <a:r>
              <a:rPr lang="en-US" sz="1800" dirty="0">
                <a:solidFill>
                  <a:schemeClr val="accent1">
                    <a:lumMod val="75000"/>
                  </a:schemeClr>
                </a:solidFill>
                <a:latin typeface="Courier" pitchFamily="2" charset="0"/>
              </a:rPr>
              <a:t>[jabbott@login2 ~]$ </a:t>
            </a:r>
            <a:r>
              <a:rPr lang="en-US" sz="1800" dirty="0">
                <a:solidFill>
                  <a:srgbClr val="00B050"/>
                </a:solidFill>
                <a:latin typeface="Courier" pitchFamily="2" charset="0"/>
              </a:rPr>
              <a:t>date --reference=/bin/bash</a:t>
            </a:r>
            <a:br>
              <a:rPr lang="en-US" sz="1800" dirty="0">
                <a:solidFill>
                  <a:srgbClr val="00B050"/>
                </a:solidFill>
                <a:latin typeface="Courier" pitchFamily="2" charset="0"/>
              </a:rPr>
            </a:br>
            <a:r>
              <a:rPr lang="en-US" sz="1800" dirty="0">
                <a:solidFill>
                  <a:schemeClr val="accent1">
                    <a:lumMod val="75000"/>
                  </a:schemeClr>
                </a:solidFill>
                <a:latin typeface="Courier" pitchFamily="2" charset="0"/>
              </a:rPr>
              <a:t>Tue 11 Feb 14:10:42 GMT 2020</a:t>
            </a:r>
          </a:p>
          <a:p>
            <a:endParaRPr lang="en-US" dirty="0">
              <a:solidFill>
                <a:srgbClr val="FF0000"/>
              </a:solidFill>
              <a:latin typeface="Courier" pitchFamily="2" charset="0"/>
            </a:endParaRPr>
          </a:p>
        </p:txBody>
      </p:sp>
      <p:sp>
        <p:nvSpPr>
          <p:cNvPr id="4" name="Title 3">
            <a:extLst>
              <a:ext uri="{FF2B5EF4-FFF2-40B4-BE49-F238E27FC236}">
                <a16:creationId xmlns:a16="http://schemas.microsoft.com/office/drawing/2014/main" id="{CA627688-601E-6B41-9C80-EE03C0604CC3}"/>
              </a:ext>
            </a:extLst>
          </p:cNvPr>
          <p:cNvSpPr>
            <a:spLocks noGrp="1"/>
          </p:cNvSpPr>
          <p:nvPr>
            <p:ph type="title"/>
          </p:nvPr>
        </p:nvSpPr>
        <p:spPr/>
        <p:txBody>
          <a:bodyPr/>
          <a:lstStyle/>
          <a:p>
            <a:r>
              <a:rPr lang="en-US" dirty="0"/>
              <a:t>Command Arguments and Options</a:t>
            </a:r>
          </a:p>
        </p:txBody>
      </p:sp>
      <p:sp>
        <p:nvSpPr>
          <p:cNvPr id="3" name="Slide Number Placeholder 2">
            <a:extLst>
              <a:ext uri="{FF2B5EF4-FFF2-40B4-BE49-F238E27FC236}">
                <a16:creationId xmlns:a16="http://schemas.microsoft.com/office/drawing/2014/main" id="{81FDE4D5-196C-E044-B02F-A609068685C5}"/>
              </a:ext>
            </a:extLst>
          </p:cNvPr>
          <p:cNvSpPr>
            <a:spLocks noGrp="1"/>
          </p:cNvSpPr>
          <p:nvPr>
            <p:ph type="sldNum" sz="quarter" idx="12"/>
          </p:nvPr>
        </p:nvSpPr>
        <p:spPr/>
        <p:txBody>
          <a:bodyPr/>
          <a:lstStyle/>
          <a:p>
            <a:fld id="{E89BC60F-F4BF-4EE8-9F02-8A0093F1814F}" type="slidenum">
              <a:rPr lang="en-GB" smtClean="0"/>
              <a:t>17</a:t>
            </a:fld>
            <a:endParaRPr lang="en-GB"/>
          </a:p>
        </p:txBody>
      </p:sp>
      <p:sp>
        <p:nvSpPr>
          <p:cNvPr id="10" name="Content Placeholder 2">
            <a:extLst>
              <a:ext uri="{FF2B5EF4-FFF2-40B4-BE49-F238E27FC236}">
                <a16:creationId xmlns:a16="http://schemas.microsoft.com/office/drawing/2014/main" id="{FCAF17DB-D38B-2B44-A9D2-1E2DD0131CC9}"/>
              </a:ext>
            </a:extLst>
          </p:cNvPr>
          <p:cNvSpPr txBox="1">
            <a:spLocks/>
          </p:cNvSpPr>
          <p:nvPr/>
        </p:nvSpPr>
        <p:spPr>
          <a:xfrm>
            <a:off x="516467" y="2249171"/>
            <a:ext cx="11159067" cy="3252469"/>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rgbClr val="464646"/>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rgbClr val="464646"/>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rgbClr val="464646"/>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2" indent="0">
              <a:buFont typeface="Calibri" panose="020F0502020204030204" pitchFamily="34" charset="0"/>
              <a:buNone/>
            </a:pPr>
            <a:endParaRPr lang="en-GB" sz="2000" dirty="0">
              <a:latin typeface="Courier" pitchFamily="2" charset="0"/>
              <a:cs typeface="Courier New" panose="02070309020205020404" pitchFamily="49" charset="0"/>
            </a:endParaRPr>
          </a:p>
          <a:p>
            <a:pPr marL="355600" lvl="2" indent="0">
              <a:buFont typeface="Calibri" panose="020F0502020204030204" pitchFamily="34" charset="0"/>
              <a:buNone/>
            </a:pPr>
            <a:r>
              <a:rPr lang="en-GB" sz="2000" dirty="0">
                <a:latin typeface="Courier" pitchFamily="2" charset="0"/>
                <a:cs typeface="Courier New" panose="02070309020205020404" pitchFamily="49" charset="0"/>
              </a:rPr>
              <a:t> </a:t>
            </a:r>
          </a:p>
        </p:txBody>
      </p:sp>
    </p:spTree>
    <p:extLst>
      <p:ext uri="{BB962C8B-B14F-4D97-AF65-F5344CB8AC3E}">
        <p14:creationId xmlns:p14="http://schemas.microsoft.com/office/powerpoint/2010/main" val="39434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18</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Creating directories</a:t>
            </a:r>
          </a:p>
        </p:txBody>
      </p:sp>
      <p:grpSp>
        <p:nvGrpSpPr>
          <p:cNvPr id="5" name="Group 4" descr="Directory structure and files">
            <a:extLst>
              <a:ext uri="{FF2B5EF4-FFF2-40B4-BE49-F238E27FC236}">
                <a16:creationId xmlns:a16="http://schemas.microsoft.com/office/drawing/2014/main" id="{8CE9CEA1-20DE-7E4A-A308-580B8483086B}"/>
              </a:ext>
            </a:extLst>
          </p:cNvPr>
          <p:cNvGrpSpPr/>
          <p:nvPr/>
        </p:nvGrpSpPr>
        <p:grpSpPr>
          <a:xfrm>
            <a:off x="3526743" y="3730116"/>
            <a:ext cx="1207508" cy="1186016"/>
            <a:chOff x="3232557" y="4269764"/>
            <a:chExt cx="1449196" cy="1449196"/>
          </a:xfrm>
        </p:grpSpPr>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 name="TextBox 6">
              <a:extLst>
                <a:ext uri="{FF2B5EF4-FFF2-40B4-BE49-F238E27FC236}">
                  <a16:creationId xmlns:a16="http://schemas.microsoft.com/office/drawing/2014/main" id="{B72F9A94-1C7F-D848-8D21-8F6287180537}"/>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grpSp>
        <p:nvGrpSpPr>
          <p:cNvPr id="50" name="Group 49" descr="Directory structure and files">
            <a:extLst>
              <a:ext uri="{FF2B5EF4-FFF2-40B4-BE49-F238E27FC236}">
                <a16:creationId xmlns:a16="http://schemas.microsoft.com/office/drawing/2014/main" id="{484AD8E3-773E-D943-8B3B-9607701B9362}"/>
              </a:ext>
            </a:extLst>
          </p:cNvPr>
          <p:cNvGrpSpPr/>
          <p:nvPr/>
        </p:nvGrpSpPr>
        <p:grpSpPr>
          <a:xfrm>
            <a:off x="984738" y="951985"/>
            <a:ext cx="9264581" cy="3971038"/>
            <a:chOff x="984738" y="951985"/>
            <a:chExt cx="9264581" cy="3971038"/>
          </a:xfrm>
        </p:grpSpPr>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13" name="Group 12">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4" name="Group 13">
              <a:extLst>
                <a:ext uri="{FF2B5EF4-FFF2-40B4-BE49-F238E27FC236}">
                  <a16:creationId xmlns:a16="http://schemas.microsoft.com/office/drawing/2014/main" id="{50C473B3-24D9-F647-B79D-FB7EDD5ACCAA}"/>
                </a:ext>
              </a:extLst>
            </p:cNvPr>
            <p:cNvGrpSpPr/>
            <p:nvPr/>
          </p:nvGrpSpPr>
          <p:grpSpPr>
            <a:xfrm>
              <a:off x="984738" y="1966905"/>
              <a:ext cx="9264581" cy="2956118"/>
              <a:chOff x="984738" y="1966905"/>
              <a:chExt cx="9264581" cy="2956118"/>
            </a:xfrm>
          </p:grpSpPr>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grpSp>
        <p:nvGrpSpPr>
          <p:cNvPr id="57" name="Group 56" descr="Directory structure and files">
            <a:extLst>
              <a:ext uri="{FF2B5EF4-FFF2-40B4-BE49-F238E27FC236}">
                <a16:creationId xmlns:a16="http://schemas.microsoft.com/office/drawing/2014/main" id="{C4CD27F2-78EA-9542-A07C-CE28FA06E4B5}"/>
              </a:ext>
            </a:extLst>
          </p:cNvPr>
          <p:cNvGrpSpPr/>
          <p:nvPr/>
        </p:nvGrpSpPr>
        <p:grpSpPr>
          <a:xfrm>
            <a:off x="3526743" y="4762919"/>
            <a:ext cx="1207508" cy="1595343"/>
            <a:chOff x="3526743" y="4762919"/>
            <a:chExt cx="1207508" cy="1595343"/>
          </a:xfrm>
        </p:grpSpPr>
        <p:cxnSp>
          <p:nvCxnSpPr>
            <p:cNvPr id="55" name="Straight Connector 54">
              <a:extLst>
                <a:ext uri="{FF2B5EF4-FFF2-40B4-BE49-F238E27FC236}">
                  <a16:creationId xmlns:a16="http://schemas.microsoft.com/office/drawing/2014/main" id="{98EFF47B-61B7-414A-A975-190FD5D52161}"/>
                </a:ext>
              </a:extLst>
            </p:cNvPr>
            <p:cNvCxnSpPr/>
            <p:nvPr/>
          </p:nvCxnSpPr>
          <p:spPr>
            <a:xfrm>
              <a:off x="4119824" y="4762919"/>
              <a:ext cx="0" cy="783771"/>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53" name="Group 52">
              <a:extLst>
                <a:ext uri="{FF2B5EF4-FFF2-40B4-BE49-F238E27FC236}">
                  <a16:creationId xmlns:a16="http://schemas.microsoft.com/office/drawing/2014/main" id="{B4F4D2AC-93CF-254E-ABE1-35DE08E84D0F}"/>
                </a:ext>
              </a:extLst>
            </p:cNvPr>
            <p:cNvGrpSpPr/>
            <p:nvPr/>
          </p:nvGrpSpPr>
          <p:grpSpPr>
            <a:xfrm>
              <a:off x="3526743" y="5172246"/>
              <a:ext cx="1207508" cy="1186016"/>
              <a:chOff x="3526743" y="5172246"/>
              <a:chExt cx="1207508" cy="1186016"/>
            </a:xfrm>
          </p:grpSpPr>
          <p:pic>
            <p:nvPicPr>
              <p:cNvPr id="51" name="Picture 50">
                <a:extLst>
                  <a:ext uri="{FF2B5EF4-FFF2-40B4-BE49-F238E27FC236}">
                    <a16:creationId xmlns:a16="http://schemas.microsoft.com/office/drawing/2014/main" id="{DF8744A6-81CD-2E42-BD50-6D23BAECB1FC}"/>
                  </a:ext>
                </a:extLst>
              </p:cNvPr>
              <p:cNvPicPr>
                <a:picLocks noChangeAspect="1"/>
              </p:cNvPicPr>
              <p:nvPr/>
            </p:nvPicPr>
            <p:blipFill>
              <a:blip r:embed="rId3"/>
              <a:stretch>
                <a:fillRect/>
              </a:stretch>
            </p:blipFill>
            <p:spPr>
              <a:xfrm>
                <a:off x="3526743" y="5172246"/>
                <a:ext cx="1207508" cy="1186016"/>
              </a:xfrm>
              <a:prstGeom prst="rect">
                <a:avLst/>
              </a:prstGeom>
            </p:spPr>
          </p:pic>
          <p:sp>
            <p:nvSpPr>
              <p:cNvPr id="52" name="TextBox 51">
                <a:extLst>
                  <a:ext uri="{FF2B5EF4-FFF2-40B4-BE49-F238E27FC236}">
                    <a16:creationId xmlns:a16="http://schemas.microsoft.com/office/drawing/2014/main" id="{D6B473E1-A17C-4848-937B-C78B4CF74751}"/>
                  </a:ext>
                </a:extLst>
              </p:cNvPr>
              <p:cNvSpPr txBox="1"/>
              <p:nvPr/>
            </p:nvSpPr>
            <p:spPr>
              <a:xfrm>
                <a:off x="3724130" y="5684160"/>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sp>
        <p:nvSpPr>
          <p:cNvPr id="56" name="TextBox 55">
            <a:extLst>
              <a:ext uri="{FF2B5EF4-FFF2-40B4-BE49-F238E27FC236}">
                <a16:creationId xmlns:a16="http://schemas.microsoft.com/office/drawing/2014/main" id="{916C9707-EFDB-964A-91A7-DD8B7C407D50}"/>
              </a:ext>
            </a:extLst>
          </p:cNvPr>
          <p:cNvSpPr txBox="1"/>
          <p:nvPr/>
        </p:nvSpPr>
        <p:spPr>
          <a:xfrm>
            <a:off x="5387739" y="5532912"/>
            <a:ext cx="4733988" cy="369332"/>
          </a:xfrm>
          <a:prstGeom prst="rect">
            <a:avLst/>
          </a:prstGeom>
          <a:noFill/>
        </p:spPr>
        <p:txBody>
          <a:bodyPr wrap="none" rtlCol="0">
            <a:spAutoFit/>
          </a:bodyPr>
          <a:lstStyle/>
          <a:p>
            <a:r>
              <a:rPr lang="en-US" dirty="0">
                <a:solidFill>
                  <a:schemeClr val="accent1">
                    <a:lumMod val="75000"/>
                  </a:schemeClr>
                </a:solidFill>
                <a:latin typeface="Courier" pitchFamily="2" charset="0"/>
              </a:rPr>
              <a:t>[jabbott@login2 ~]$ </a:t>
            </a:r>
            <a:r>
              <a:rPr lang="en-US" dirty="0" err="1">
                <a:solidFill>
                  <a:schemeClr val="accent5">
                    <a:lumMod val="75000"/>
                  </a:schemeClr>
                </a:solidFill>
                <a:latin typeface="Courier" pitchFamily="2" charset="0"/>
              </a:rPr>
              <a:t>mkdir</a:t>
            </a:r>
            <a:r>
              <a:rPr lang="en-US" dirty="0">
                <a:solidFill>
                  <a:schemeClr val="accent5">
                    <a:lumMod val="75000"/>
                  </a:schemeClr>
                </a:solidFill>
                <a:latin typeface="Courier" pitchFamily="2" charset="0"/>
              </a:rPr>
              <a:t> </a:t>
            </a:r>
            <a:r>
              <a:rPr lang="en-US" dirty="0" err="1">
                <a:solidFill>
                  <a:schemeClr val="accent5">
                    <a:lumMod val="75000"/>
                  </a:schemeClr>
                </a:solidFill>
                <a:latin typeface="Courier" pitchFamily="2" charset="0"/>
              </a:rPr>
              <a:t>new_dir</a:t>
            </a:r>
            <a:endParaRPr lang="en-US" dirty="0">
              <a:solidFill>
                <a:schemeClr val="accent5">
                  <a:lumMod val="75000"/>
                </a:schemeClr>
              </a:solidFill>
              <a:latin typeface="Courier" pitchFamily="2" charset="0"/>
            </a:endParaRPr>
          </a:p>
        </p:txBody>
      </p:sp>
    </p:spTree>
    <p:extLst>
      <p:ext uri="{BB962C8B-B14F-4D97-AF65-F5344CB8AC3E}">
        <p14:creationId xmlns:p14="http://schemas.microsoft.com/office/powerpoint/2010/main" val="150448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0"/>
                                        </p:tgtEl>
                                        <p:attrNameLst>
                                          <p:attrName>style.opacity</p:attrName>
                                        </p:attrNameLst>
                                      </p:cBhvr>
                                      <p:to>
                                        <p:strVal val="0.5"/>
                                      </p:to>
                                    </p:set>
                                    <p:animEffect filter="image" prLst="opacity: 0.5">
                                      <p:cBhvr rctx="IE">
                                        <p:cTn id="7" dur="indefinite"/>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descr="Directory structure and files">
            <a:extLst>
              <a:ext uri="{FF2B5EF4-FFF2-40B4-BE49-F238E27FC236}">
                <a16:creationId xmlns:a16="http://schemas.microsoft.com/office/drawing/2014/main" id="{07737184-8D00-C94F-A0FD-D73F698B65CE}"/>
              </a:ext>
            </a:extLst>
          </p:cNvPr>
          <p:cNvGrpSpPr/>
          <p:nvPr/>
        </p:nvGrpSpPr>
        <p:grpSpPr>
          <a:xfrm>
            <a:off x="984738" y="1966905"/>
            <a:ext cx="9264581" cy="4416197"/>
            <a:chOff x="984738" y="1966905"/>
            <a:chExt cx="9264581" cy="4416197"/>
          </a:xfrm>
        </p:grpSpPr>
        <p:grpSp>
          <p:nvGrpSpPr>
            <p:cNvPr id="14" name="Group 13">
              <a:extLst>
                <a:ext uri="{FF2B5EF4-FFF2-40B4-BE49-F238E27FC236}">
                  <a16:creationId xmlns:a16="http://schemas.microsoft.com/office/drawing/2014/main" id="{50C473B3-24D9-F647-B79D-FB7EDD5ACCAA}"/>
                </a:ext>
              </a:extLst>
            </p:cNvPr>
            <p:cNvGrpSpPr/>
            <p:nvPr/>
          </p:nvGrpSpPr>
          <p:grpSpPr>
            <a:xfrm>
              <a:off x="984738" y="1966905"/>
              <a:ext cx="9264581" cy="2956118"/>
              <a:chOff x="984738" y="1966905"/>
              <a:chExt cx="9264581" cy="2956118"/>
            </a:xfrm>
          </p:grpSpPr>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19</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Creating directories</a:t>
            </a:r>
          </a:p>
        </p:txBody>
      </p:sp>
      <p:grpSp>
        <p:nvGrpSpPr>
          <p:cNvPr id="5" name="Group 4" descr="Directory structure and files">
            <a:extLst>
              <a:ext uri="{FF2B5EF4-FFF2-40B4-BE49-F238E27FC236}">
                <a16:creationId xmlns:a16="http://schemas.microsoft.com/office/drawing/2014/main" id="{8CE9CEA1-20DE-7E4A-A308-580B8483086B}"/>
              </a:ext>
            </a:extLst>
          </p:cNvPr>
          <p:cNvGrpSpPr/>
          <p:nvPr/>
        </p:nvGrpSpPr>
        <p:grpSpPr>
          <a:xfrm>
            <a:off x="3526743" y="3730116"/>
            <a:ext cx="1207508" cy="1186016"/>
            <a:chOff x="3232557" y="4269764"/>
            <a:chExt cx="1449196" cy="1449196"/>
          </a:xfrm>
        </p:grpSpPr>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 name="TextBox 6">
              <a:extLst>
                <a:ext uri="{FF2B5EF4-FFF2-40B4-BE49-F238E27FC236}">
                  <a16:creationId xmlns:a16="http://schemas.microsoft.com/office/drawing/2014/main" id="{B72F9A94-1C7F-D848-8D21-8F6287180537}"/>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9" name="Group 8" descr="Directory structure and files">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sp>
        <p:nvSpPr>
          <p:cNvPr id="56" name="TextBox 55">
            <a:extLst>
              <a:ext uri="{FF2B5EF4-FFF2-40B4-BE49-F238E27FC236}">
                <a16:creationId xmlns:a16="http://schemas.microsoft.com/office/drawing/2014/main" id="{916C9707-EFDB-964A-91A7-DD8B7C407D50}"/>
              </a:ext>
            </a:extLst>
          </p:cNvPr>
          <p:cNvSpPr txBox="1"/>
          <p:nvPr/>
        </p:nvSpPr>
        <p:spPr>
          <a:xfrm>
            <a:off x="6725276" y="5653382"/>
            <a:ext cx="4182555" cy="369332"/>
          </a:xfrm>
          <a:prstGeom prst="rect">
            <a:avLst/>
          </a:prstGeom>
          <a:noFill/>
        </p:spPr>
        <p:txBody>
          <a:bodyPr wrap="none" rtlCol="0">
            <a:spAutoFit/>
          </a:bodyPr>
          <a:lstStyle/>
          <a:p>
            <a:r>
              <a:rPr lang="en-US" dirty="0" err="1">
                <a:solidFill>
                  <a:schemeClr val="accent5">
                    <a:lumMod val="75000"/>
                  </a:schemeClr>
                </a:solidFill>
                <a:latin typeface="Courier" pitchFamily="2" charset="0"/>
              </a:rPr>
              <a:t>mkdir</a:t>
            </a:r>
            <a:r>
              <a:rPr lang="en-US" dirty="0">
                <a:solidFill>
                  <a:schemeClr val="accent5">
                    <a:lumMod val="75000"/>
                  </a:schemeClr>
                </a:solidFill>
                <a:latin typeface="Courier" pitchFamily="2" charset="0"/>
              </a:rPr>
              <a:t> /homes/</a:t>
            </a:r>
            <a:r>
              <a:rPr lang="en-US" dirty="0" err="1">
                <a:solidFill>
                  <a:schemeClr val="accent5">
                    <a:lumMod val="75000"/>
                  </a:schemeClr>
                </a:solidFill>
                <a:latin typeface="Courier" pitchFamily="2" charset="0"/>
              </a:rPr>
              <a:t>jabbott</a:t>
            </a:r>
            <a:r>
              <a:rPr lang="en-US" dirty="0">
                <a:solidFill>
                  <a:schemeClr val="accent5">
                    <a:lumMod val="75000"/>
                  </a:schemeClr>
                </a:solidFill>
                <a:latin typeface="Courier" pitchFamily="2" charset="0"/>
              </a:rPr>
              <a:t>/new_dir2</a:t>
            </a:r>
          </a:p>
        </p:txBody>
      </p:sp>
      <p:grpSp>
        <p:nvGrpSpPr>
          <p:cNvPr id="13" name="Group 12" descr="Directory structure and files">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64" name="Group 63" descr="Directory structure and files">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spTree>
    <p:extLst>
      <p:ext uri="{BB962C8B-B14F-4D97-AF65-F5344CB8AC3E}">
        <p14:creationId xmlns:p14="http://schemas.microsoft.com/office/powerpoint/2010/main" val="56111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4"/>
                                        </p:tgtEl>
                                        <p:attrNameLst>
                                          <p:attrName>style.opacity</p:attrName>
                                        </p:attrNameLst>
                                      </p:cBhvr>
                                      <p:to>
                                        <p:strVal val="0.5"/>
                                      </p:to>
                                    </p:set>
                                    <p:animEffect filter="image" prLst="opacity: 0.5">
                                      <p:cBhvr rctx="IE">
                                        <p:cTn id="13" dur="indefinite"/>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EED69C-B61F-AD4D-95C7-6159E34F5C79}"/>
              </a:ext>
            </a:extLst>
          </p:cNvPr>
          <p:cNvSpPr>
            <a:spLocks noGrp="1"/>
          </p:cNvSpPr>
          <p:nvPr>
            <p:ph sz="half" idx="1"/>
          </p:nvPr>
        </p:nvSpPr>
        <p:spPr>
          <a:xfrm>
            <a:off x="771427" y="1768024"/>
            <a:ext cx="5324573" cy="3707492"/>
          </a:xfrm>
        </p:spPr>
        <p:txBody>
          <a:bodyPr>
            <a:normAutofit/>
          </a:bodyPr>
          <a:lstStyle/>
          <a:p>
            <a:pPr marL="342900" lvl="0" indent="-342900">
              <a:buFont typeface="Arial" panose="020B0604020202020204" pitchFamily="34" charset="0"/>
              <a:buChar char="•"/>
            </a:pPr>
            <a:r>
              <a:rPr lang="en-GB" dirty="0"/>
              <a:t>What is Linux</a:t>
            </a:r>
          </a:p>
          <a:p>
            <a:pPr marL="342900" lvl="0" indent="-342900">
              <a:buFont typeface="Arial" panose="020B0604020202020204" pitchFamily="34" charset="0"/>
              <a:buChar char="•"/>
            </a:pPr>
            <a:r>
              <a:rPr lang="en-GB" dirty="0"/>
              <a:t>Running a first command</a:t>
            </a:r>
          </a:p>
          <a:p>
            <a:pPr marL="342900" lvl="0" indent="-342900">
              <a:buFont typeface="Arial" panose="020B0604020202020204" pitchFamily="34" charset="0"/>
              <a:buChar char="•"/>
            </a:pPr>
            <a:r>
              <a:rPr lang="en-GB" dirty="0"/>
              <a:t>Navigating the Linux filesystem</a:t>
            </a:r>
          </a:p>
          <a:p>
            <a:pPr marL="342900" lvl="0" indent="-342900">
              <a:buFont typeface="Arial" panose="020B0604020202020204" pitchFamily="34" charset="0"/>
              <a:buChar char="•"/>
            </a:pPr>
            <a:r>
              <a:rPr lang="en-GB" dirty="0"/>
              <a:t>Getting help</a:t>
            </a:r>
          </a:p>
          <a:p>
            <a:pPr marL="342900" indent="-342900">
              <a:buFont typeface="Arial" panose="020B0604020202020204" pitchFamily="34" charset="0"/>
              <a:buChar char="•"/>
            </a:pPr>
            <a:r>
              <a:rPr lang="en-GB" dirty="0"/>
              <a:t>Working with files </a:t>
            </a:r>
          </a:p>
          <a:p>
            <a:pPr marL="342900" lvl="0" indent="-342900">
              <a:buFont typeface="Arial" panose="020B0604020202020204" pitchFamily="34" charset="0"/>
              <a:buChar char="•"/>
            </a:pPr>
            <a:r>
              <a:rPr lang="en-GB" dirty="0"/>
              <a:t>Compressing and decompressing files</a:t>
            </a:r>
          </a:p>
          <a:p>
            <a:pPr marL="342900" lvl="0" indent="-342900">
              <a:buFont typeface="Arial" panose="020B0604020202020204" pitchFamily="34" charset="0"/>
              <a:buChar char="•"/>
            </a:pPr>
            <a:r>
              <a:rPr lang="en-GB" dirty="0"/>
              <a:t>Editing text files with nano</a:t>
            </a:r>
          </a:p>
          <a:p>
            <a:pPr marL="342900" lvl="0" indent="-342900">
              <a:buFont typeface="Arial" panose="020B0604020202020204" pitchFamily="34" charset="0"/>
              <a:buChar char="•"/>
            </a:pPr>
            <a:r>
              <a:rPr lang="en-GB" dirty="0"/>
              <a:t>Writing simple scripts</a:t>
            </a:r>
          </a:p>
        </p:txBody>
      </p:sp>
      <p:sp>
        <p:nvSpPr>
          <p:cNvPr id="3" name="Title 2">
            <a:extLst>
              <a:ext uri="{FF2B5EF4-FFF2-40B4-BE49-F238E27FC236}">
                <a16:creationId xmlns:a16="http://schemas.microsoft.com/office/drawing/2014/main" id="{18C7A301-D9C8-0C4D-96F6-B10B3DDAAFFA}"/>
              </a:ext>
            </a:extLst>
          </p:cNvPr>
          <p:cNvSpPr>
            <a:spLocks noGrp="1"/>
          </p:cNvSpPr>
          <p:nvPr>
            <p:ph type="title"/>
          </p:nvPr>
        </p:nvSpPr>
        <p:spPr/>
        <p:txBody>
          <a:bodyPr/>
          <a:lstStyle/>
          <a:p>
            <a:r>
              <a:rPr lang="en-US" dirty="0"/>
              <a:t>Overview</a:t>
            </a:r>
          </a:p>
        </p:txBody>
      </p:sp>
      <p:pic>
        <p:nvPicPr>
          <p:cNvPr id="1026" name="Picture 2">
            <a:extLst>
              <a:ext uri="{FF2B5EF4-FFF2-40B4-BE49-F238E27FC236}">
                <a16:creationId xmlns:a16="http://schemas.microsoft.com/office/drawing/2014/main" id="{A57B05A4-9D5C-D249-9421-5EE055154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57" y="1263603"/>
            <a:ext cx="3984171" cy="471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2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20</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a:t>
            </a:r>
          </a:p>
        </p:txBody>
      </p:sp>
      <p:grpSp>
        <p:nvGrpSpPr>
          <p:cNvPr id="5" name="Group 4" descr="Directory structure and files">
            <a:extLst>
              <a:ext uri="{FF2B5EF4-FFF2-40B4-BE49-F238E27FC236}">
                <a16:creationId xmlns:a16="http://schemas.microsoft.com/office/drawing/2014/main" id="{8CE9CEA1-20DE-7E4A-A308-580B8483086B}"/>
              </a:ext>
            </a:extLst>
          </p:cNvPr>
          <p:cNvGrpSpPr/>
          <p:nvPr/>
        </p:nvGrpSpPr>
        <p:grpSpPr>
          <a:xfrm>
            <a:off x="3526743" y="3730116"/>
            <a:ext cx="1207508" cy="1186016"/>
            <a:chOff x="3232557" y="4269764"/>
            <a:chExt cx="1449196" cy="1449196"/>
          </a:xfrm>
        </p:grpSpPr>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 name="TextBox 6">
              <a:extLst>
                <a:ext uri="{FF2B5EF4-FFF2-40B4-BE49-F238E27FC236}">
                  <a16:creationId xmlns:a16="http://schemas.microsoft.com/office/drawing/2014/main" id="{B72F9A94-1C7F-D848-8D21-8F6287180537}"/>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52" name="Group 51" descr="Directory structure and files">
            <a:extLst>
              <a:ext uri="{FF2B5EF4-FFF2-40B4-BE49-F238E27FC236}">
                <a16:creationId xmlns:a16="http://schemas.microsoft.com/office/drawing/2014/main" id="{C324DE1E-E1CA-1F4D-B90B-884667DA3177}"/>
              </a:ext>
            </a:extLst>
          </p:cNvPr>
          <p:cNvGrpSpPr/>
          <p:nvPr/>
        </p:nvGrpSpPr>
        <p:grpSpPr>
          <a:xfrm>
            <a:off x="984738" y="951985"/>
            <a:ext cx="9264581" cy="5431117"/>
            <a:chOff x="984738" y="951985"/>
            <a:chExt cx="9264581" cy="5431117"/>
          </a:xfrm>
        </p:grpSpPr>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51" name="Group 50">
              <a:extLst>
                <a:ext uri="{FF2B5EF4-FFF2-40B4-BE49-F238E27FC236}">
                  <a16:creationId xmlns:a16="http://schemas.microsoft.com/office/drawing/2014/main" id="{E086E680-32D2-214F-B1C5-412BFC6A21B5}"/>
                </a:ext>
              </a:extLst>
            </p:cNvPr>
            <p:cNvGrpSpPr/>
            <p:nvPr/>
          </p:nvGrpSpPr>
          <p:grpSpPr>
            <a:xfrm>
              <a:off x="984738" y="951985"/>
              <a:ext cx="9264581" cy="5431117"/>
              <a:chOff x="984738" y="951985"/>
              <a:chExt cx="9264581" cy="5431117"/>
            </a:xfrm>
          </p:grpSpPr>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50" name="Group 49">
                <a:extLst>
                  <a:ext uri="{FF2B5EF4-FFF2-40B4-BE49-F238E27FC236}">
                    <a16:creationId xmlns:a16="http://schemas.microsoft.com/office/drawing/2014/main" id="{9303AB3D-DCD1-3F49-863D-14F4671113D9}"/>
                  </a:ext>
                </a:extLst>
              </p:cNvPr>
              <p:cNvGrpSpPr/>
              <p:nvPr/>
            </p:nvGrpSpPr>
            <p:grpSpPr>
              <a:xfrm>
                <a:off x="984738" y="951985"/>
                <a:ext cx="9264581" cy="5431117"/>
                <a:chOff x="984738" y="951985"/>
                <a:chExt cx="9264581" cy="5431117"/>
              </a:xfrm>
            </p:grpSpPr>
            <p:grpSp>
              <p:nvGrpSpPr>
                <p:cNvPr id="54" name="Group 53">
                  <a:extLst>
                    <a:ext uri="{FF2B5EF4-FFF2-40B4-BE49-F238E27FC236}">
                      <a16:creationId xmlns:a16="http://schemas.microsoft.com/office/drawing/2014/main" id="{07737184-8D00-C94F-A0FD-D73F698B65CE}"/>
                    </a:ext>
                  </a:extLst>
                </p:cNvPr>
                <p:cNvGrpSpPr/>
                <p:nvPr/>
              </p:nvGrpSpPr>
              <p:grpSpPr>
                <a:xfrm>
                  <a:off x="984738" y="1966905"/>
                  <a:ext cx="9264581" cy="4416197"/>
                  <a:chOff x="984738" y="1966905"/>
                  <a:chExt cx="9264581" cy="4416197"/>
                </a:xfrm>
              </p:grpSpPr>
              <p:grpSp>
                <p:nvGrpSpPr>
                  <p:cNvPr id="14" name="Group 13">
                    <a:extLst>
                      <a:ext uri="{FF2B5EF4-FFF2-40B4-BE49-F238E27FC236}">
                        <a16:creationId xmlns:a16="http://schemas.microsoft.com/office/drawing/2014/main" id="{50C473B3-24D9-F647-B79D-FB7EDD5ACCAA}"/>
                      </a:ext>
                    </a:extLst>
                  </p:cNvPr>
                  <p:cNvGrpSpPr/>
                  <p:nvPr/>
                </p:nvGrpSpPr>
                <p:grpSpPr>
                  <a:xfrm>
                    <a:off x="984738" y="1966905"/>
                    <a:ext cx="9264581" cy="2956118"/>
                    <a:chOff x="984738" y="1966905"/>
                    <a:chExt cx="9264581" cy="2956118"/>
                  </a:xfrm>
                </p:grpSpPr>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grpSp>
              <p:nvGrpSpPr>
                <p:cNvPr id="13" name="Group 12">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64" name="Group 63">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grpSp>
      </p:grpSp>
      <p:sp>
        <p:nvSpPr>
          <p:cNvPr id="65" name="TextBox 64">
            <a:extLst>
              <a:ext uri="{FF2B5EF4-FFF2-40B4-BE49-F238E27FC236}">
                <a16:creationId xmlns:a16="http://schemas.microsoft.com/office/drawing/2014/main" id="{D9D94D4B-9654-3945-ABA5-68AD5EEE227C}"/>
              </a:ext>
            </a:extLst>
          </p:cNvPr>
          <p:cNvSpPr txBox="1"/>
          <p:nvPr/>
        </p:nvSpPr>
        <p:spPr>
          <a:xfrm>
            <a:off x="6725275" y="5242422"/>
            <a:ext cx="4463281"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 </a:t>
            </a:r>
            <a:r>
              <a:rPr lang="en-US" dirty="0">
                <a:solidFill>
                  <a:srgbClr val="00B050"/>
                </a:solidFill>
                <a:latin typeface="Courier" pitchFamily="2" charset="0"/>
              </a:rPr>
              <a:t>cd </a:t>
            </a:r>
            <a:r>
              <a:rPr lang="en-US" dirty="0" err="1">
                <a:solidFill>
                  <a:srgbClr val="00B050"/>
                </a:solidFill>
                <a:latin typeface="Courier" pitchFamily="2" charset="0"/>
              </a:rPr>
              <a:t>new_dir</a:t>
            </a:r>
            <a:endParaRPr lang="en-US" dirty="0">
              <a:solidFill>
                <a:srgbClr val="00B050"/>
              </a:solidFill>
              <a:latin typeface="Courier" pitchFamily="2" charset="0"/>
            </a:endParaRPr>
          </a:p>
        </p:txBody>
      </p:sp>
    </p:spTree>
    <p:extLst>
      <p:ext uri="{BB962C8B-B14F-4D97-AF65-F5344CB8AC3E}">
        <p14:creationId xmlns:p14="http://schemas.microsoft.com/office/powerpoint/2010/main" val="345188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2"/>
                                        </p:tgtEl>
                                        <p:attrNameLst>
                                          <p:attrName>style.opacity</p:attrName>
                                        </p:attrNameLst>
                                      </p:cBhvr>
                                      <p:to>
                                        <p:strVal val="0.5"/>
                                      </p:to>
                                    </p:set>
                                    <p:animEffect filter="image" prLst="opacity: 0.5">
                                      <p:cBhvr rctx="IE">
                                        <p:cTn id="7" dur="indefinite"/>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21</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a:t>
            </a:r>
          </a:p>
        </p:txBody>
      </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sp>
        <p:nvSpPr>
          <p:cNvPr id="56" name="TextBox 55">
            <a:extLst>
              <a:ext uri="{FF2B5EF4-FFF2-40B4-BE49-F238E27FC236}">
                <a16:creationId xmlns:a16="http://schemas.microsoft.com/office/drawing/2014/main" id="{916C9707-EFDB-964A-91A7-DD8B7C407D50}"/>
              </a:ext>
            </a:extLst>
          </p:cNvPr>
          <p:cNvSpPr txBox="1"/>
          <p:nvPr/>
        </p:nvSpPr>
        <p:spPr>
          <a:xfrm>
            <a:off x="6725275" y="5242422"/>
            <a:ext cx="4463281"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 </a:t>
            </a:r>
            <a:r>
              <a:rPr lang="en-US" dirty="0">
                <a:solidFill>
                  <a:srgbClr val="00B050"/>
                </a:solidFill>
                <a:latin typeface="Courier" pitchFamily="2" charset="0"/>
              </a:rPr>
              <a:t>cd </a:t>
            </a:r>
            <a:r>
              <a:rPr lang="en-US" dirty="0" err="1">
                <a:solidFill>
                  <a:srgbClr val="00B050"/>
                </a:solidFill>
                <a:latin typeface="Courier" pitchFamily="2" charset="0"/>
              </a:rPr>
              <a:t>new_dir</a:t>
            </a:r>
            <a:endParaRPr lang="en-US" dirty="0">
              <a:solidFill>
                <a:srgbClr val="00B050"/>
              </a:solidFill>
              <a:latin typeface="Courier" pitchFamily="2" charset="0"/>
            </a:endParaRPr>
          </a:p>
        </p:txBody>
      </p:sp>
      <p:grpSp>
        <p:nvGrpSpPr>
          <p:cNvPr id="2" name="Group 1" descr="Directory structure&#10;">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9" name="Group 8" descr="Directory structure&#10;">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pic>
        <p:nvPicPr>
          <p:cNvPr id="6" name="Picture 5" descr="Directory Structure">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526743" y="3730116"/>
            <a:ext cx="1207508" cy="1186016"/>
          </a:xfrm>
          <a:prstGeom prst="rect">
            <a:avLst/>
          </a:prstGeom>
        </p:spPr>
      </p:pic>
      <p:sp>
        <p:nvSpPr>
          <p:cNvPr id="7" name="TextBox 6" descr="Directory structure&#10;">
            <a:extLst>
              <a:ext uri="{FF2B5EF4-FFF2-40B4-BE49-F238E27FC236}">
                <a16:creationId xmlns:a16="http://schemas.microsoft.com/office/drawing/2014/main" id="{B72F9A94-1C7F-D848-8D21-8F628718053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descr="Directory structure&#10;">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4" name="Group 23" descr="Directory structure&#10;">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descr="Directory structure&#10;">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descr="Directory structure&#10;">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descr="Directory structure&#10;">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descr="Directory structure&#10;">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descr="Directory structure&#10;">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descr="Directory structure&#10;">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3" name="Group 12" descr="Directory structure&#10;">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64" name="Group 63" descr="Directory structure&#10;">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sp>
        <p:nvSpPr>
          <p:cNvPr id="65" name="Rectangle 64">
            <a:extLst>
              <a:ext uri="{FF2B5EF4-FFF2-40B4-BE49-F238E27FC236}">
                <a16:creationId xmlns:a16="http://schemas.microsoft.com/office/drawing/2014/main" id="{219A363E-71F7-7D44-B95C-C608E70961E0}"/>
              </a:ext>
            </a:extLst>
          </p:cNvPr>
          <p:cNvSpPr/>
          <p:nvPr/>
        </p:nvSpPr>
        <p:spPr>
          <a:xfrm>
            <a:off x="6725276" y="5586787"/>
            <a:ext cx="4268072" cy="369332"/>
          </a:xfrm>
          <a:prstGeom prst="rect">
            <a:avLst/>
          </a:prstGeom>
        </p:spPr>
        <p:txBody>
          <a:bodyPr wrap="square">
            <a:spAutoFit/>
          </a:bodyPr>
          <a:lstStyle/>
          <a:p>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new_dir</a:t>
            </a:r>
            <a:r>
              <a:rPr lang="en-US" dirty="0">
                <a:solidFill>
                  <a:schemeClr val="accent1">
                    <a:lumMod val="75000"/>
                  </a:schemeClr>
                </a:solidFill>
                <a:latin typeface="Courier" pitchFamily="2" charset="0"/>
              </a:rPr>
              <a:t>]$</a:t>
            </a:r>
          </a:p>
        </p:txBody>
      </p:sp>
      <p:sp>
        <p:nvSpPr>
          <p:cNvPr id="5" name="Rectangle 4">
            <a:extLst>
              <a:ext uri="{FF2B5EF4-FFF2-40B4-BE49-F238E27FC236}">
                <a16:creationId xmlns:a16="http://schemas.microsoft.com/office/drawing/2014/main" id="{62433D26-AFDE-4D4D-A7EE-7F8992043D8F}"/>
              </a:ext>
            </a:extLst>
          </p:cNvPr>
          <p:cNvSpPr/>
          <p:nvPr/>
        </p:nvSpPr>
        <p:spPr>
          <a:xfrm>
            <a:off x="10244439" y="5560384"/>
            <a:ext cx="598241" cy="369332"/>
          </a:xfrm>
          <a:prstGeom prst="rect">
            <a:avLst/>
          </a:prstGeom>
        </p:spPr>
        <p:txBody>
          <a:bodyPr wrap="none">
            <a:spAutoFit/>
          </a:bodyPr>
          <a:lstStyle/>
          <a:p>
            <a:r>
              <a:rPr lang="en-US" dirty="0" err="1">
                <a:solidFill>
                  <a:schemeClr val="accent5">
                    <a:lumMod val="75000"/>
                  </a:schemeClr>
                </a:solidFill>
                <a:latin typeface="Courier" pitchFamily="2" charset="0"/>
              </a:rPr>
              <a:t>pwd</a:t>
            </a:r>
            <a:endParaRPr lang="en-US" dirty="0">
              <a:solidFill>
                <a:schemeClr val="accent5">
                  <a:lumMod val="75000"/>
                </a:schemeClr>
              </a:solidFill>
            </a:endParaRPr>
          </a:p>
        </p:txBody>
      </p:sp>
      <p:sp>
        <p:nvSpPr>
          <p:cNvPr id="50" name="Rectangle 49">
            <a:extLst>
              <a:ext uri="{FF2B5EF4-FFF2-40B4-BE49-F238E27FC236}">
                <a16:creationId xmlns:a16="http://schemas.microsoft.com/office/drawing/2014/main" id="{A3F3707E-0CB0-CA43-878D-8F309E315ADB}"/>
              </a:ext>
            </a:extLst>
          </p:cNvPr>
          <p:cNvSpPr/>
          <p:nvPr/>
        </p:nvSpPr>
        <p:spPr>
          <a:xfrm>
            <a:off x="6725276" y="5931153"/>
            <a:ext cx="3217547" cy="369332"/>
          </a:xfrm>
          <a:prstGeom prst="rect">
            <a:avLst/>
          </a:prstGeom>
        </p:spPr>
        <p:txBody>
          <a:bodyPr wrap="none">
            <a:spAutoFit/>
          </a:bodyPr>
          <a:lstStyle/>
          <a:p>
            <a:r>
              <a:rPr lang="en-US" dirty="0">
                <a:solidFill>
                  <a:schemeClr val="accent1">
                    <a:lumMod val="75000"/>
                  </a:schemeClr>
                </a:solidFill>
                <a:latin typeface="Courier" pitchFamily="2" charset="0"/>
              </a:rPr>
              <a:t>/homes/</a:t>
            </a:r>
            <a:r>
              <a:rPr lang="en-US" dirty="0" err="1">
                <a:solidFill>
                  <a:schemeClr val="accent1">
                    <a:lumMod val="75000"/>
                  </a:schemeClr>
                </a:solidFill>
                <a:latin typeface="Courier" pitchFamily="2" charset="0"/>
              </a:rPr>
              <a:t>jabbott</a:t>
            </a: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new_dir</a:t>
            </a:r>
            <a:endParaRPr lang="en-US" dirty="0">
              <a:solidFill>
                <a:schemeClr val="accent1">
                  <a:lumMod val="75000"/>
                </a:schemeClr>
              </a:solidFill>
              <a:latin typeface="Courier" pitchFamily="2" charset="0"/>
            </a:endParaRPr>
          </a:p>
        </p:txBody>
      </p:sp>
      <p:sp>
        <p:nvSpPr>
          <p:cNvPr id="51" name="Rectangle 50">
            <a:extLst>
              <a:ext uri="{FF2B5EF4-FFF2-40B4-BE49-F238E27FC236}">
                <a16:creationId xmlns:a16="http://schemas.microsoft.com/office/drawing/2014/main" id="{43C5FECA-E6B2-4243-8C0F-502DE4004E43}"/>
              </a:ext>
            </a:extLst>
          </p:cNvPr>
          <p:cNvSpPr/>
          <p:nvPr/>
        </p:nvSpPr>
        <p:spPr>
          <a:xfrm>
            <a:off x="8877433" y="5560384"/>
            <a:ext cx="1191241" cy="3957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2"/>
                                        </p:tgtEl>
                                        <p:attrNameLst>
                                          <p:attrName>style.opacity</p:attrName>
                                        </p:attrNameLst>
                                      </p:cBhvr>
                                      <p:to>
                                        <p:strVal val="0.5"/>
                                      </p:to>
                                    </p:set>
                                    <p:animEffect filter="image" prLst="opacity: 0.5">
                                      <p:cBhvr rctx="IE">
                                        <p:cTn id="7" dur="indefinite"/>
                                        <p:tgtEl>
                                          <p:spTgt spid="22"/>
                                        </p:tgtEl>
                                      </p:cBhvr>
                                    </p:animEffect>
                                  </p:childTnLst>
                                </p:cTn>
                              </p:par>
                              <p:par>
                                <p:cTn id="8" presetID="9" presetClass="emph" presetSubtype="0" nodeType="withEffect">
                                  <p:stCondLst>
                                    <p:cond delay="0"/>
                                  </p:stCondLst>
                                  <p:childTnLst>
                                    <p:set>
                                      <p:cBhvr>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par>
                                <p:cTn id="11" presetID="9" presetClass="emph" presetSubtype="0" nodeType="withEffect">
                                  <p:stCondLst>
                                    <p:cond delay="0"/>
                                  </p:stCondLst>
                                  <p:childTnLst>
                                    <p:set>
                                      <p:cBhvr>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par>
                                <p:cTn id="14" presetID="9" presetClass="emph" presetSubtype="0" nodeType="withEffect">
                                  <p:stCondLst>
                                    <p:cond delay="0"/>
                                  </p:stCondLst>
                                  <p:childTnLst>
                                    <p:set>
                                      <p:cBhvr>
                                        <p:cTn id="15" dur="indefinite"/>
                                        <p:tgtEl>
                                          <p:spTgt spid="49"/>
                                        </p:tgtEl>
                                        <p:attrNameLst>
                                          <p:attrName>style.opacity</p:attrName>
                                        </p:attrNameLst>
                                      </p:cBhvr>
                                      <p:to>
                                        <p:strVal val="0.5"/>
                                      </p:to>
                                    </p:set>
                                    <p:animEffect filter="image" prLst="opacity: 0.5">
                                      <p:cBhvr rctx="IE">
                                        <p:cTn id="16" dur="indefinite"/>
                                        <p:tgtEl>
                                          <p:spTgt spid="49"/>
                                        </p:tgtEl>
                                      </p:cBhvr>
                                    </p:animEffect>
                                  </p:childTnLst>
                                </p:cTn>
                              </p:par>
                              <p:par>
                                <p:cTn id="17" presetID="9" presetClass="emph" presetSubtype="0" nodeType="withEffect">
                                  <p:stCondLst>
                                    <p:cond delay="0"/>
                                  </p:stCondLst>
                                  <p:childTnLst>
                                    <p:set>
                                      <p:cBhvr>
                                        <p:cTn id="18" dur="indefinite"/>
                                        <p:tgtEl>
                                          <p:spTgt spid="20"/>
                                        </p:tgtEl>
                                        <p:attrNameLst>
                                          <p:attrName>style.opacity</p:attrName>
                                        </p:attrNameLst>
                                      </p:cBhvr>
                                      <p:to>
                                        <p:strVal val="0.5"/>
                                      </p:to>
                                    </p:set>
                                    <p:animEffect filter="image" prLst="opacity: 0.5">
                                      <p:cBhvr rctx="IE">
                                        <p:cTn id="19" dur="indefinite"/>
                                        <p:tgtEl>
                                          <p:spTgt spid="20"/>
                                        </p:tgtEl>
                                      </p:cBhvr>
                                    </p:animEffect>
                                  </p:childTnLst>
                                </p:cTn>
                              </p:par>
                              <p:par>
                                <p:cTn id="20" presetID="9" presetClass="emph" presetSubtype="0" nodeType="withEffect">
                                  <p:stCondLst>
                                    <p:cond delay="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0"/>
                                  </p:stCondLst>
                                  <p:childTnLst>
                                    <p:set>
                                      <p:cBhvr>
                                        <p:cTn id="24" dur="indefinite"/>
                                        <p:tgtEl>
                                          <p:spTgt spid="23"/>
                                        </p:tgtEl>
                                        <p:attrNameLst>
                                          <p:attrName>style.opacity</p:attrName>
                                        </p:attrNameLst>
                                      </p:cBhvr>
                                      <p:to>
                                        <p:strVal val="0.5"/>
                                      </p:to>
                                    </p:set>
                                    <p:animEffect filter="image" prLst="opacity: 0.5">
                                      <p:cBhvr rctx="IE">
                                        <p:cTn id="25" dur="indefinite"/>
                                        <p:tgtEl>
                                          <p:spTgt spid="23"/>
                                        </p:tgtEl>
                                      </p:cBhvr>
                                    </p:animEffect>
                                  </p:childTnLst>
                                </p:cTn>
                              </p:par>
                              <p:par>
                                <p:cTn id="26" presetID="9" presetClass="emph" presetSubtype="0" nodeType="withEffect">
                                  <p:stCondLst>
                                    <p:cond delay="0"/>
                                  </p:stCondLst>
                                  <p:childTnLst>
                                    <p:set>
                                      <p:cBhvr>
                                        <p:cTn id="27" dur="indefinite"/>
                                        <p:tgtEl>
                                          <p:spTgt spid="24"/>
                                        </p:tgtEl>
                                        <p:attrNameLst>
                                          <p:attrName>style.opacity</p:attrName>
                                        </p:attrNameLst>
                                      </p:cBhvr>
                                      <p:to>
                                        <p:strVal val="0.5"/>
                                      </p:to>
                                    </p:set>
                                    <p:animEffect filter="image" prLst="opacity: 0.5">
                                      <p:cBhvr rctx="IE">
                                        <p:cTn id="28" dur="indefinite"/>
                                        <p:tgtEl>
                                          <p:spTgt spid="24"/>
                                        </p:tgtEl>
                                      </p:cBhvr>
                                    </p:animEffect>
                                  </p:childTnLst>
                                </p:cTn>
                              </p:par>
                              <p:par>
                                <p:cTn id="29" presetID="9" presetClass="emph" presetSubtype="0" nodeType="withEffect">
                                  <p:stCondLst>
                                    <p:cond delay="0"/>
                                  </p:stCondLst>
                                  <p:childTnLst>
                                    <p:set>
                                      <p:cBhvr>
                                        <p:cTn id="30" dur="indefinite"/>
                                        <p:tgtEl>
                                          <p:spTgt spid="25"/>
                                        </p:tgtEl>
                                        <p:attrNameLst>
                                          <p:attrName>style.opacity</p:attrName>
                                        </p:attrNameLst>
                                      </p:cBhvr>
                                      <p:to>
                                        <p:strVal val="0.5"/>
                                      </p:to>
                                    </p:set>
                                    <p:animEffect filter="image" prLst="opacity: 0.5">
                                      <p:cBhvr rctx="IE">
                                        <p:cTn id="31" dur="indefinite"/>
                                        <p:tgtEl>
                                          <p:spTgt spid="25"/>
                                        </p:tgtEl>
                                      </p:cBhvr>
                                    </p:animEffect>
                                  </p:childTnLst>
                                </p:cTn>
                              </p:par>
                              <p:par>
                                <p:cTn id="32" presetID="9" presetClass="emph" presetSubtype="0" nodeType="withEffect">
                                  <p:stCondLst>
                                    <p:cond delay="0"/>
                                  </p:stCondLst>
                                  <p:childTnLst>
                                    <p:set>
                                      <p:cBhvr>
                                        <p:cTn id="33" dur="indefinite"/>
                                        <p:tgtEl>
                                          <p:spTgt spid="26"/>
                                        </p:tgtEl>
                                        <p:attrNameLst>
                                          <p:attrName>style.opacity</p:attrName>
                                        </p:attrNameLst>
                                      </p:cBhvr>
                                      <p:to>
                                        <p:strVal val="0.5"/>
                                      </p:to>
                                    </p:set>
                                    <p:animEffect filter="image" prLst="opacity: 0.5">
                                      <p:cBhvr rctx="IE">
                                        <p:cTn id="34" dur="indefinite"/>
                                        <p:tgtEl>
                                          <p:spTgt spid="26"/>
                                        </p:tgtEl>
                                      </p:cBhvr>
                                    </p:animEffect>
                                  </p:childTnLst>
                                </p:cTn>
                              </p:par>
                              <p:par>
                                <p:cTn id="35" presetID="9" presetClass="emph" presetSubtype="0" nodeType="withEffect">
                                  <p:stCondLst>
                                    <p:cond delay="0"/>
                                  </p:stCondLst>
                                  <p:childTnLst>
                                    <p:set>
                                      <p:cBhvr>
                                        <p:cTn id="36" dur="indefinite"/>
                                        <p:tgtEl>
                                          <p:spTgt spid="27"/>
                                        </p:tgtEl>
                                        <p:attrNameLst>
                                          <p:attrName>style.opacity</p:attrName>
                                        </p:attrNameLst>
                                      </p:cBhvr>
                                      <p:to>
                                        <p:strVal val="0.5"/>
                                      </p:to>
                                    </p:set>
                                    <p:animEffect filter="image" prLst="opacity: 0.5">
                                      <p:cBhvr rctx="IE">
                                        <p:cTn id="37" dur="indefinite"/>
                                        <p:tgtEl>
                                          <p:spTgt spid="27"/>
                                        </p:tgtEl>
                                      </p:cBhvr>
                                    </p:animEffect>
                                  </p:childTnLst>
                                </p:cTn>
                              </p:par>
                              <p:par>
                                <p:cTn id="38" presetID="9" presetClass="emph" presetSubtype="0" nodeType="withEffect">
                                  <p:stCondLst>
                                    <p:cond delay="0"/>
                                  </p:stCondLst>
                                  <p:childTnLst>
                                    <p:set>
                                      <p:cBhvr>
                                        <p:cTn id="39" dur="indefinite"/>
                                        <p:tgtEl>
                                          <p:spTgt spid="13"/>
                                        </p:tgtEl>
                                        <p:attrNameLst>
                                          <p:attrName>style.opacity</p:attrName>
                                        </p:attrNameLst>
                                      </p:cBhvr>
                                      <p:to>
                                        <p:strVal val="0.5"/>
                                      </p:to>
                                    </p:set>
                                    <p:animEffect filter="image" prLst="opacity: 0.5">
                                      <p:cBhvr rctx="IE">
                                        <p:cTn id="40" dur="indefinite"/>
                                        <p:tgtEl>
                                          <p:spTgt spid="13"/>
                                        </p:tgtEl>
                                      </p:cBhvr>
                                    </p:animEffect>
                                  </p:childTnLst>
                                </p:cTn>
                              </p:par>
                              <p:par>
                                <p:cTn id="41" presetID="9" presetClass="emph" presetSubtype="0" nodeType="withEffect">
                                  <p:stCondLst>
                                    <p:cond delay="0"/>
                                  </p:stCondLst>
                                  <p:childTnLst>
                                    <p:set>
                                      <p:cBhvr>
                                        <p:cTn id="42" dur="indefinite"/>
                                        <p:tgtEl>
                                          <p:spTgt spid="28"/>
                                        </p:tgtEl>
                                        <p:attrNameLst>
                                          <p:attrName>style.opacity</p:attrName>
                                        </p:attrNameLst>
                                      </p:cBhvr>
                                      <p:to>
                                        <p:strVal val="0.5"/>
                                      </p:to>
                                    </p:set>
                                    <p:animEffect filter="image" prLst="opacity: 0.5">
                                      <p:cBhvr rctx="IE">
                                        <p:cTn id="43" dur="indefinite"/>
                                        <p:tgtEl>
                                          <p:spTgt spid="28"/>
                                        </p:tgtEl>
                                      </p:cBhvr>
                                    </p:animEffect>
                                  </p:childTnLst>
                                </p:cTn>
                              </p:par>
                              <p:par>
                                <p:cTn id="44" presetID="9" presetClass="emph" presetSubtype="0" nodeType="withEffect">
                                  <p:stCondLst>
                                    <p:cond delay="0"/>
                                  </p:stCondLst>
                                  <p:childTnLst>
                                    <p:set>
                                      <p:cBhvr>
                                        <p:cTn id="45" dur="indefinite"/>
                                        <p:tgtEl>
                                          <p:spTgt spid="15"/>
                                        </p:tgtEl>
                                        <p:attrNameLst>
                                          <p:attrName>style.opacity</p:attrName>
                                        </p:attrNameLst>
                                      </p:cBhvr>
                                      <p:to>
                                        <p:strVal val="0.5"/>
                                      </p:to>
                                    </p:set>
                                    <p:animEffect filter="image" prLst="opacity: 0.5">
                                      <p:cBhvr rctx="IE">
                                        <p:cTn id="46" dur="indefinite"/>
                                        <p:tgtEl>
                                          <p:spTgt spid="15"/>
                                        </p:tgtEl>
                                      </p:cBhvr>
                                    </p:animEffect>
                                  </p:childTnLst>
                                </p:cTn>
                              </p:par>
                              <p:par>
                                <p:cTn id="47" presetID="9" presetClass="emph" presetSubtype="0" nodeType="withEffect">
                                  <p:stCondLst>
                                    <p:cond delay="0"/>
                                  </p:stCondLst>
                                  <p:childTnLst>
                                    <p:set>
                                      <p:cBhvr>
                                        <p:cTn id="48" dur="indefinite"/>
                                        <p:tgtEl>
                                          <p:spTgt spid="9"/>
                                        </p:tgtEl>
                                        <p:attrNameLst>
                                          <p:attrName>style.opacity</p:attrName>
                                        </p:attrNameLst>
                                      </p:cBhvr>
                                      <p:to>
                                        <p:strVal val="0.5"/>
                                      </p:to>
                                    </p:set>
                                    <p:animEffect filter="image" prLst="opacity: 0.5">
                                      <p:cBhvr rctx="IE">
                                        <p:cTn id="49" dur="indefinite"/>
                                        <p:tgtEl>
                                          <p:spTgt spid="9"/>
                                        </p:tgtEl>
                                      </p:cBhvr>
                                    </p:animEffect>
                                  </p:childTnLst>
                                </p:cTn>
                              </p:par>
                              <p:par>
                                <p:cTn id="50" presetID="9" presetClass="emph" presetSubtype="0" nodeType="withEffect">
                                  <p:stCondLst>
                                    <p:cond delay="0"/>
                                  </p:stCondLst>
                                  <p:childTnLst>
                                    <p:set>
                                      <p:cBhvr>
                                        <p:cTn id="51" dur="indefinite"/>
                                        <p:tgtEl>
                                          <p:spTgt spid="8"/>
                                        </p:tgtEl>
                                        <p:attrNameLst>
                                          <p:attrName>style.opacity</p:attrName>
                                        </p:attrNameLst>
                                      </p:cBhvr>
                                      <p:to>
                                        <p:strVal val="0.5"/>
                                      </p:to>
                                    </p:set>
                                    <p:animEffect filter="image" prLst="opacity: 0.5">
                                      <p:cBhvr rctx="IE">
                                        <p:cTn id="52" dur="indefinite"/>
                                        <p:tgtEl>
                                          <p:spTgt spid="8"/>
                                        </p:tgtEl>
                                      </p:cBhvr>
                                    </p:animEffect>
                                  </p:childTnLst>
                                </p:cTn>
                              </p:par>
                              <p:par>
                                <p:cTn id="53" presetID="9" presetClass="emph" presetSubtype="0" nodeType="withEffect">
                                  <p:stCondLst>
                                    <p:cond delay="0"/>
                                  </p:stCondLst>
                                  <p:childTnLst>
                                    <p:set>
                                      <p:cBhvr>
                                        <p:cTn id="54" dur="indefinite"/>
                                        <p:tgtEl>
                                          <p:spTgt spid="6"/>
                                        </p:tgtEl>
                                        <p:attrNameLst>
                                          <p:attrName>style.opacity</p:attrName>
                                        </p:attrNameLst>
                                      </p:cBhvr>
                                      <p:to>
                                        <p:strVal val="0.5"/>
                                      </p:to>
                                    </p:set>
                                    <p:animEffect filter="image" prLst="opacity: 0.5">
                                      <p:cBhvr rctx="IE">
                                        <p:cTn id="55" dur="indefinite"/>
                                        <p:tgtEl>
                                          <p:spTgt spid="6"/>
                                        </p:tgtEl>
                                      </p:cBhvr>
                                    </p:animEffect>
                                  </p:childTnLst>
                                </p:cTn>
                              </p:par>
                              <p:par>
                                <p:cTn id="56" presetID="9" presetClass="emph" presetSubtype="0" nodeType="withEffect">
                                  <p:stCondLst>
                                    <p:cond delay="0"/>
                                  </p:stCondLst>
                                  <p:childTnLst>
                                    <p:set>
                                      <p:cBhvr>
                                        <p:cTn id="57" dur="indefinite"/>
                                        <p:tgtEl>
                                          <p:spTgt spid="64"/>
                                        </p:tgtEl>
                                        <p:attrNameLst>
                                          <p:attrName>style.opacity</p:attrName>
                                        </p:attrNameLst>
                                      </p:cBhvr>
                                      <p:to>
                                        <p:strVal val="0.5"/>
                                      </p:to>
                                    </p:set>
                                    <p:animEffect filter="image" prLst="opacity: 0.5">
                                      <p:cBhvr rctx="IE">
                                        <p:cTn id="58" dur="indefinite"/>
                                        <p:tgtEl>
                                          <p:spTgt spid="64"/>
                                        </p:tgtEl>
                                      </p:cBhvr>
                                    </p:animEffect>
                                  </p:childTnLst>
                                </p:cTn>
                              </p:par>
                              <p:par>
                                <p:cTn id="59" presetID="9" presetClass="emph" presetSubtype="0" nodeType="withEffect">
                                  <p:stCondLst>
                                    <p:cond delay="0"/>
                                  </p:stCondLst>
                                  <p:childTnLst>
                                    <p:set>
                                      <p:cBhvr>
                                        <p:cTn id="60" dur="indefinite"/>
                                        <p:tgtEl>
                                          <p:spTgt spid="58"/>
                                        </p:tgtEl>
                                        <p:attrNameLst>
                                          <p:attrName>style.opacity</p:attrName>
                                        </p:attrNameLst>
                                      </p:cBhvr>
                                      <p:to>
                                        <p:strVal val="0.5"/>
                                      </p:to>
                                    </p:set>
                                    <p:animEffect filter="image" prLst="opacity: 0.5">
                                      <p:cBhvr rctx="IE">
                                        <p:cTn id="61" dur="indefinite"/>
                                        <p:tgtEl>
                                          <p:spTgt spid="58"/>
                                        </p:tgtEl>
                                      </p:cBhvr>
                                    </p:animEffect>
                                  </p:childTnLst>
                                </p:cTn>
                              </p:par>
                              <p:par>
                                <p:cTn id="62" presetID="9" presetClass="emph" presetSubtype="0" nodeType="withEffect">
                                  <p:stCondLst>
                                    <p:cond delay="0"/>
                                  </p:stCondLst>
                                  <p:childTnLst>
                                    <p:set>
                                      <p:cBhvr>
                                        <p:cTn id="63" dur="indefinite"/>
                                        <p:tgtEl>
                                          <p:spTgt spid="30"/>
                                        </p:tgtEl>
                                        <p:attrNameLst>
                                          <p:attrName>style.opacity</p:attrName>
                                        </p:attrNameLst>
                                      </p:cBhvr>
                                      <p:to>
                                        <p:strVal val="0.5"/>
                                      </p:to>
                                    </p:set>
                                    <p:animEffect filter="image" prLst="opacity: 0.5">
                                      <p:cBhvr rctx="IE">
                                        <p:cTn id="64" dur="indefinite"/>
                                        <p:tgtEl>
                                          <p:spTgt spid="30"/>
                                        </p:tgtEl>
                                      </p:cBhvr>
                                    </p:animEffect>
                                  </p:childTnLst>
                                </p:cTn>
                              </p:par>
                              <p:par>
                                <p:cTn id="65" presetID="9" presetClass="emph" presetSubtype="0" nodeType="withEffect">
                                  <p:stCondLst>
                                    <p:cond delay="0"/>
                                  </p:stCondLst>
                                  <p:childTnLst>
                                    <p:set>
                                      <p:cBhvr>
                                        <p:cTn id="66" dur="indefinite"/>
                                        <p:tgtEl>
                                          <p:spTgt spid="16"/>
                                        </p:tgtEl>
                                        <p:attrNameLst>
                                          <p:attrName>style.opacity</p:attrName>
                                        </p:attrNameLst>
                                      </p:cBhvr>
                                      <p:to>
                                        <p:strVal val="0.5"/>
                                      </p:to>
                                    </p:set>
                                    <p:animEffect filter="image" prLst="opacity: 0.5">
                                      <p:cBhvr rctx="IE">
                                        <p:cTn id="67" dur="indefinite"/>
                                        <p:tgtEl>
                                          <p:spTgt spid="16"/>
                                        </p:tgtEl>
                                      </p:cBhvr>
                                    </p:animEffect>
                                  </p:childTnLst>
                                </p:cTn>
                              </p:par>
                              <p:par>
                                <p:cTn id="68" presetID="9" presetClass="emph" presetSubtype="0" nodeType="withEffect">
                                  <p:stCondLst>
                                    <p:cond delay="0"/>
                                  </p:stCondLst>
                                  <p:childTnLst>
                                    <p:set>
                                      <p:cBhvr>
                                        <p:cTn id="69" dur="indefinite"/>
                                        <p:tgtEl>
                                          <p:spTgt spid="17"/>
                                        </p:tgtEl>
                                        <p:attrNameLst>
                                          <p:attrName>style.opacity</p:attrName>
                                        </p:attrNameLst>
                                      </p:cBhvr>
                                      <p:to>
                                        <p:strVal val="0.5"/>
                                      </p:to>
                                    </p:set>
                                    <p:animEffect filter="image" prLst="opacity: 0.5">
                                      <p:cBhvr rctx="IE">
                                        <p:cTn id="70" dur="indefinite"/>
                                        <p:tgtEl>
                                          <p:spTgt spid="17"/>
                                        </p:tgtEl>
                                      </p:cBhvr>
                                    </p:animEffect>
                                  </p:childTnLst>
                                </p:cTn>
                              </p:par>
                              <p:par>
                                <p:cTn id="71" presetID="9" presetClass="emph" presetSubtype="0" nodeType="withEffect">
                                  <p:stCondLst>
                                    <p:cond delay="0"/>
                                  </p:stCondLst>
                                  <p:childTnLst>
                                    <p:set>
                                      <p:cBhvr>
                                        <p:cTn id="72" dur="indefinite"/>
                                        <p:tgtEl>
                                          <p:spTgt spid="29"/>
                                        </p:tgtEl>
                                        <p:attrNameLst>
                                          <p:attrName>style.opacity</p:attrName>
                                        </p:attrNameLst>
                                      </p:cBhvr>
                                      <p:to>
                                        <p:strVal val="0.5"/>
                                      </p:to>
                                    </p:set>
                                    <p:animEffect filter="image" prLst="opacity: 0.5">
                                      <p:cBhvr rctx="IE">
                                        <p:cTn id="73" dur="indefinite"/>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5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childTnLst>
                                </p:cTn>
                              </p:par>
                              <p:par>
                                <p:cTn id="90" presetID="9" presetClass="emph" presetSubtype="0" nodeType="withEffect">
                                  <p:stCondLst>
                                    <p:cond delay="0"/>
                                  </p:stCondLst>
                                  <p:childTnLst>
                                    <p:set>
                                      <p:cBhvr>
                                        <p:cTn id="91" dur="indefinite"/>
                                        <p:tgtEl>
                                          <p:spTgt spid="58"/>
                                        </p:tgtEl>
                                        <p:attrNameLst>
                                          <p:attrName>style.opacity</p:attrName>
                                        </p:attrNameLst>
                                      </p:cBhvr>
                                      <p:to>
                                        <p:strVal val="1"/>
                                      </p:to>
                                    </p:set>
                                    <p:animEffect filter="image" prLst="opacity: 1">
                                      <p:cBhvr rctx="IE">
                                        <p:cTn id="92" dur="indefinite"/>
                                        <p:tgtEl>
                                          <p:spTgt spid="58"/>
                                        </p:tgtEl>
                                      </p:cBhvr>
                                    </p:animEffect>
                                  </p:childTnLst>
                                </p:cTn>
                              </p:par>
                              <p:par>
                                <p:cTn id="93" presetID="9" presetClass="emph" presetSubtype="0" nodeType="withEffect">
                                  <p:stCondLst>
                                    <p:cond delay="0"/>
                                  </p:stCondLst>
                                  <p:childTnLst>
                                    <p:set>
                                      <p:cBhvr>
                                        <p:cTn id="94" dur="indefinite"/>
                                        <p:tgtEl>
                                          <p:spTgt spid="8"/>
                                        </p:tgtEl>
                                        <p:attrNameLst>
                                          <p:attrName>style.opacity</p:attrName>
                                        </p:attrNameLst>
                                      </p:cBhvr>
                                      <p:to>
                                        <p:strVal val="1"/>
                                      </p:to>
                                    </p:set>
                                    <p:animEffect filter="image" prLst="opacity: 1">
                                      <p:cBhvr rctx="IE">
                                        <p:cTn id="95" dur="indefinite"/>
                                        <p:tgtEl>
                                          <p:spTgt spid="8"/>
                                        </p:tgtEl>
                                      </p:cBhvr>
                                    </p:animEffect>
                                  </p:childTnLst>
                                </p:cTn>
                              </p:par>
                              <p:par>
                                <p:cTn id="96" presetID="9" presetClass="emph" presetSubtype="0" nodeType="withEffect">
                                  <p:stCondLst>
                                    <p:cond delay="0"/>
                                  </p:stCondLst>
                                  <p:childTnLst>
                                    <p:set>
                                      <p:cBhvr>
                                        <p:cTn id="97" dur="indefinite"/>
                                        <p:tgtEl>
                                          <p:spTgt spid="9"/>
                                        </p:tgtEl>
                                        <p:attrNameLst>
                                          <p:attrName>style.opacity</p:attrName>
                                        </p:attrNameLst>
                                      </p:cBhvr>
                                      <p:to>
                                        <p:strVal val="1"/>
                                      </p:to>
                                    </p:set>
                                    <p:animEffect filter="image" prLst="opacity: 1">
                                      <p:cBhvr rctx="IE">
                                        <p:cTn id="98" dur="indefinite"/>
                                        <p:tgtEl>
                                          <p:spTgt spid="9"/>
                                        </p:tgtEl>
                                      </p:cBhvr>
                                    </p:animEffect>
                                  </p:childTnLst>
                                </p:cTn>
                              </p:par>
                              <p:par>
                                <p:cTn id="99" presetID="9" presetClass="emph" presetSubtype="0" nodeType="withEffect">
                                  <p:stCondLst>
                                    <p:cond delay="0"/>
                                  </p:stCondLst>
                                  <p:childTnLst>
                                    <p:set>
                                      <p:cBhvr>
                                        <p:cTn id="100" dur="indefinite"/>
                                        <p:tgtEl>
                                          <p:spTgt spid="13"/>
                                        </p:tgtEl>
                                        <p:attrNameLst>
                                          <p:attrName>style.opacity</p:attrName>
                                        </p:attrNameLst>
                                      </p:cBhvr>
                                      <p:to>
                                        <p:strVal val="1"/>
                                      </p:to>
                                    </p:set>
                                    <p:animEffect filter="image" prLst="opacity: 1">
                                      <p:cBhvr rctx="IE">
                                        <p:cTn id="101" dur="indefinite"/>
                                        <p:tgtEl>
                                          <p:spTgt spid="13"/>
                                        </p:tgtEl>
                                      </p:cBhvr>
                                    </p:animEffect>
                                  </p:childTnLst>
                                </p:cTn>
                              </p:par>
                              <p:par>
                                <p:cTn id="102" presetID="9" presetClass="emph" presetSubtype="0" nodeType="withEffect">
                                  <p:stCondLst>
                                    <p:cond delay="0"/>
                                  </p:stCondLst>
                                  <p:childTnLst>
                                    <p:set>
                                      <p:cBhvr>
                                        <p:cTn id="103" dur="indefinite"/>
                                        <p:tgtEl>
                                          <p:spTgt spid="49"/>
                                        </p:tgtEl>
                                        <p:attrNameLst>
                                          <p:attrName>style.opacity</p:attrName>
                                        </p:attrNameLst>
                                      </p:cBhvr>
                                      <p:to>
                                        <p:strVal val="1"/>
                                      </p:to>
                                    </p:set>
                                    <p:animEffect filter="image" prLst="opacity: 1">
                                      <p:cBhvr rctx="IE">
                                        <p:cTn id="104" dur="indefinite"/>
                                        <p:tgtEl>
                                          <p:spTgt spid="49"/>
                                        </p:tgtEl>
                                      </p:cBhvr>
                                    </p:animEffect>
                                  </p:childTnLst>
                                </p:cTn>
                              </p:par>
                              <p:par>
                                <p:cTn id="105" presetID="9" presetClass="emph" presetSubtype="0" nodeType="withEffect">
                                  <p:stCondLst>
                                    <p:cond delay="0"/>
                                  </p:stCondLst>
                                  <p:childTnLst>
                                    <p:set>
                                      <p:cBhvr>
                                        <p:cTn id="106" dur="indefinite"/>
                                        <p:tgtEl>
                                          <p:spTgt spid="6"/>
                                        </p:tgtEl>
                                        <p:attrNameLst>
                                          <p:attrName>style.opacity</p:attrName>
                                        </p:attrNameLst>
                                      </p:cBhvr>
                                      <p:to>
                                        <p:strVal val="1"/>
                                      </p:to>
                                    </p:set>
                                    <p:animEffect filter="image" prLst="opacity: 1">
                                      <p:cBhvr rctx="IE">
                                        <p:cTn id="10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0" grpId="0"/>
      <p:bldP spid="51" grpId="0" animBg="1"/>
      <p:bldP spid="5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22</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a:t>
            </a:r>
          </a:p>
        </p:txBody>
      </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55" name="Group 54">
            <a:extLst>
              <a:ext uri="{FF2B5EF4-FFF2-40B4-BE49-F238E27FC236}">
                <a16:creationId xmlns:a16="http://schemas.microsoft.com/office/drawing/2014/main" id="{2D966309-56B4-A14E-9C59-D9BB11353D75}"/>
              </a:ext>
            </a:extLst>
          </p:cNvPr>
          <p:cNvGrpSpPr/>
          <p:nvPr/>
        </p:nvGrpSpPr>
        <p:grpSpPr>
          <a:xfrm>
            <a:off x="984738" y="951985"/>
            <a:ext cx="9264581" cy="5431117"/>
            <a:chOff x="984738" y="951985"/>
            <a:chExt cx="9264581" cy="5431117"/>
          </a:xfrm>
        </p:grpSpPr>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descr="Directory structure&#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53" name="Group 52">
              <a:extLst>
                <a:ext uri="{FF2B5EF4-FFF2-40B4-BE49-F238E27FC236}">
                  <a16:creationId xmlns:a16="http://schemas.microsoft.com/office/drawing/2014/main" id="{73E83780-0A16-CF47-B353-AE82083AD584}"/>
                </a:ext>
              </a:extLst>
            </p:cNvPr>
            <p:cNvGrpSpPr/>
            <p:nvPr/>
          </p:nvGrpSpPr>
          <p:grpSpPr>
            <a:xfrm>
              <a:off x="984738" y="951985"/>
              <a:ext cx="9264581" cy="5431117"/>
              <a:chOff x="984738" y="951985"/>
              <a:chExt cx="9264581" cy="5431117"/>
            </a:xfrm>
          </p:grpSpPr>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526743" y="3730116"/>
                <a:ext cx="1207508" cy="1186016"/>
              </a:xfrm>
              <a:prstGeom prst="rect">
                <a:avLst/>
              </a:prstGeom>
            </p:spPr>
          </p:pic>
          <p:sp>
            <p:nvSpPr>
              <p:cNvPr id="7" name="TextBox 6">
                <a:extLst>
                  <a:ext uri="{FF2B5EF4-FFF2-40B4-BE49-F238E27FC236}">
                    <a16:creationId xmlns:a16="http://schemas.microsoft.com/office/drawing/2014/main" id="{B72F9A94-1C7F-D848-8D21-8F628718053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a:extLst>
                  <a:ext uri="{FF2B5EF4-FFF2-40B4-BE49-F238E27FC236}">
                    <a16:creationId xmlns:a16="http://schemas.microsoft.com/office/drawing/2014/main" id="{50C473B3-24D9-F647-B79D-FB7EDD5ACCAA}"/>
                  </a:ext>
                </a:extLst>
              </p:cNvPr>
              <p:cNvGrpSpPr/>
              <p:nvPr/>
            </p:nvGrpSpPr>
            <p:grpSpPr>
              <a:xfrm>
                <a:off x="984738" y="1966905"/>
                <a:ext cx="9264581" cy="2956118"/>
                <a:chOff x="984738" y="1966905"/>
                <a:chExt cx="9264581" cy="2956118"/>
              </a:xfrm>
            </p:grpSpPr>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3" name="Group 12">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64" name="Group 63">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grpSp>
      <p:sp>
        <p:nvSpPr>
          <p:cNvPr id="69" name="TextBox 68">
            <a:extLst>
              <a:ext uri="{FF2B5EF4-FFF2-40B4-BE49-F238E27FC236}">
                <a16:creationId xmlns:a16="http://schemas.microsoft.com/office/drawing/2014/main" id="{47905DB3-7EFD-8F4E-A7A4-8D7C55C8E165}"/>
              </a:ext>
            </a:extLst>
          </p:cNvPr>
          <p:cNvSpPr txBox="1"/>
          <p:nvPr/>
        </p:nvSpPr>
        <p:spPr>
          <a:xfrm>
            <a:off x="6725275" y="5242422"/>
            <a:ext cx="5239984"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new_dir</a:t>
            </a:r>
            <a:r>
              <a:rPr lang="en-US" dirty="0">
                <a:solidFill>
                  <a:schemeClr val="accent1">
                    <a:lumMod val="75000"/>
                  </a:schemeClr>
                </a:solidFill>
                <a:latin typeface="Courier" pitchFamily="2" charset="0"/>
              </a:rPr>
              <a:t>]$</a:t>
            </a:r>
            <a:r>
              <a:rPr lang="en-US" dirty="0">
                <a:solidFill>
                  <a:srgbClr val="FF0000"/>
                </a:solidFill>
                <a:latin typeface="Courier" pitchFamily="2" charset="0"/>
              </a:rPr>
              <a:t> </a:t>
            </a:r>
            <a:r>
              <a:rPr lang="en-US" dirty="0">
                <a:solidFill>
                  <a:srgbClr val="00B050"/>
                </a:solidFill>
                <a:latin typeface="Courier" pitchFamily="2" charset="0"/>
              </a:rPr>
              <a:t>cd /bin</a:t>
            </a:r>
          </a:p>
        </p:txBody>
      </p:sp>
    </p:spTree>
    <p:extLst>
      <p:ext uri="{BB962C8B-B14F-4D97-AF65-F5344CB8AC3E}">
        <p14:creationId xmlns:p14="http://schemas.microsoft.com/office/powerpoint/2010/main" val="40627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5"/>
                                        </p:tgtEl>
                                        <p:attrNameLst>
                                          <p:attrName>style.opacity</p:attrName>
                                        </p:attrNameLst>
                                      </p:cBhvr>
                                      <p:to>
                                        <p:strVal val="0.5"/>
                                      </p:to>
                                    </p:set>
                                    <p:animEffect filter="image" prLst="opacity: 0.5">
                                      <p:cBhvr rctx="IE">
                                        <p:cTn id="7" dur="indefinite"/>
                                        <p:tgtEl>
                                          <p:spTgt spid="55"/>
                                        </p:tgtEl>
                                      </p:cBhvr>
                                    </p:animEffect>
                                  </p:childTnLst>
                                </p:cTn>
                              </p:par>
                              <p:par>
                                <p:cTn id="8" presetID="9" presetClass="emph" presetSubtype="0" nodeType="withEffect">
                                  <p:stCondLst>
                                    <p:cond delay="0"/>
                                  </p:stCondLst>
                                  <p:childTnLst>
                                    <p:set>
                                      <p:cBhvr>
                                        <p:cTn id="9" dur="indefinite"/>
                                        <p:tgtEl>
                                          <p:spTgt spid="49"/>
                                        </p:tgtEl>
                                        <p:attrNameLst>
                                          <p:attrName>style.opacity</p:attrName>
                                        </p:attrNameLst>
                                      </p:cBhvr>
                                      <p:to>
                                        <p:strVal val="0.5"/>
                                      </p:to>
                                    </p:set>
                                    <p:animEffect filter="image" prLst="opacity: 0.5">
                                      <p:cBhvr rctx="IE">
                                        <p:cTn id="10" dur="indefinite"/>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23</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a:t>
            </a:r>
          </a:p>
        </p:txBody>
      </p: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descr="Directory structure">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descr="Directory structure">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pic>
        <p:nvPicPr>
          <p:cNvPr id="6" name="Picture 5" descr="Directory structure">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526743" y="3730116"/>
            <a:ext cx="1207508" cy="1186016"/>
          </a:xfrm>
          <a:prstGeom prst="rect">
            <a:avLst/>
          </a:prstGeom>
        </p:spPr>
      </p:pic>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descr="Directory structure">
            <a:extLst>
              <a:ext uri="{FF2B5EF4-FFF2-40B4-BE49-F238E27FC236}">
                <a16:creationId xmlns:a16="http://schemas.microsoft.com/office/drawing/2014/main" id="{960725D4-C941-B140-8A62-71E64D662D2A}"/>
              </a:ext>
            </a:extLst>
          </p:cNvPr>
          <p:cNvGrpSpPr/>
          <p:nvPr/>
        </p:nvGrpSpPr>
        <p:grpSpPr>
          <a:xfrm>
            <a:off x="2596152" y="951985"/>
            <a:ext cx="7653167" cy="5431117"/>
            <a:chOff x="2596152" y="951985"/>
            <a:chExt cx="7653167" cy="5431117"/>
          </a:xfrm>
        </p:grpSpPr>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3" name="Group 12">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64" name="Group 63">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sp>
          <p:nvSpPr>
            <p:cNvPr id="7" name="TextBox 6">
              <a:extLst>
                <a:ext uri="{FF2B5EF4-FFF2-40B4-BE49-F238E27FC236}">
                  <a16:creationId xmlns:a16="http://schemas.microsoft.com/office/drawing/2014/main" id="{B72F9A94-1C7F-D848-8D21-8F628718053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sp>
        <p:nvSpPr>
          <p:cNvPr id="57" name="TextBox 56">
            <a:extLst>
              <a:ext uri="{FF2B5EF4-FFF2-40B4-BE49-F238E27FC236}">
                <a16:creationId xmlns:a16="http://schemas.microsoft.com/office/drawing/2014/main" id="{EFDB6083-7F74-704C-A251-530A906B0E9B}"/>
              </a:ext>
            </a:extLst>
          </p:cNvPr>
          <p:cNvSpPr txBox="1"/>
          <p:nvPr/>
        </p:nvSpPr>
        <p:spPr>
          <a:xfrm>
            <a:off x="6725275" y="5242422"/>
            <a:ext cx="5239984"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new_dir</a:t>
            </a:r>
            <a:r>
              <a:rPr lang="en-US" dirty="0">
                <a:solidFill>
                  <a:schemeClr val="accent1">
                    <a:lumMod val="75000"/>
                  </a:schemeClr>
                </a:solidFill>
                <a:latin typeface="Courier" pitchFamily="2" charset="0"/>
              </a:rPr>
              <a:t>]$</a:t>
            </a:r>
            <a:r>
              <a:rPr lang="en-US" dirty="0">
                <a:solidFill>
                  <a:srgbClr val="FF0000"/>
                </a:solidFill>
                <a:latin typeface="Courier" pitchFamily="2" charset="0"/>
              </a:rPr>
              <a:t> </a:t>
            </a:r>
            <a:r>
              <a:rPr lang="en-US" dirty="0">
                <a:solidFill>
                  <a:srgbClr val="00B050"/>
                </a:solidFill>
                <a:latin typeface="Courier" pitchFamily="2" charset="0"/>
              </a:rPr>
              <a:t>cd /bin</a:t>
            </a:r>
          </a:p>
        </p:txBody>
      </p:sp>
      <p:sp>
        <p:nvSpPr>
          <p:cNvPr id="65" name="Rectangle 64">
            <a:extLst>
              <a:ext uri="{FF2B5EF4-FFF2-40B4-BE49-F238E27FC236}">
                <a16:creationId xmlns:a16="http://schemas.microsoft.com/office/drawing/2014/main" id="{78C0C91C-E970-FA46-915E-483740735D92}"/>
              </a:ext>
            </a:extLst>
          </p:cNvPr>
          <p:cNvSpPr/>
          <p:nvPr/>
        </p:nvSpPr>
        <p:spPr>
          <a:xfrm>
            <a:off x="6725276" y="5586787"/>
            <a:ext cx="4268072" cy="369332"/>
          </a:xfrm>
          <a:prstGeom prst="rect">
            <a:avLst/>
          </a:prstGeom>
        </p:spPr>
        <p:txBody>
          <a:bodyPr wrap="square">
            <a:spAutoFit/>
          </a:bodyPr>
          <a:lstStyle/>
          <a:p>
            <a:r>
              <a:rPr lang="en-US" dirty="0">
                <a:solidFill>
                  <a:schemeClr val="accent1">
                    <a:lumMod val="75000"/>
                  </a:schemeClr>
                </a:solidFill>
                <a:latin typeface="Courier" pitchFamily="2" charset="0"/>
              </a:rPr>
              <a:t>[jabbott@login2 bin]$</a:t>
            </a:r>
          </a:p>
        </p:txBody>
      </p:sp>
      <p:sp>
        <p:nvSpPr>
          <p:cNvPr id="66" name="Rectangle 65">
            <a:extLst>
              <a:ext uri="{FF2B5EF4-FFF2-40B4-BE49-F238E27FC236}">
                <a16:creationId xmlns:a16="http://schemas.microsoft.com/office/drawing/2014/main" id="{80A07AB7-4015-F447-99D2-810A98244BFE}"/>
              </a:ext>
            </a:extLst>
          </p:cNvPr>
          <p:cNvSpPr/>
          <p:nvPr/>
        </p:nvSpPr>
        <p:spPr>
          <a:xfrm>
            <a:off x="6725276" y="5931153"/>
            <a:ext cx="736099" cy="369332"/>
          </a:xfrm>
          <a:prstGeom prst="rect">
            <a:avLst/>
          </a:prstGeom>
        </p:spPr>
        <p:txBody>
          <a:bodyPr wrap="none">
            <a:spAutoFit/>
          </a:bodyPr>
          <a:lstStyle/>
          <a:p>
            <a:r>
              <a:rPr lang="en-US" dirty="0">
                <a:solidFill>
                  <a:schemeClr val="accent1">
                    <a:lumMod val="75000"/>
                  </a:schemeClr>
                </a:solidFill>
                <a:latin typeface="Courier" pitchFamily="2" charset="0"/>
              </a:rPr>
              <a:t>/bin</a:t>
            </a:r>
          </a:p>
        </p:txBody>
      </p:sp>
      <p:sp>
        <p:nvSpPr>
          <p:cNvPr id="71" name="Rectangle 70">
            <a:extLst>
              <a:ext uri="{FF2B5EF4-FFF2-40B4-BE49-F238E27FC236}">
                <a16:creationId xmlns:a16="http://schemas.microsoft.com/office/drawing/2014/main" id="{D0A292A7-6D08-704C-9232-8500ED20A151}"/>
              </a:ext>
            </a:extLst>
          </p:cNvPr>
          <p:cNvSpPr/>
          <p:nvPr/>
        </p:nvSpPr>
        <p:spPr>
          <a:xfrm>
            <a:off x="9843003" y="5560384"/>
            <a:ext cx="598241" cy="369332"/>
          </a:xfrm>
          <a:prstGeom prst="rect">
            <a:avLst/>
          </a:prstGeom>
        </p:spPr>
        <p:txBody>
          <a:bodyPr wrap="none">
            <a:spAutoFit/>
          </a:bodyPr>
          <a:lstStyle/>
          <a:p>
            <a:r>
              <a:rPr lang="en-US" dirty="0" err="1">
                <a:solidFill>
                  <a:schemeClr val="accent5">
                    <a:lumMod val="75000"/>
                  </a:schemeClr>
                </a:solidFill>
                <a:latin typeface="Courier" pitchFamily="2" charset="0"/>
              </a:rPr>
              <a:t>pwd</a:t>
            </a:r>
            <a:endParaRPr lang="en-US" dirty="0">
              <a:solidFill>
                <a:schemeClr val="accent5">
                  <a:lumMod val="75000"/>
                </a:schemeClr>
              </a:solidFill>
            </a:endParaRPr>
          </a:p>
        </p:txBody>
      </p:sp>
    </p:spTree>
    <p:extLst>
      <p:ext uri="{BB962C8B-B14F-4D97-AF65-F5344CB8AC3E}">
        <p14:creationId xmlns:p14="http://schemas.microsoft.com/office/powerpoint/2010/main" val="29948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par>
                                <p:cTn id="8" presetID="9" presetClass="emph" presetSubtype="0" nodeType="withEffect">
                                  <p:stCondLst>
                                    <p:cond delay="0"/>
                                  </p:stCondLst>
                                  <p:childTnLst>
                                    <p:set>
                                      <p:cBhvr>
                                        <p:cTn id="9" dur="indefinite"/>
                                        <p:tgtEl>
                                          <p:spTgt spid="23"/>
                                        </p:tgtEl>
                                        <p:attrNameLst>
                                          <p:attrName>style.opacity</p:attrName>
                                        </p:attrNameLst>
                                      </p:cBhvr>
                                      <p:to>
                                        <p:strVal val="0.5"/>
                                      </p:to>
                                    </p:set>
                                    <p:animEffect filter="image" prLst="opacity: 0.5">
                                      <p:cBhvr rctx="IE">
                                        <p:cTn id="10" dur="indefinite"/>
                                        <p:tgtEl>
                                          <p:spTgt spid="23"/>
                                        </p:tgtEl>
                                      </p:cBhvr>
                                    </p:animEffect>
                                  </p:childTnLst>
                                </p:cTn>
                              </p:par>
                              <p:par>
                                <p:cTn id="11" presetID="9" presetClass="emph" presetSubtype="0" nodeType="withEffect">
                                  <p:stCondLst>
                                    <p:cond delay="0"/>
                                  </p:stCondLst>
                                  <p:childTnLst>
                                    <p:set>
                                      <p:cBhvr>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14"/>
                                        </p:tgtEl>
                                        <p:attrNameLst>
                                          <p:attrName>style.opacity</p:attrName>
                                        </p:attrNameLst>
                                      </p:cBhvr>
                                      <p:to>
                                        <p:strVal val="0.5"/>
                                      </p:to>
                                    </p:set>
                                    <p:animEffect filter="image" prLst="opacity: 0.5">
                                      <p:cBhvr rctx="IE">
                                        <p:cTn id="20" dur="indefinite"/>
                                        <p:tgtEl>
                                          <p:spTgt spid="14"/>
                                        </p:tgtEl>
                                      </p:cBhvr>
                                    </p:animEffect>
                                  </p:childTnLst>
                                </p:cTn>
                              </p:par>
                              <p:par>
                                <p:cTn id="21" presetID="9" presetClass="emph" presetSubtype="0" nodeType="withEffect">
                                  <p:stCondLst>
                                    <p:cond delay="0"/>
                                  </p:stCondLst>
                                  <p:childTnLst>
                                    <p:set>
                                      <p:cBhvr>
                                        <p:cTn id="22" dur="indefinite"/>
                                        <p:tgtEl>
                                          <p:spTgt spid="6"/>
                                        </p:tgtEl>
                                        <p:attrNameLst>
                                          <p:attrName>style.opacity</p:attrName>
                                        </p:attrNameLst>
                                      </p:cBhvr>
                                      <p:to>
                                        <p:strVal val="0.5"/>
                                      </p:to>
                                    </p:set>
                                    <p:animEffect filter="image" prLst="opacity: 0.5">
                                      <p:cBhvr rctx="IE">
                                        <p:cTn id="23" dur="indefinite"/>
                                        <p:tgtEl>
                                          <p:spTgt spid="6"/>
                                        </p:tgtEl>
                                      </p:cBhvr>
                                    </p:animEffect>
                                  </p:childTnLst>
                                </p:cTn>
                              </p:par>
                              <p:par>
                                <p:cTn id="24" presetID="9" presetClass="emph" presetSubtype="0" nodeType="withEffect">
                                  <p:stCondLst>
                                    <p:cond delay="0"/>
                                  </p:stCondLst>
                                  <p:childTnLst>
                                    <p:set>
                                      <p:cBhvr>
                                        <p:cTn id="25" dur="indefinite"/>
                                        <p:tgtEl>
                                          <p:spTgt spid="2"/>
                                        </p:tgtEl>
                                        <p:attrNameLst>
                                          <p:attrName>style.opacity</p:attrName>
                                        </p:attrNameLst>
                                      </p:cBhvr>
                                      <p:to>
                                        <p:strVal val="0.5"/>
                                      </p:to>
                                    </p:set>
                                    <p:animEffect filter="image" prLst="opacity: 0.5">
                                      <p:cBhvr rctx="IE">
                                        <p:cTn id="26" dur="indefinite"/>
                                        <p:tgtEl>
                                          <p:spTgt spid="2"/>
                                        </p:tgtEl>
                                      </p:cBhvr>
                                    </p:animEffect>
                                  </p:childTnLst>
                                </p:cTn>
                              </p:par>
                              <p:par>
                                <p:cTn id="27" presetID="9" presetClass="emph" presetSubtype="0" nodeType="withEffect">
                                  <p:stCondLst>
                                    <p:cond delay="0"/>
                                  </p:stCondLst>
                                  <p:childTnLst>
                                    <p:set>
                                      <p:cBhvr>
                                        <p:cTn id="28" dur="indefinite"/>
                                        <p:tgtEl>
                                          <p:spTgt spid="23"/>
                                        </p:tgtEl>
                                        <p:attrNameLst>
                                          <p:attrName>style.opacity</p:attrName>
                                        </p:attrNameLst>
                                      </p:cBhvr>
                                      <p:to>
                                        <p:strVal val="1"/>
                                      </p:to>
                                    </p:set>
                                    <p:animEffect filter="image" prLst="opacity: 1">
                                      <p:cBhvr rctx="IE">
                                        <p:cTn id="29" dur="indefinite"/>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24</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 The parent directory '..'</a:t>
            </a:r>
          </a:p>
        </p:txBody>
      </p: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3" name="Group 22" descr="Directory structure">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13" name="Group 12" descr="Directory structure">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4" name="Group 13" descr="Directory structure">
            <a:extLst>
              <a:ext uri="{FF2B5EF4-FFF2-40B4-BE49-F238E27FC236}">
                <a16:creationId xmlns:a16="http://schemas.microsoft.com/office/drawing/2014/main" id="{1CB8E05C-A613-174E-B20A-7EAD1A748AE4}"/>
              </a:ext>
            </a:extLst>
          </p:cNvPr>
          <p:cNvGrpSpPr/>
          <p:nvPr/>
        </p:nvGrpSpPr>
        <p:grpSpPr>
          <a:xfrm>
            <a:off x="1588492" y="1966905"/>
            <a:ext cx="8660827" cy="4416197"/>
            <a:chOff x="1588492" y="1966905"/>
            <a:chExt cx="8660827" cy="4416197"/>
          </a:xfrm>
        </p:grpSpPr>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526743" y="3730116"/>
              <a:ext cx="1207508" cy="1186016"/>
            </a:xfrm>
            <a:prstGeom prst="rect">
              <a:avLst/>
            </a:prstGeom>
          </p:spPr>
        </p:pic>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64" name="Group 63">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sp>
        <p:nvSpPr>
          <p:cNvPr id="7" name="TextBox 6">
            <a:extLst>
              <a:ext uri="{FF2B5EF4-FFF2-40B4-BE49-F238E27FC236}">
                <a16:creationId xmlns:a16="http://schemas.microsoft.com/office/drawing/2014/main" id="{B72F9A94-1C7F-D848-8D21-8F628718053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sp>
        <p:nvSpPr>
          <p:cNvPr id="57" name="TextBox 56">
            <a:extLst>
              <a:ext uri="{FF2B5EF4-FFF2-40B4-BE49-F238E27FC236}">
                <a16:creationId xmlns:a16="http://schemas.microsoft.com/office/drawing/2014/main" id="{9039199F-2238-7547-B2C1-FD314AFE89D0}"/>
              </a:ext>
            </a:extLst>
          </p:cNvPr>
          <p:cNvSpPr txBox="1"/>
          <p:nvPr/>
        </p:nvSpPr>
        <p:spPr>
          <a:xfrm>
            <a:off x="6725275" y="5242422"/>
            <a:ext cx="5239984"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bin]$ </a:t>
            </a:r>
            <a:r>
              <a:rPr lang="en-US" dirty="0">
                <a:solidFill>
                  <a:srgbClr val="00B050"/>
                </a:solidFill>
                <a:latin typeface="Courier" pitchFamily="2" charset="0"/>
              </a:rPr>
              <a:t>cd ..</a:t>
            </a:r>
          </a:p>
        </p:txBody>
      </p:sp>
      <p:sp>
        <p:nvSpPr>
          <p:cNvPr id="65" name="Rectangle 64">
            <a:extLst>
              <a:ext uri="{FF2B5EF4-FFF2-40B4-BE49-F238E27FC236}">
                <a16:creationId xmlns:a16="http://schemas.microsoft.com/office/drawing/2014/main" id="{83E7E16F-D243-0046-B803-BBDDD269D88A}"/>
              </a:ext>
            </a:extLst>
          </p:cNvPr>
          <p:cNvSpPr/>
          <p:nvPr/>
        </p:nvSpPr>
        <p:spPr>
          <a:xfrm>
            <a:off x="6725276" y="5586787"/>
            <a:ext cx="4268072" cy="369332"/>
          </a:xfrm>
          <a:prstGeom prst="rect">
            <a:avLst/>
          </a:prstGeom>
        </p:spPr>
        <p:txBody>
          <a:bodyPr wrap="square">
            <a:spAutoFit/>
          </a:bodyPr>
          <a:lstStyle/>
          <a:p>
            <a:r>
              <a:rPr lang="en-US" dirty="0">
                <a:solidFill>
                  <a:schemeClr val="accent1">
                    <a:lumMod val="75000"/>
                  </a:schemeClr>
                </a:solidFill>
                <a:latin typeface="Courier" pitchFamily="2" charset="0"/>
              </a:rPr>
              <a:t>[jabbott@login2 /]$</a:t>
            </a:r>
          </a:p>
        </p:txBody>
      </p:sp>
      <p:sp>
        <p:nvSpPr>
          <p:cNvPr id="66" name="Rectangle 65">
            <a:extLst>
              <a:ext uri="{FF2B5EF4-FFF2-40B4-BE49-F238E27FC236}">
                <a16:creationId xmlns:a16="http://schemas.microsoft.com/office/drawing/2014/main" id="{44A2FC6F-FCF8-BB46-A385-2CBC87772A0D}"/>
              </a:ext>
            </a:extLst>
          </p:cNvPr>
          <p:cNvSpPr/>
          <p:nvPr/>
        </p:nvSpPr>
        <p:spPr>
          <a:xfrm>
            <a:off x="6725276" y="5931153"/>
            <a:ext cx="322524" cy="369332"/>
          </a:xfrm>
          <a:prstGeom prst="rect">
            <a:avLst/>
          </a:prstGeom>
        </p:spPr>
        <p:txBody>
          <a:bodyPr wrap="none">
            <a:spAutoFit/>
          </a:bodyPr>
          <a:lstStyle/>
          <a:p>
            <a:r>
              <a:rPr lang="en-US" dirty="0">
                <a:solidFill>
                  <a:schemeClr val="accent1">
                    <a:lumMod val="75000"/>
                  </a:schemeClr>
                </a:solidFill>
                <a:latin typeface="Courier" pitchFamily="2" charset="0"/>
              </a:rPr>
              <a:t>/</a:t>
            </a:r>
          </a:p>
        </p:txBody>
      </p:sp>
      <p:sp>
        <p:nvSpPr>
          <p:cNvPr id="67" name="Rectangle 66">
            <a:extLst>
              <a:ext uri="{FF2B5EF4-FFF2-40B4-BE49-F238E27FC236}">
                <a16:creationId xmlns:a16="http://schemas.microsoft.com/office/drawing/2014/main" id="{1814ABA6-34BF-EE4C-9F60-63409586D57D}"/>
              </a:ext>
            </a:extLst>
          </p:cNvPr>
          <p:cNvSpPr/>
          <p:nvPr/>
        </p:nvSpPr>
        <p:spPr>
          <a:xfrm>
            <a:off x="9444555" y="5561821"/>
            <a:ext cx="598241" cy="369332"/>
          </a:xfrm>
          <a:prstGeom prst="rect">
            <a:avLst/>
          </a:prstGeom>
        </p:spPr>
        <p:txBody>
          <a:bodyPr wrap="none">
            <a:spAutoFit/>
          </a:bodyPr>
          <a:lstStyle/>
          <a:p>
            <a:r>
              <a:rPr lang="en-US" dirty="0" err="1">
                <a:solidFill>
                  <a:schemeClr val="accent5">
                    <a:lumMod val="75000"/>
                  </a:schemeClr>
                </a:solidFill>
                <a:latin typeface="Courier" pitchFamily="2" charset="0"/>
              </a:rPr>
              <a:t>pwd</a:t>
            </a:r>
            <a:endParaRPr lang="en-US" dirty="0">
              <a:solidFill>
                <a:schemeClr val="accent5">
                  <a:lumMod val="75000"/>
                </a:schemeClr>
              </a:solidFill>
            </a:endParaRPr>
          </a:p>
        </p:txBody>
      </p:sp>
    </p:spTree>
    <p:extLst>
      <p:ext uri="{BB962C8B-B14F-4D97-AF65-F5344CB8AC3E}">
        <p14:creationId xmlns:p14="http://schemas.microsoft.com/office/powerpoint/2010/main" val="16640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par>
                                <p:cTn id="8" presetID="9" presetClass="emph" presetSubtype="0" nodeType="withEffect">
                                  <p:stCondLst>
                                    <p:cond delay="0"/>
                                  </p:stCondLst>
                                  <p:childTnLst>
                                    <p:set>
                                      <p:cBhvr>
                                        <p:cTn id="9" dur="indefinite"/>
                                        <p:tgtEl>
                                          <p:spTgt spid="13"/>
                                        </p:tgtEl>
                                        <p:attrNameLst>
                                          <p:attrName>style.opacity</p:attrName>
                                        </p:attrNameLst>
                                      </p:cBhvr>
                                      <p:to>
                                        <p:strVal val="0.5"/>
                                      </p:to>
                                    </p:set>
                                    <p:animEffect filter="image" prLst="opacity: 0.5">
                                      <p:cBhvr rctx="IE">
                                        <p:cTn id="10" dur="indefinite"/>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23"/>
                                        </p:tgtEl>
                                        <p:attrNameLst>
                                          <p:attrName>style.opacity</p:attrName>
                                        </p:attrNameLst>
                                      </p:cBhvr>
                                      <p:to>
                                        <p:strVal val="0.5"/>
                                      </p:to>
                                    </p:set>
                                    <p:animEffect filter="image" prLst="opacity: 0.5">
                                      <p:cBhvr rctx="IE">
                                        <p:cTn id="19" dur="indefinite"/>
                                        <p:tgtEl>
                                          <p:spTgt spid="23"/>
                                        </p:tgtEl>
                                      </p:cBhvr>
                                    </p:animEffect>
                                  </p:childTnLst>
                                </p:cTn>
                              </p:par>
                              <p:par>
                                <p:cTn id="20" presetID="9" presetClass="emph" presetSubtype="0" nodeType="withEffect">
                                  <p:stCondLst>
                                    <p:cond delay="0"/>
                                  </p:stCondLst>
                                  <p:childTnLst>
                                    <p:set>
                                      <p:cBhvr>
                                        <p:cTn id="21" dur="indefinite"/>
                                        <p:tgtEl>
                                          <p:spTgt spid="13"/>
                                        </p:tgtEl>
                                        <p:attrNameLst>
                                          <p:attrName>style.opacity</p:attrName>
                                        </p:attrNameLst>
                                      </p:cBhvr>
                                      <p:to>
                                        <p:strVal val="1"/>
                                      </p:to>
                                    </p:set>
                                    <p:animEffect filter="image" prLst="opacity: 1">
                                      <p:cBhvr rctx="IE">
                                        <p:cTn id="22" dur="indefinite"/>
                                        <p:tgtEl>
                                          <p:spTgt spid="1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F92FC-B11D-6B4B-8EB0-119541CF6D39}"/>
              </a:ext>
            </a:extLst>
          </p:cNvPr>
          <p:cNvSpPr>
            <a:spLocks noGrp="1"/>
          </p:cNvSpPr>
          <p:nvPr>
            <p:ph type="sldNum" sz="quarter" idx="12"/>
          </p:nvPr>
        </p:nvSpPr>
        <p:spPr/>
        <p:txBody>
          <a:bodyPr/>
          <a:lstStyle/>
          <a:p>
            <a:fld id="{E89BC60F-F4BF-4EE8-9F02-8A0093F1814F}" type="slidenum">
              <a:rPr lang="en-GB" smtClean="0"/>
              <a:t>25</a:t>
            </a:fld>
            <a:endParaRPr lang="en-GB"/>
          </a:p>
        </p:txBody>
      </p:sp>
      <p:sp>
        <p:nvSpPr>
          <p:cNvPr id="4" name="Title 3">
            <a:extLst>
              <a:ext uri="{FF2B5EF4-FFF2-40B4-BE49-F238E27FC236}">
                <a16:creationId xmlns:a16="http://schemas.microsoft.com/office/drawing/2014/main" id="{F43D0CE9-ABC3-D343-8C4D-5E0D2EE5E22D}"/>
              </a:ext>
            </a:extLst>
          </p:cNvPr>
          <p:cNvSpPr>
            <a:spLocks noGrp="1"/>
          </p:cNvSpPr>
          <p:nvPr>
            <p:ph type="title"/>
          </p:nvPr>
        </p:nvSpPr>
        <p:spPr/>
        <p:txBody>
          <a:bodyPr/>
          <a:lstStyle/>
          <a:p>
            <a:r>
              <a:rPr lang="en-US" dirty="0"/>
              <a:t>Changing directories: shortcuts</a:t>
            </a:r>
          </a:p>
        </p:txBody>
      </p:sp>
      <p:cxnSp>
        <p:nvCxnSpPr>
          <p:cNvPr id="16" name="Straight Connector 15">
            <a:extLst>
              <a:ext uri="{FF2B5EF4-FFF2-40B4-BE49-F238E27FC236}">
                <a16:creationId xmlns:a16="http://schemas.microsoft.com/office/drawing/2014/main" id="{5356AC8A-16F6-A440-9DA7-AAE7CC6477A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8AA3063-AB92-AD4C-B5D3-E8E4403125D6}"/>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6E9236-7D67-0B41-A8B8-61E6D02BFFC8}"/>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3" name="Group 12" descr="Directory structure">
            <a:extLst>
              <a:ext uri="{FF2B5EF4-FFF2-40B4-BE49-F238E27FC236}">
                <a16:creationId xmlns:a16="http://schemas.microsoft.com/office/drawing/2014/main" id="{80CDCACD-0319-264A-9E6E-201B2C2E62BA}"/>
              </a:ext>
            </a:extLst>
          </p:cNvPr>
          <p:cNvGrpSpPr/>
          <p:nvPr/>
        </p:nvGrpSpPr>
        <p:grpSpPr>
          <a:xfrm>
            <a:off x="5013274" y="951985"/>
            <a:ext cx="1207508" cy="1186016"/>
            <a:chOff x="5054320" y="1050890"/>
            <a:chExt cx="1449196" cy="1449196"/>
          </a:xfrm>
        </p:grpSpPr>
        <p:pic>
          <p:nvPicPr>
            <p:cNvPr id="47" name="Picture 46">
              <a:extLst>
                <a:ext uri="{FF2B5EF4-FFF2-40B4-BE49-F238E27FC236}">
                  <a16:creationId xmlns:a16="http://schemas.microsoft.com/office/drawing/2014/main" id="{8C92B65C-F389-6C4C-AAAE-7F083E219F7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8" name="TextBox 47">
              <a:extLst>
                <a:ext uri="{FF2B5EF4-FFF2-40B4-BE49-F238E27FC236}">
                  <a16:creationId xmlns:a16="http://schemas.microsoft.com/office/drawing/2014/main" id="{23856B07-FB6F-CF40-9E88-266F86D18CF9}"/>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23" name="Group 22" descr="Directory structure">
            <a:extLst>
              <a:ext uri="{FF2B5EF4-FFF2-40B4-BE49-F238E27FC236}">
                <a16:creationId xmlns:a16="http://schemas.microsoft.com/office/drawing/2014/main" id="{2A84CA02-B1CA-0E49-ACFD-1A950C0CADA2}"/>
              </a:ext>
            </a:extLst>
          </p:cNvPr>
          <p:cNvGrpSpPr/>
          <p:nvPr/>
        </p:nvGrpSpPr>
        <p:grpSpPr>
          <a:xfrm>
            <a:off x="984738" y="2269141"/>
            <a:ext cx="1207508" cy="1186016"/>
            <a:chOff x="5054320" y="1050890"/>
            <a:chExt cx="1449196" cy="1449196"/>
          </a:xfrm>
        </p:grpSpPr>
        <p:pic>
          <p:nvPicPr>
            <p:cNvPr id="45" name="Picture 44">
              <a:extLst>
                <a:ext uri="{FF2B5EF4-FFF2-40B4-BE49-F238E27FC236}">
                  <a16:creationId xmlns:a16="http://schemas.microsoft.com/office/drawing/2014/main" id="{C283A331-A073-D344-8D2B-879A1512DF2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6" name="TextBox 45">
              <a:extLst>
                <a:ext uri="{FF2B5EF4-FFF2-40B4-BE49-F238E27FC236}">
                  <a16:creationId xmlns:a16="http://schemas.microsoft.com/office/drawing/2014/main" id="{0D9876C7-74E1-6E4C-829D-B5EF993BD58F}"/>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49" name="Straight Connector 48">
            <a:extLst>
              <a:ext uri="{FF2B5EF4-FFF2-40B4-BE49-F238E27FC236}">
                <a16:creationId xmlns:a16="http://schemas.microsoft.com/office/drawing/2014/main" id="{D45E00B0-EAC8-3149-95B9-BF503BCEE14E}"/>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0FE61458-EAFB-2744-A329-9C1BA48D4D4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6C66332-1EE9-3046-96A2-74D15544C50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C5800F0D-1F9E-664C-9B86-E9458C3BEF7E}"/>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8C718F6F-2D51-A64B-A360-2B448267B99D}"/>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37F0B5CF-994A-904E-8341-8AA4C8E58D9D}"/>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F202E286-DC0B-F348-A1A1-036BB7502985}"/>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3AC2F5A8-5925-F542-BEC6-02234A680206}"/>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50" name="Group 49" descr="Directory structure">
            <a:extLst>
              <a:ext uri="{FF2B5EF4-FFF2-40B4-BE49-F238E27FC236}">
                <a16:creationId xmlns:a16="http://schemas.microsoft.com/office/drawing/2014/main" id="{E805C46D-93FC-D741-86D6-7FDFAE6C82E7}"/>
              </a:ext>
            </a:extLst>
          </p:cNvPr>
          <p:cNvGrpSpPr/>
          <p:nvPr/>
        </p:nvGrpSpPr>
        <p:grpSpPr>
          <a:xfrm>
            <a:off x="2596152" y="2269141"/>
            <a:ext cx="7653167" cy="4113961"/>
            <a:chOff x="2596152" y="2269141"/>
            <a:chExt cx="7653167" cy="4113961"/>
          </a:xfrm>
        </p:grpSpPr>
        <p:grpSp>
          <p:nvGrpSpPr>
            <p:cNvPr id="2" name="Group 1">
              <a:extLst>
                <a:ext uri="{FF2B5EF4-FFF2-40B4-BE49-F238E27FC236}">
                  <a16:creationId xmlns:a16="http://schemas.microsoft.com/office/drawing/2014/main" id="{918A0BCE-F8DF-1F45-9410-A9F7FC05DBEA}"/>
                </a:ext>
              </a:extLst>
            </p:cNvPr>
            <p:cNvGrpSpPr/>
            <p:nvPr/>
          </p:nvGrpSpPr>
          <p:grpSpPr>
            <a:xfrm>
              <a:off x="2920885" y="5197086"/>
              <a:ext cx="1207508" cy="1186016"/>
              <a:chOff x="2920885" y="5197086"/>
              <a:chExt cx="1207508" cy="1186016"/>
            </a:xfrm>
          </p:grpSpPr>
          <p:pic>
            <p:nvPicPr>
              <p:cNvPr id="61" name="Picture 60">
                <a:extLst>
                  <a:ext uri="{FF2B5EF4-FFF2-40B4-BE49-F238E27FC236}">
                    <a16:creationId xmlns:a16="http://schemas.microsoft.com/office/drawing/2014/main" id="{6C09B4EC-5AF4-644E-8437-1DA84C113E43}"/>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62" name="TextBox 61">
                <a:extLst>
                  <a:ext uri="{FF2B5EF4-FFF2-40B4-BE49-F238E27FC236}">
                    <a16:creationId xmlns:a16="http://schemas.microsoft.com/office/drawing/2014/main" id="{57538A08-4455-9C42-B582-4C306E3F0D56}"/>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9" name="Group 8">
              <a:extLst>
                <a:ext uri="{FF2B5EF4-FFF2-40B4-BE49-F238E27FC236}">
                  <a16:creationId xmlns:a16="http://schemas.microsoft.com/office/drawing/2014/main" id="{61550DB9-CAE9-EE40-A59F-8055C6D12FAF}"/>
                </a:ext>
              </a:extLst>
            </p:cNvPr>
            <p:cNvGrpSpPr/>
            <p:nvPr/>
          </p:nvGrpSpPr>
          <p:grpSpPr>
            <a:xfrm>
              <a:off x="4207567" y="2269141"/>
              <a:ext cx="1207508" cy="1186016"/>
              <a:chOff x="5054320" y="1050890"/>
              <a:chExt cx="1449196" cy="1449196"/>
            </a:xfrm>
          </p:grpSpPr>
          <p:pic>
            <p:nvPicPr>
              <p:cNvPr id="10" name="Picture 9">
                <a:extLst>
                  <a:ext uri="{FF2B5EF4-FFF2-40B4-BE49-F238E27FC236}">
                    <a16:creationId xmlns:a16="http://schemas.microsoft.com/office/drawing/2014/main" id="{29838CF5-AA39-9B44-AF00-DFCEF77F606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11" name="TextBox 10">
                <a:extLst>
                  <a:ext uri="{FF2B5EF4-FFF2-40B4-BE49-F238E27FC236}">
                    <a16:creationId xmlns:a16="http://schemas.microsoft.com/office/drawing/2014/main" id="{1EDA7BCA-A6DF-3B46-8987-7756031E2459}"/>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pic>
          <p:nvPicPr>
            <p:cNvPr id="6" name="Picture 5">
              <a:extLst>
                <a:ext uri="{FF2B5EF4-FFF2-40B4-BE49-F238E27FC236}">
                  <a16:creationId xmlns:a16="http://schemas.microsoft.com/office/drawing/2014/main" id="{71173C21-4331-D747-9BFC-B5A2DB1D07CE}"/>
                </a:ext>
              </a:extLst>
            </p:cNvPr>
            <p:cNvPicPr>
              <a:picLocks noChangeAspect="1"/>
            </p:cNvPicPr>
            <p:nvPr/>
          </p:nvPicPr>
          <p:blipFill>
            <a:blip r:embed="rId3"/>
            <a:stretch>
              <a:fillRect/>
            </a:stretch>
          </p:blipFill>
          <p:spPr>
            <a:xfrm>
              <a:off x="3526743" y="3730116"/>
              <a:ext cx="1207508" cy="1186016"/>
            </a:xfrm>
            <a:prstGeom prst="rect">
              <a:avLst/>
            </a:prstGeom>
          </p:spPr>
        </p:pic>
        <p:grpSp>
          <p:nvGrpSpPr>
            <p:cNvPr id="24" name="Group 23">
              <a:extLst>
                <a:ext uri="{FF2B5EF4-FFF2-40B4-BE49-F238E27FC236}">
                  <a16:creationId xmlns:a16="http://schemas.microsoft.com/office/drawing/2014/main" id="{AE27AA9B-4CDE-A741-B7E6-BCA811911BCE}"/>
                </a:ext>
              </a:extLst>
            </p:cNvPr>
            <p:cNvGrpSpPr/>
            <p:nvPr/>
          </p:nvGrpSpPr>
          <p:grpSpPr>
            <a:xfrm>
              <a:off x="2596152" y="2269141"/>
              <a:ext cx="1207508" cy="1186016"/>
              <a:chOff x="5054320" y="1050890"/>
              <a:chExt cx="1449196" cy="1449196"/>
            </a:xfrm>
          </p:grpSpPr>
          <p:pic>
            <p:nvPicPr>
              <p:cNvPr id="43" name="Picture 42">
                <a:extLst>
                  <a:ext uri="{FF2B5EF4-FFF2-40B4-BE49-F238E27FC236}">
                    <a16:creationId xmlns:a16="http://schemas.microsoft.com/office/drawing/2014/main" id="{86B48790-DC7F-7841-8FD5-74E9BFA5DE1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4" name="TextBox 43">
                <a:extLst>
                  <a:ext uri="{FF2B5EF4-FFF2-40B4-BE49-F238E27FC236}">
                    <a16:creationId xmlns:a16="http://schemas.microsoft.com/office/drawing/2014/main" id="{1B382A0B-38F1-C74C-B2A2-0D53E7DA0693}"/>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5" name="Group 24">
              <a:extLst>
                <a:ext uri="{FF2B5EF4-FFF2-40B4-BE49-F238E27FC236}">
                  <a16:creationId xmlns:a16="http://schemas.microsoft.com/office/drawing/2014/main" id="{8169A258-5AD1-2F48-B094-D72805B03177}"/>
                </a:ext>
              </a:extLst>
            </p:cNvPr>
            <p:cNvGrpSpPr/>
            <p:nvPr/>
          </p:nvGrpSpPr>
          <p:grpSpPr>
            <a:xfrm>
              <a:off x="5818981" y="2269141"/>
              <a:ext cx="1207508" cy="1186016"/>
              <a:chOff x="5054320" y="1050890"/>
              <a:chExt cx="1449196" cy="1449196"/>
            </a:xfrm>
          </p:grpSpPr>
          <p:pic>
            <p:nvPicPr>
              <p:cNvPr id="41" name="Picture 40">
                <a:extLst>
                  <a:ext uri="{FF2B5EF4-FFF2-40B4-BE49-F238E27FC236}">
                    <a16:creationId xmlns:a16="http://schemas.microsoft.com/office/drawing/2014/main" id="{18FD75D5-0398-C24B-8907-5D57F45835E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2" name="TextBox 41">
                <a:extLst>
                  <a:ext uri="{FF2B5EF4-FFF2-40B4-BE49-F238E27FC236}">
                    <a16:creationId xmlns:a16="http://schemas.microsoft.com/office/drawing/2014/main" id="{12C43DE1-9F63-9247-BEF4-B1336C2810C4}"/>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6" name="Group 25">
              <a:extLst>
                <a:ext uri="{FF2B5EF4-FFF2-40B4-BE49-F238E27FC236}">
                  <a16:creationId xmlns:a16="http://schemas.microsoft.com/office/drawing/2014/main" id="{DDFD6E17-F65F-8C4B-81E0-92057463A07A}"/>
                </a:ext>
              </a:extLst>
            </p:cNvPr>
            <p:cNvGrpSpPr/>
            <p:nvPr/>
          </p:nvGrpSpPr>
          <p:grpSpPr>
            <a:xfrm>
              <a:off x="7430396" y="2269141"/>
              <a:ext cx="1207508" cy="1186016"/>
              <a:chOff x="5054320" y="1050890"/>
              <a:chExt cx="1449196" cy="1449196"/>
            </a:xfrm>
          </p:grpSpPr>
          <p:pic>
            <p:nvPicPr>
              <p:cNvPr id="39" name="Picture 38">
                <a:extLst>
                  <a:ext uri="{FF2B5EF4-FFF2-40B4-BE49-F238E27FC236}">
                    <a16:creationId xmlns:a16="http://schemas.microsoft.com/office/drawing/2014/main" id="{2141EA58-857F-484E-A2FF-932DA4337E2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0" name="TextBox 39">
                <a:extLst>
                  <a:ext uri="{FF2B5EF4-FFF2-40B4-BE49-F238E27FC236}">
                    <a16:creationId xmlns:a16="http://schemas.microsoft.com/office/drawing/2014/main" id="{4357BB1E-5152-7C48-938C-766313A50C8F}"/>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7" name="Group 26">
              <a:extLst>
                <a:ext uri="{FF2B5EF4-FFF2-40B4-BE49-F238E27FC236}">
                  <a16:creationId xmlns:a16="http://schemas.microsoft.com/office/drawing/2014/main" id="{0C8401B1-0729-F443-BD3D-0928C1B9414C}"/>
                </a:ext>
              </a:extLst>
            </p:cNvPr>
            <p:cNvGrpSpPr/>
            <p:nvPr/>
          </p:nvGrpSpPr>
          <p:grpSpPr>
            <a:xfrm>
              <a:off x="9041811" y="2269141"/>
              <a:ext cx="1207508" cy="1186016"/>
              <a:chOff x="5054320" y="1050890"/>
              <a:chExt cx="1449196" cy="1449196"/>
            </a:xfrm>
          </p:grpSpPr>
          <p:pic>
            <p:nvPicPr>
              <p:cNvPr id="37" name="Picture 36">
                <a:extLst>
                  <a:ext uri="{FF2B5EF4-FFF2-40B4-BE49-F238E27FC236}">
                    <a16:creationId xmlns:a16="http://schemas.microsoft.com/office/drawing/2014/main" id="{4CA51390-04CB-0648-83C8-3194F6AA848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8" name="TextBox 37">
                <a:extLst>
                  <a:ext uri="{FF2B5EF4-FFF2-40B4-BE49-F238E27FC236}">
                    <a16:creationId xmlns:a16="http://schemas.microsoft.com/office/drawing/2014/main" id="{02C6F24C-8B27-804C-9BFB-839815CD3DDA}"/>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8" name="Group 27">
              <a:extLst>
                <a:ext uri="{FF2B5EF4-FFF2-40B4-BE49-F238E27FC236}">
                  <a16:creationId xmlns:a16="http://schemas.microsoft.com/office/drawing/2014/main" id="{1F601BA9-E982-FB45-8E32-16070FD411EE}"/>
                </a:ext>
              </a:extLst>
            </p:cNvPr>
            <p:cNvGrpSpPr/>
            <p:nvPr/>
          </p:nvGrpSpPr>
          <p:grpSpPr>
            <a:xfrm>
              <a:off x="5013274" y="3730116"/>
              <a:ext cx="1207508" cy="1186016"/>
              <a:chOff x="3232557" y="4269764"/>
              <a:chExt cx="1449196" cy="1449196"/>
            </a:xfrm>
          </p:grpSpPr>
          <p:pic>
            <p:nvPicPr>
              <p:cNvPr id="35" name="Picture 34">
                <a:extLst>
                  <a:ext uri="{FF2B5EF4-FFF2-40B4-BE49-F238E27FC236}">
                    <a16:creationId xmlns:a16="http://schemas.microsoft.com/office/drawing/2014/main" id="{7F452499-FF74-F44B-A111-4E9727451F97}"/>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6" name="TextBox 35">
                <a:extLst>
                  <a:ext uri="{FF2B5EF4-FFF2-40B4-BE49-F238E27FC236}">
                    <a16:creationId xmlns:a16="http://schemas.microsoft.com/office/drawing/2014/main" id="{AA5C686B-BD1E-D44A-977C-3508BAA77F72}"/>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9" name="Group 28">
              <a:extLst>
                <a:ext uri="{FF2B5EF4-FFF2-40B4-BE49-F238E27FC236}">
                  <a16:creationId xmlns:a16="http://schemas.microsoft.com/office/drawing/2014/main" id="{A18222AD-8396-2549-A754-4BB701FB02B0}"/>
                </a:ext>
              </a:extLst>
            </p:cNvPr>
            <p:cNvGrpSpPr/>
            <p:nvPr/>
          </p:nvGrpSpPr>
          <p:grpSpPr>
            <a:xfrm>
              <a:off x="8371250" y="3737007"/>
              <a:ext cx="1207508" cy="1186016"/>
              <a:chOff x="3398579" y="4269764"/>
              <a:chExt cx="1449196" cy="1449196"/>
            </a:xfrm>
          </p:grpSpPr>
          <p:pic>
            <p:nvPicPr>
              <p:cNvPr id="33" name="Picture 32">
                <a:extLst>
                  <a:ext uri="{FF2B5EF4-FFF2-40B4-BE49-F238E27FC236}">
                    <a16:creationId xmlns:a16="http://schemas.microsoft.com/office/drawing/2014/main" id="{CD2104EA-F13F-1844-961A-82EF8A2479D1}"/>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4" name="TextBox 33">
                <a:extLst>
                  <a:ext uri="{FF2B5EF4-FFF2-40B4-BE49-F238E27FC236}">
                    <a16:creationId xmlns:a16="http://schemas.microsoft.com/office/drawing/2014/main" id="{725CC024-41FC-E44A-BE52-BF60FC86AB6F}"/>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30" name="Group 29">
              <a:extLst>
                <a:ext uri="{FF2B5EF4-FFF2-40B4-BE49-F238E27FC236}">
                  <a16:creationId xmlns:a16="http://schemas.microsoft.com/office/drawing/2014/main" id="{2CDA981C-B383-7A45-A27F-AF76C0B792D3}"/>
                </a:ext>
              </a:extLst>
            </p:cNvPr>
            <p:cNvGrpSpPr/>
            <p:nvPr/>
          </p:nvGrpSpPr>
          <p:grpSpPr>
            <a:xfrm>
              <a:off x="6887075" y="3737007"/>
              <a:ext cx="1207508" cy="1186016"/>
              <a:chOff x="3232557" y="4269764"/>
              <a:chExt cx="1449196" cy="1449196"/>
            </a:xfrm>
          </p:grpSpPr>
          <p:pic>
            <p:nvPicPr>
              <p:cNvPr id="31" name="Picture 30">
                <a:extLst>
                  <a:ext uri="{FF2B5EF4-FFF2-40B4-BE49-F238E27FC236}">
                    <a16:creationId xmlns:a16="http://schemas.microsoft.com/office/drawing/2014/main" id="{D08B4F35-E24B-6246-ADA6-09AD5BB6A984}"/>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2" name="TextBox 31">
                <a:extLst>
                  <a:ext uri="{FF2B5EF4-FFF2-40B4-BE49-F238E27FC236}">
                    <a16:creationId xmlns:a16="http://schemas.microsoft.com/office/drawing/2014/main" id="{E83F218F-9A93-1743-A1D4-D3C33F046D56}"/>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64" name="Group 63">
              <a:extLst>
                <a:ext uri="{FF2B5EF4-FFF2-40B4-BE49-F238E27FC236}">
                  <a16:creationId xmlns:a16="http://schemas.microsoft.com/office/drawing/2014/main" id="{8D1999EF-ACDF-1641-BDE2-6ED90A6A5287}"/>
                </a:ext>
              </a:extLst>
            </p:cNvPr>
            <p:cNvGrpSpPr/>
            <p:nvPr/>
          </p:nvGrpSpPr>
          <p:grpSpPr>
            <a:xfrm>
              <a:off x="4105536" y="4767071"/>
              <a:ext cx="1507032" cy="1616031"/>
              <a:chOff x="4105536" y="4767071"/>
              <a:chExt cx="1507032" cy="1616031"/>
            </a:xfrm>
          </p:grpSpPr>
          <p:cxnSp>
            <p:nvCxnSpPr>
              <p:cNvPr id="59" name="Straight Connector 58">
                <a:extLst>
                  <a:ext uri="{FF2B5EF4-FFF2-40B4-BE49-F238E27FC236}">
                    <a16:creationId xmlns:a16="http://schemas.microsoft.com/office/drawing/2014/main" id="{B1110E37-B461-5949-8168-9D2D026A7A5A}"/>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2" name="Group 11">
                <a:extLst>
                  <a:ext uri="{FF2B5EF4-FFF2-40B4-BE49-F238E27FC236}">
                    <a16:creationId xmlns:a16="http://schemas.microsoft.com/office/drawing/2014/main" id="{9476A5E7-1D52-4146-B566-022DD3E435BF}"/>
                  </a:ext>
                </a:extLst>
              </p:cNvPr>
              <p:cNvGrpSpPr/>
              <p:nvPr/>
            </p:nvGrpSpPr>
            <p:grpSpPr>
              <a:xfrm>
                <a:off x="4405060" y="5197086"/>
                <a:ext cx="1207508" cy="1186016"/>
                <a:chOff x="4405060" y="5197086"/>
                <a:chExt cx="1207508" cy="1186016"/>
              </a:xfrm>
            </p:grpSpPr>
            <p:pic>
              <p:nvPicPr>
                <p:cNvPr id="60" name="Picture 59">
                  <a:extLst>
                    <a:ext uri="{FF2B5EF4-FFF2-40B4-BE49-F238E27FC236}">
                      <a16:creationId xmlns:a16="http://schemas.microsoft.com/office/drawing/2014/main" id="{3DB355FF-42A7-E94B-B606-E41E4DBACE1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63" name="TextBox 62">
                  <a:extLst>
                    <a:ext uri="{FF2B5EF4-FFF2-40B4-BE49-F238E27FC236}">
                      <a16:creationId xmlns:a16="http://schemas.microsoft.com/office/drawing/2014/main" id="{9A3F6124-7D15-764D-8D19-E321560E5657}"/>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sp>
        <p:nvSpPr>
          <p:cNvPr id="7" name="TextBox 6">
            <a:extLst>
              <a:ext uri="{FF2B5EF4-FFF2-40B4-BE49-F238E27FC236}">
                <a16:creationId xmlns:a16="http://schemas.microsoft.com/office/drawing/2014/main" id="{B72F9A94-1C7F-D848-8D21-8F628718053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sp>
        <p:nvSpPr>
          <p:cNvPr id="65" name="TextBox 64">
            <a:extLst>
              <a:ext uri="{FF2B5EF4-FFF2-40B4-BE49-F238E27FC236}">
                <a16:creationId xmlns:a16="http://schemas.microsoft.com/office/drawing/2014/main" id="{3489B204-623B-F044-8AB8-606BEC113C5C}"/>
              </a:ext>
            </a:extLst>
          </p:cNvPr>
          <p:cNvSpPr txBox="1"/>
          <p:nvPr/>
        </p:nvSpPr>
        <p:spPr>
          <a:xfrm>
            <a:off x="6725275" y="5242422"/>
            <a:ext cx="5239984"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a:t>
            </a:r>
            <a:r>
              <a:rPr lang="en-US" dirty="0">
                <a:solidFill>
                  <a:srgbClr val="FF0000"/>
                </a:solidFill>
                <a:latin typeface="Courier" pitchFamily="2" charset="0"/>
              </a:rPr>
              <a:t> </a:t>
            </a:r>
            <a:r>
              <a:rPr lang="en-US" dirty="0">
                <a:solidFill>
                  <a:srgbClr val="00B050"/>
                </a:solidFill>
                <a:latin typeface="Courier" pitchFamily="2" charset="0"/>
              </a:rPr>
              <a:t>cd -</a:t>
            </a:r>
          </a:p>
        </p:txBody>
      </p:sp>
      <p:sp>
        <p:nvSpPr>
          <p:cNvPr id="66" name="Rectangle 65">
            <a:extLst>
              <a:ext uri="{FF2B5EF4-FFF2-40B4-BE49-F238E27FC236}">
                <a16:creationId xmlns:a16="http://schemas.microsoft.com/office/drawing/2014/main" id="{D8800646-0995-8642-9848-197475179E04}"/>
              </a:ext>
            </a:extLst>
          </p:cNvPr>
          <p:cNvSpPr/>
          <p:nvPr/>
        </p:nvSpPr>
        <p:spPr>
          <a:xfrm>
            <a:off x="6725276" y="5586787"/>
            <a:ext cx="4268072" cy="369332"/>
          </a:xfrm>
          <a:prstGeom prst="rect">
            <a:avLst/>
          </a:prstGeom>
        </p:spPr>
        <p:txBody>
          <a:bodyPr wrap="square">
            <a:spAutoFit/>
          </a:bodyPr>
          <a:lstStyle/>
          <a:p>
            <a:r>
              <a:rPr lang="en-US" dirty="0">
                <a:solidFill>
                  <a:schemeClr val="accent1">
                    <a:lumMod val="75000"/>
                  </a:schemeClr>
                </a:solidFill>
                <a:latin typeface="Courier" pitchFamily="2" charset="0"/>
              </a:rPr>
              <a:t>[jabbott@login2 bin]$</a:t>
            </a:r>
          </a:p>
        </p:txBody>
      </p:sp>
      <p:sp>
        <p:nvSpPr>
          <p:cNvPr id="67" name="Rectangle 66">
            <a:extLst>
              <a:ext uri="{FF2B5EF4-FFF2-40B4-BE49-F238E27FC236}">
                <a16:creationId xmlns:a16="http://schemas.microsoft.com/office/drawing/2014/main" id="{16DCBF61-DFDA-7C47-956F-A3EBEC58E0A4}"/>
              </a:ext>
            </a:extLst>
          </p:cNvPr>
          <p:cNvSpPr/>
          <p:nvPr/>
        </p:nvSpPr>
        <p:spPr>
          <a:xfrm>
            <a:off x="6725276" y="5931153"/>
            <a:ext cx="736099" cy="369332"/>
          </a:xfrm>
          <a:prstGeom prst="rect">
            <a:avLst/>
          </a:prstGeom>
        </p:spPr>
        <p:txBody>
          <a:bodyPr wrap="none">
            <a:spAutoFit/>
          </a:bodyPr>
          <a:lstStyle/>
          <a:p>
            <a:r>
              <a:rPr lang="en-US" dirty="0">
                <a:solidFill>
                  <a:schemeClr val="accent1">
                    <a:lumMod val="75000"/>
                  </a:schemeClr>
                </a:solidFill>
                <a:latin typeface="Courier" pitchFamily="2" charset="0"/>
              </a:rPr>
              <a:t>/bin</a:t>
            </a:r>
          </a:p>
        </p:txBody>
      </p:sp>
      <p:sp>
        <p:nvSpPr>
          <p:cNvPr id="68" name="Rectangle 67">
            <a:extLst>
              <a:ext uri="{FF2B5EF4-FFF2-40B4-BE49-F238E27FC236}">
                <a16:creationId xmlns:a16="http://schemas.microsoft.com/office/drawing/2014/main" id="{7DB71293-5BBB-1C43-8FEF-75CE18DA0A19}"/>
              </a:ext>
            </a:extLst>
          </p:cNvPr>
          <p:cNvSpPr/>
          <p:nvPr/>
        </p:nvSpPr>
        <p:spPr>
          <a:xfrm>
            <a:off x="9634122" y="5561821"/>
            <a:ext cx="598241" cy="369332"/>
          </a:xfrm>
          <a:prstGeom prst="rect">
            <a:avLst/>
          </a:prstGeom>
        </p:spPr>
        <p:txBody>
          <a:bodyPr wrap="none">
            <a:spAutoFit/>
          </a:bodyPr>
          <a:lstStyle/>
          <a:p>
            <a:r>
              <a:rPr lang="en-US" dirty="0" err="1">
                <a:solidFill>
                  <a:schemeClr val="accent5">
                    <a:lumMod val="75000"/>
                  </a:schemeClr>
                </a:solidFill>
                <a:latin typeface="Courier" pitchFamily="2" charset="0"/>
              </a:rPr>
              <a:t>pwd</a:t>
            </a:r>
            <a:endParaRPr lang="en-US" dirty="0">
              <a:solidFill>
                <a:schemeClr val="accent5">
                  <a:lumMod val="75000"/>
                </a:schemeClr>
              </a:solidFill>
            </a:endParaRPr>
          </a:p>
        </p:txBody>
      </p:sp>
    </p:spTree>
    <p:extLst>
      <p:ext uri="{BB962C8B-B14F-4D97-AF65-F5344CB8AC3E}">
        <p14:creationId xmlns:p14="http://schemas.microsoft.com/office/powerpoint/2010/main" val="21707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0"/>
                                        </p:tgtEl>
                                        <p:attrNameLst>
                                          <p:attrName>style.opacity</p:attrName>
                                        </p:attrNameLst>
                                      </p:cBhvr>
                                      <p:to>
                                        <p:strVal val="0.5"/>
                                      </p:to>
                                    </p:set>
                                    <p:animEffect filter="image" prLst="opacity: 0.5">
                                      <p:cBhvr rctx="IE">
                                        <p:cTn id="7" dur="indefinite"/>
                                        <p:tgtEl>
                                          <p:spTgt spid="50"/>
                                        </p:tgtEl>
                                      </p:cBhvr>
                                    </p:animEffect>
                                  </p:childTnLst>
                                </p:cTn>
                              </p:par>
                              <p:par>
                                <p:cTn id="8" presetID="9" presetClass="emph" presetSubtype="0" nodeType="withEffect">
                                  <p:stCondLst>
                                    <p:cond delay="0"/>
                                  </p:stCondLst>
                                  <p:childTnLst>
                                    <p:set>
                                      <p:cBhvr>
                                        <p:cTn id="9" dur="indefinite"/>
                                        <p:tgtEl>
                                          <p:spTgt spid="23"/>
                                        </p:tgtEl>
                                        <p:attrNameLst>
                                          <p:attrName>style.opacity</p:attrName>
                                        </p:attrNameLst>
                                      </p:cBhvr>
                                      <p:to>
                                        <p:strVal val="0.5"/>
                                      </p:to>
                                    </p:set>
                                    <p:animEffect filter="image" prLst="opacity: 0.5">
                                      <p:cBhvr rctx="IE">
                                        <p:cTn id="10" dur="indefinite"/>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13"/>
                                        </p:tgtEl>
                                        <p:attrNameLst>
                                          <p:attrName>style.opacity</p:attrName>
                                        </p:attrNameLst>
                                      </p:cBhvr>
                                      <p:to>
                                        <p:strVal val="0.5"/>
                                      </p:to>
                                    </p:set>
                                    <p:animEffect filter="image" prLst="opacity: 0.5">
                                      <p:cBhvr rctx="IE">
                                        <p:cTn id="19" dur="indefinite"/>
                                        <p:tgtEl>
                                          <p:spTgt spid="13"/>
                                        </p:tgtEl>
                                      </p:cBhvr>
                                    </p:animEffect>
                                  </p:childTnLst>
                                </p:cTn>
                              </p:par>
                              <p:par>
                                <p:cTn id="20" presetID="9" presetClass="emph" presetSubtype="0" nodeType="withEffect">
                                  <p:stCondLst>
                                    <p:cond delay="0"/>
                                  </p:stCondLst>
                                  <p:childTnLst>
                                    <p:set>
                                      <p:cBhvr>
                                        <p:cTn id="21" dur="indefinite"/>
                                        <p:tgtEl>
                                          <p:spTgt spid="23"/>
                                        </p:tgtEl>
                                        <p:attrNameLst>
                                          <p:attrName>style.opacity</p:attrName>
                                        </p:attrNameLst>
                                      </p:cBhvr>
                                      <p:to>
                                        <p:strVal val="1"/>
                                      </p:to>
                                    </p:set>
                                    <p:animEffect filter="image" prLst="opacity: 1">
                                      <p:cBhvr rctx="IE">
                                        <p:cTn id="22" dur="indefinite"/>
                                        <p:tgtEl>
                                          <p:spTgt spid="2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DA138D-821D-A342-9330-CB6C927DBEE9}"/>
              </a:ext>
            </a:extLst>
          </p:cNvPr>
          <p:cNvSpPr>
            <a:spLocks noGrp="1"/>
          </p:cNvSpPr>
          <p:nvPr>
            <p:ph type="sldNum" sz="quarter" idx="12"/>
          </p:nvPr>
        </p:nvSpPr>
        <p:spPr/>
        <p:txBody>
          <a:bodyPr/>
          <a:lstStyle/>
          <a:p>
            <a:fld id="{E89BC60F-F4BF-4EE8-9F02-8A0093F1814F}" type="slidenum">
              <a:rPr lang="en-GB" smtClean="0"/>
              <a:t>26</a:t>
            </a:fld>
            <a:endParaRPr lang="en-GB"/>
          </a:p>
        </p:txBody>
      </p:sp>
      <p:sp>
        <p:nvSpPr>
          <p:cNvPr id="4" name="Title 3">
            <a:extLst>
              <a:ext uri="{FF2B5EF4-FFF2-40B4-BE49-F238E27FC236}">
                <a16:creationId xmlns:a16="http://schemas.microsoft.com/office/drawing/2014/main" id="{460DF8DF-1668-C64E-B286-F220F1E91D91}"/>
              </a:ext>
            </a:extLst>
          </p:cNvPr>
          <p:cNvSpPr>
            <a:spLocks noGrp="1"/>
          </p:cNvSpPr>
          <p:nvPr>
            <p:ph type="title"/>
          </p:nvPr>
        </p:nvSpPr>
        <p:spPr/>
        <p:txBody>
          <a:bodyPr/>
          <a:lstStyle/>
          <a:p>
            <a:r>
              <a:rPr lang="en-US" dirty="0"/>
              <a:t>Changing directories</a:t>
            </a:r>
          </a:p>
        </p:txBody>
      </p:sp>
      <p:grpSp>
        <p:nvGrpSpPr>
          <p:cNvPr id="6" name="Group 5" descr="Directory structure">
            <a:extLst>
              <a:ext uri="{FF2B5EF4-FFF2-40B4-BE49-F238E27FC236}">
                <a16:creationId xmlns:a16="http://schemas.microsoft.com/office/drawing/2014/main" id="{89C7D493-450D-AD47-8CB8-F166265B224C}"/>
              </a:ext>
            </a:extLst>
          </p:cNvPr>
          <p:cNvGrpSpPr/>
          <p:nvPr/>
        </p:nvGrpSpPr>
        <p:grpSpPr>
          <a:xfrm>
            <a:off x="984738" y="2269141"/>
            <a:ext cx="1207508" cy="1186016"/>
            <a:chOff x="5054320" y="1050890"/>
            <a:chExt cx="1449196" cy="1449196"/>
          </a:xfrm>
        </p:grpSpPr>
        <p:pic>
          <p:nvPicPr>
            <p:cNvPr id="7" name="Picture 6">
              <a:extLst>
                <a:ext uri="{FF2B5EF4-FFF2-40B4-BE49-F238E27FC236}">
                  <a16:creationId xmlns:a16="http://schemas.microsoft.com/office/drawing/2014/main" id="{38CA4EF3-939A-D243-84C1-BD6B02D21C6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8" name="TextBox 7">
              <a:extLst>
                <a:ext uri="{FF2B5EF4-FFF2-40B4-BE49-F238E27FC236}">
                  <a16:creationId xmlns:a16="http://schemas.microsoft.com/office/drawing/2014/main" id="{3D2DC479-BC4C-D846-96D7-19C8C2736574}"/>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cxnSp>
        <p:nvCxnSpPr>
          <p:cNvPr id="10" name="Straight Connector 9">
            <a:extLst>
              <a:ext uri="{FF2B5EF4-FFF2-40B4-BE49-F238E27FC236}">
                <a16:creationId xmlns:a16="http://schemas.microsoft.com/office/drawing/2014/main" id="{322EA413-39BA-BD44-9E3A-F24B7D85D3F0}"/>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pic>
        <p:nvPicPr>
          <p:cNvPr id="13" name="Picture 12" descr="Directory structure and files">
            <a:extLst>
              <a:ext uri="{FF2B5EF4-FFF2-40B4-BE49-F238E27FC236}">
                <a16:creationId xmlns:a16="http://schemas.microsoft.com/office/drawing/2014/main" id="{0F0F4A7F-37A2-1247-BF2B-CDDC2A030787}"/>
              </a:ext>
            </a:extLst>
          </p:cNvPr>
          <p:cNvPicPr>
            <a:picLocks noChangeAspect="1"/>
          </p:cNvPicPr>
          <p:nvPr/>
        </p:nvPicPr>
        <p:blipFill>
          <a:blip r:embed="rId3"/>
          <a:stretch>
            <a:fillRect/>
          </a:stretch>
        </p:blipFill>
        <p:spPr>
          <a:xfrm>
            <a:off x="3526743" y="3730116"/>
            <a:ext cx="1207508" cy="1186016"/>
          </a:xfrm>
          <a:prstGeom prst="rect">
            <a:avLst/>
          </a:prstGeom>
        </p:spPr>
      </p:pic>
      <p:cxnSp>
        <p:nvCxnSpPr>
          <p:cNvPr id="14" name="Straight Connector 13">
            <a:extLst>
              <a:ext uri="{FF2B5EF4-FFF2-40B4-BE49-F238E27FC236}">
                <a16:creationId xmlns:a16="http://schemas.microsoft.com/office/drawing/2014/main" id="{7C7E98B2-8D0A-4448-B4B2-DB6478CD6980}"/>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53C7D626-6165-744B-A4CA-C60B0F46C32C}"/>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3CF168F2-9E15-5E4F-948E-D0D01A3D7ED1}"/>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446D4030-79F5-9446-BBBE-471C3585D1EF}"/>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2020FF6D-CD3D-9F4A-AFC0-D98E911FE562}"/>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59D1EBB7-E822-644E-82F3-DF1B04E36568}"/>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4B65E94B-04FF-1847-BA1A-A30109B47D4C}"/>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 name="Group 1" descr="Directory structure">
            <a:extLst>
              <a:ext uri="{FF2B5EF4-FFF2-40B4-BE49-F238E27FC236}">
                <a16:creationId xmlns:a16="http://schemas.microsoft.com/office/drawing/2014/main" id="{10C52F99-403A-0A44-81BA-AF7582DDE13E}"/>
              </a:ext>
            </a:extLst>
          </p:cNvPr>
          <p:cNvGrpSpPr/>
          <p:nvPr/>
        </p:nvGrpSpPr>
        <p:grpSpPr>
          <a:xfrm>
            <a:off x="2596152" y="951985"/>
            <a:ext cx="7653167" cy="5431117"/>
            <a:chOff x="2596152" y="951985"/>
            <a:chExt cx="7653167" cy="5431117"/>
          </a:xfrm>
        </p:grpSpPr>
        <p:grpSp>
          <p:nvGrpSpPr>
            <p:cNvPr id="11" name="Group 10">
              <a:extLst>
                <a:ext uri="{FF2B5EF4-FFF2-40B4-BE49-F238E27FC236}">
                  <a16:creationId xmlns:a16="http://schemas.microsoft.com/office/drawing/2014/main" id="{9F4852A9-04E0-B24F-AB46-550A6F62D606}"/>
                </a:ext>
              </a:extLst>
            </p:cNvPr>
            <p:cNvGrpSpPr/>
            <p:nvPr/>
          </p:nvGrpSpPr>
          <p:grpSpPr>
            <a:xfrm>
              <a:off x="2920885" y="5197086"/>
              <a:ext cx="1207508" cy="1186016"/>
              <a:chOff x="2920885" y="5197086"/>
              <a:chExt cx="1207508" cy="1186016"/>
            </a:xfrm>
          </p:grpSpPr>
          <p:pic>
            <p:nvPicPr>
              <p:cNvPr id="52" name="Picture 51">
                <a:extLst>
                  <a:ext uri="{FF2B5EF4-FFF2-40B4-BE49-F238E27FC236}">
                    <a16:creationId xmlns:a16="http://schemas.microsoft.com/office/drawing/2014/main" id="{53D88B15-AABB-6E4B-9411-15EA66DBCAE2}"/>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53" name="TextBox 52">
                <a:extLst>
                  <a:ext uri="{FF2B5EF4-FFF2-40B4-BE49-F238E27FC236}">
                    <a16:creationId xmlns:a16="http://schemas.microsoft.com/office/drawing/2014/main" id="{DCBB4426-9CCD-5745-84BB-F9BE920CF29F}"/>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12" name="Group 11">
              <a:extLst>
                <a:ext uri="{FF2B5EF4-FFF2-40B4-BE49-F238E27FC236}">
                  <a16:creationId xmlns:a16="http://schemas.microsoft.com/office/drawing/2014/main" id="{BF1AC173-E7B9-084A-BA72-EB78B1BC6342}"/>
                </a:ext>
              </a:extLst>
            </p:cNvPr>
            <p:cNvGrpSpPr/>
            <p:nvPr/>
          </p:nvGrpSpPr>
          <p:grpSpPr>
            <a:xfrm>
              <a:off x="4207567" y="2269141"/>
              <a:ext cx="1207508" cy="1186016"/>
              <a:chOff x="5054320" y="1050890"/>
              <a:chExt cx="1449196" cy="1449196"/>
            </a:xfrm>
          </p:grpSpPr>
          <p:pic>
            <p:nvPicPr>
              <p:cNvPr id="50" name="Picture 49">
                <a:extLst>
                  <a:ext uri="{FF2B5EF4-FFF2-40B4-BE49-F238E27FC236}">
                    <a16:creationId xmlns:a16="http://schemas.microsoft.com/office/drawing/2014/main" id="{F48937AA-2F03-FD47-B4E2-9887DB67EC99}"/>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1" name="TextBox 50">
                <a:extLst>
                  <a:ext uri="{FF2B5EF4-FFF2-40B4-BE49-F238E27FC236}">
                    <a16:creationId xmlns:a16="http://schemas.microsoft.com/office/drawing/2014/main" id="{9E5E921F-E4C2-F948-A970-9EA98B15B4BE}"/>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20" name="Group 19">
              <a:extLst>
                <a:ext uri="{FF2B5EF4-FFF2-40B4-BE49-F238E27FC236}">
                  <a16:creationId xmlns:a16="http://schemas.microsoft.com/office/drawing/2014/main" id="{2256AF83-F8F0-7E47-A5B1-24D0407EE198}"/>
                </a:ext>
              </a:extLst>
            </p:cNvPr>
            <p:cNvGrpSpPr/>
            <p:nvPr/>
          </p:nvGrpSpPr>
          <p:grpSpPr>
            <a:xfrm>
              <a:off x="2596152" y="2269141"/>
              <a:ext cx="1207508" cy="1186016"/>
              <a:chOff x="5054320" y="1050890"/>
              <a:chExt cx="1449196" cy="1449196"/>
            </a:xfrm>
          </p:grpSpPr>
          <p:pic>
            <p:nvPicPr>
              <p:cNvPr id="48" name="Picture 47">
                <a:extLst>
                  <a:ext uri="{FF2B5EF4-FFF2-40B4-BE49-F238E27FC236}">
                    <a16:creationId xmlns:a16="http://schemas.microsoft.com/office/drawing/2014/main" id="{81500F90-8F14-D74F-9010-A418F45E1BA2}"/>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9" name="TextBox 48">
                <a:extLst>
                  <a:ext uri="{FF2B5EF4-FFF2-40B4-BE49-F238E27FC236}">
                    <a16:creationId xmlns:a16="http://schemas.microsoft.com/office/drawing/2014/main" id="{EBDDC4AF-2EA7-394E-A07B-746E79F09EA1}"/>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21" name="Group 20">
              <a:extLst>
                <a:ext uri="{FF2B5EF4-FFF2-40B4-BE49-F238E27FC236}">
                  <a16:creationId xmlns:a16="http://schemas.microsoft.com/office/drawing/2014/main" id="{E95C3474-EB7B-364E-877C-9A3FD1C82203}"/>
                </a:ext>
              </a:extLst>
            </p:cNvPr>
            <p:cNvGrpSpPr/>
            <p:nvPr/>
          </p:nvGrpSpPr>
          <p:grpSpPr>
            <a:xfrm>
              <a:off x="5818981" y="2269141"/>
              <a:ext cx="1207508" cy="1186016"/>
              <a:chOff x="5054320" y="1050890"/>
              <a:chExt cx="1449196" cy="1449196"/>
            </a:xfrm>
          </p:grpSpPr>
          <p:pic>
            <p:nvPicPr>
              <p:cNvPr id="46" name="Picture 45">
                <a:extLst>
                  <a:ext uri="{FF2B5EF4-FFF2-40B4-BE49-F238E27FC236}">
                    <a16:creationId xmlns:a16="http://schemas.microsoft.com/office/drawing/2014/main" id="{B4346515-DEEC-A14C-95A6-F95FC8BEEF8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7" name="TextBox 46">
                <a:extLst>
                  <a:ext uri="{FF2B5EF4-FFF2-40B4-BE49-F238E27FC236}">
                    <a16:creationId xmlns:a16="http://schemas.microsoft.com/office/drawing/2014/main" id="{BD88511E-EF13-8A41-A89A-3366524DBA69}"/>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22" name="Group 21">
              <a:extLst>
                <a:ext uri="{FF2B5EF4-FFF2-40B4-BE49-F238E27FC236}">
                  <a16:creationId xmlns:a16="http://schemas.microsoft.com/office/drawing/2014/main" id="{8E6770A2-E1E8-BB42-AE01-51778A271E9A}"/>
                </a:ext>
              </a:extLst>
            </p:cNvPr>
            <p:cNvGrpSpPr/>
            <p:nvPr/>
          </p:nvGrpSpPr>
          <p:grpSpPr>
            <a:xfrm>
              <a:off x="7430396" y="2269141"/>
              <a:ext cx="1207508" cy="1186016"/>
              <a:chOff x="5054320" y="1050890"/>
              <a:chExt cx="1449196" cy="1449196"/>
            </a:xfrm>
          </p:grpSpPr>
          <p:pic>
            <p:nvPicPr>
              <p:cNvPr id="44" name="Picture 43">
                <a:extLst>
                  <a:ext uri="{FF2B5EF4-FFF2-40B4-BE49-F238E27FC236}">
                    <a16:creationId xmlns:a16="http://schemas.microsoft.com/office/drawing/2014/main" id="{56350F76-1A56-6F4E-92C4-5ACDD94F35B8}"/>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5" name="TextBox 44">
                <a:extLst>
                  <a:ext uri="{FF2B5EF4-FFF2-40B4-BE49-F238E27FC236}">
                    <a16:creationId xmlns:a16="http://schemas.microsoft.com/office/drawing/2014/main" id="{0E73ACC6-2D4C-DD42-A7D3-D56ED080D080}"/>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23" name="Group 22">
              <a:extLst>
                <a:ext uri="{FF2B5EF4-FFF2-40B4-BE49-F238E27FC236}">
                  <a16:creationId xmlns:a16="http://schemas.microsoft.com/office/drawing/2014/main" id="{34004BF7-049A-274E-98C5-8E49CB673452}"/>
                </a:ext>
              </a:extLst>
            </p:cNvPr>
            <p:cNvGrpSpPr/>
            <p:nvPr/>
          </p:nvGrpSpPr>
          <p:grpSpPr>
            <a:xfrm>
              <a:off x="9041811" y="2269141"/>
              <a:ext cx="1207508" cy="1186016"/>
              <a:chOff x="5054320" y="1050890"/>
              <a:chExt cx="1449196" cy="1449196"/>
            </a:xfrm>
          </p:grpSpPr>
          <p:pic>
            <p:nvPicPr>
              <p:cNvPr id="42" name="Picture 41">
                <a:extLst>
                  <a:ext uri="{FF2B5EF4-FFF2-40B4-BE49-F238E27FC236}">
                    <a16:creationId xmlns:a16="http://schemas.microsoft.com/office/drawing/2014/main" id="{6312E60E-C31F-DC44-81CE-BBABE0B52AAD}"/>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43" name="TextBox 42">
                <a:extLst>
                  <a:ext uri="{FF2B5EF4-FFF2-40B4-BE49-F238E27FC236}">
                    <a16:creationId xmlns:a16="http://schemas.microsoft.com/office/drawing/2014/main" id="{DD401B4B-34F4-5242-B20C-6383055E9025}"/>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24" name="Group 23">
              <a:extLst>
                <a:ext uri="{FF2B5EF4-FFF2-40B4-BE49-F238E27FC236}">
                  <a16:creationId xmlns:a16="http://schemas.microsoft.com/office/drawing/2014/main" id="{8011249E-B38E-B44F-ABA5-F5881EF5B2F0}"/>
                </a:ext>
              </a:extLst>
            </p:cNvPr>
            <p:cNvGrpSpPr/>
            <p:nvPr/>
          </p:nvGrpSpPr>
          <p:grpSpPr>
            <a:xfrm>
              <a:off x="5013274" y="3730116"/>
              <a:ext cx="1207508" cy="1186016"/>
              <a:chOff x="3232557" y="4269764"/>
              <a:chExt cx="1449196" cy="1449196"/>
            </a:xfrm>
          </p:grpSpPr>
          <p:pic>
            <p:nvPicPr>
              <p:cNvPr id="40" name="Picture 39">
                <a:extLst>
                  <a:ext uri="{FF2B5EF4-FFF2-40B4-BE49-F238E27FC236}">
                    <a16:creationId xmlns:a16="http://schemas.microsoft.com/office/drawing/2014/main" id="{15B3C3E7-E483-264D-96C9-107F2C478606}"/>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41" name="TextBox 40">
                <a:extLst>
                  <a:ext uri="{FF2B5EF4-FFF2-40B4-BE49-F238E27FC236}">
                    <a16:creationId xmlns:a16="http://schemas.microsoft.com/office/drawing/2014/main" id="{3D6D2D26-F4BB-294F-BE91-B63B21542D4C}"/>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25" name="Group 24">
              <a:extLst>
                <a:ext uri="{FF2B5EF4-FFF2-40B4-BE49-F238E27FC236}">
                  <a16:creationId xmlns:a16="http://schemas.microsoft.com/office/drawing/2014/main" id="{15D2865C-720C-DC42-8AD5-C2C9D78CBB64}"/>
                </a:ext>
              </a:extLst>
            </p:cNvPr>
            <p:cNvGrpSpPr/>
            <p:nvPr/>
          </p:nvGrpSpPr>
          <p:grpSpPr>
            <a:xfrm>
              <a:off x="8371250" y="3737007"/>
              <a:ext cx="1207508" cy="1186016"/>
              <a:chOff x="3398579" y="4269764"/>
              <a:chExt cx="1449196" cy="1449196"/>
            </a:xfrm>
          </p:grpSpPr>
          <p:pic>
            <p:nvPicPr>
              <p:cNvPr id="38" name="Picture 37">
                <a:extLst>
                  <a:ext uri="{FF2B5EF4-FFF2-40B4-BE49-F238E27FC236}">
                    <a16:creationId xmlns:a16="http://schemas.microsoft.com/office/drawing/2014/main" id="{3B91C94C-09BC-054C-B246-3B99A69075D4}"/>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39" name="TextBox 38">
                <a:extLst>
                  <a:ext uri="{FF2B5EF4-FFF2-40B4-BE49-F238E27FC236}">
                    <a16:creationId xmlns:a16="http://schemas.microsoft.com/office/drawing/2014/main" id="{782B1D8C-31C2-D742-973C-6118496B824A}"/>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26" name="Group 25">
              <a:extLst>
                <a:ext uri="{FF2B5EF4-FFF2-40B4-BE49-F238E27FC236}">
                  <a16:creationId xmlns:a16="http://schemas.microsoft.com/office/drawing/2014/main" id="{CDC1A546-65E5-7545-ACF2-EE4C4AAB5DE8}"/>
                </a:ext>
              </a:extLst>
            </p:cNvPr>
            <p:cNvGrpSpPr/>
            <p:nvPr/>
          </p:nvGrpSpPr>
          <p:grpSpPr>
            <a:xfrm>
              <a:off x="6887075" y="3737007"/>
              <a:ext cx="1207508" cy="1186016"/>
              <a:chOff x="3232557" y="4269764"/>
              <a:chExt cx="1449196" cy="1449196"/>
            </a:xfrm>
          </p:grpSpPr>
          <p:pic>
            <p:nvPicPr>
              <p:cNvPr id="36" name="Picture 35">
                <a:extLst>
                  <a:ext uri="{FF2B5EF4-FFF2-40B4-BE49-F238E27FC236}">
                    <a16:creationId xmlns:a16="http://schemas.microsoft.com/office/drawing/2014/main" id="{E7AC6F67-FC6F-904D-BDCD-AAC65B99D1D0}"/>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37" name="TextBox 36">
                <a:extLst>
                  <a:ext uri="{FF2B5EF4-FFF2-40B4-BE49-F238E27FC236}">
                    <a16:creationId xmlns:a16="http://schemas.microsoft.com/office/drawing/2014/main" id="{812BBCC5-7C9A-3B4D-AF8A-8FAED78845F0}"/>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28" name="Group 27">
              <a:extLst>
                <a:ext uri="{FF2B5EF4-FFF2-40B4-BE49-F238E27FC236}">
                  <a16:creationId xmlns:a16="http://schemas.microsoft.com/office/drawing/2014/main" id="{9BFC1E01-B0AD-0B44-893E-2658E4FC9A35}"/>
                </a:ext>
              </a:extLst>
            </p:cNvPr>
            <p:cNvGrpSpPr/>
            <p:nvPr/>
          </p:nvGrpSpPr>
          <p:grpSpPr>
            <a:xfrm>
              <a:off x="5013274" y="951985"/>
              <a:ext cx="1207508" cy="1186016"/>
              <a:chOff x="5054320" y="1050890"/>
              <a:chExt cx="1449196" cy="1449196"/>
            </a:xfrm>
          </p:grpSpPr>
          <p:pic>
            <p:nvPicPr>
              <p:cNvPr id="34" name="Picture 33">
                <a:extLst>
                  <a:ext uri="{FF2B5EF4-FFF2-40B4-BE49-F238E27FC236}">
                    <a16:creationId xmlns:a16="http://schemas.microsoft.com/office/drawing/2014/main" id="{2940A03C-2DFF-7443-BC2D-ABB605B49D7E}"/>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35" name="TextBox 34">
                <a:extLst>
                  <a:ext uri="{FF2B5EF4-FFF2-40B4-BE49-F238E27FC236}">
                    <a16:creationId xmlns:a16="http://schemas.microsoft.com/office/drawing/2014/main" id="{AE3C1EC5-B479-A64B-91A4-A7052AA013F5}"/>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29" name="Group 28">
              <a:extLst>
                <a:ext uri="{FF2B5EF4-FFF2-40B4-BE49-F238E27FC236}">
                  <a16:creationId xmlns:a16="http://schemas.microsoft.com/office/drawing/2014/main" id="{624AD4A6-27EB-5F4D-9023-6CE64CD6CCCB}"/>
                </a:ext>
              </a:extLst>
            </p:cNvPr>
            <p:cNvGrpSpPr/>
            <p:nvPr/>
          </p:nvGrpSpPr>
          <p:grpSpPr>
            <a:xfrm>
              <a:off x="4105536" y="4767071"/>
              <a:ext cx="1507032" cy="1616031"/>
              <a:chOff x="4105536" y="4767071"/>
              <a:chExt cx="1507032" cy="1616031"/>
            </a:xfrm>
          </p:grpSpPr>
          <p:cxnSp>
            <p:nvCxnSpPr>
              <p:cNvPr id="30" name="Straight Connector 29">
                <a:extLst>
                  <a:ext uri="{FF2B5EF4-FFF2-40B4-BE49-F238E27FC236}">
                    <a16:creationId xmlns:a16="http://schemas.microsoft.com/office/drawing/2014/main" id="{A7B7D6CD-985B-6B4E-B470-6D6BA3D16EAC}"/>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1" name="Group 30">
                <a:extLst>
                  <a:ext uri="{FF2B5EF4-FFF2-40B4-BE49-F238E27FC236}">
                    <a16:creationId xmlns:a16="http://schemas.microsoft.com/office/drawing/2014/main" id="{3FE6CC69-4E55-CD4D-8AC8-9F8FCB5491E7}"/>
                  </a:ext>
                </a:extLst>
              </p:cNvPr>
              <p:cNvGrpSpPr/>
              <p:nvPr/>
            </p:nvGrpSpPr>
            <p:grpSpPr>
              <a:xfrm>
                <a:off x="4405060" y="5197086"/>
                <a:ext cx="1207508" cy="1186016"/>
                <a:chOff x="4405060" y="5197086"/>
                <a:chExt cx="1207508" cy="1186016"/>
              </a:xfrm>
            </p:grpSpPr>
            <p:pic>
              <p:nvPicPr>
                <p:cNvPr id="32" name="Picture 31">
                  <a:extLst>
                    <a:ext uri="{FF2B5EF4-FFF2-40B4-BE49-F238E27FC236}">
                      <a16:creationId xmlns:a16="http://schemas.microsoft.com/office/drawing/2014/main" id="{C91EEA60-D506-CE42-B402-4B39C810AD3B}"/>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33" name="TextBox 32">
                  <a:extLst>
                    <a:ext uri="{FF2B5EF4-FFF2-40B4-BE49-F238E27FC236}">
                      <a16:creationId xmlns:a16="http://schemas.microsoft.com/office/drawing/2014/main" id="{044A92D7-0ED8-974E-B93C-5B3D9A6C3384}"/>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sp>
        <p:nvSpPr>
          <p:cNvPr id="55" name="TextBox 54">
            <a:extLst>
              <a:ext uri="{FF2B5EF4-FFF2-40B4-BE49-F238E27FC236}">
                <a16:creationId xmlns:a16="http://schemas.microsoft.com/office/drawing/2014/main" id="{94F9D53F-6F6F-2644-8A25-06F7B7687E57}"/>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cxnSp>
        <p:nvCxnSpPr>
          <p:cNvPr id="57" name="Straight Connector 56">
            <a:extLst>
              <a:ext uri="{FF2B5EF4-FFF2-40B4-BE49-F238E27FC236}">
                <a16:creationId xmlns:a16="http://schemas.microsoft.com/office/drawing/2014/main" id="{9CBFFADF-FE0A-144B-9E32-5B61BB72A329}"/>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B5AE53DD-29EE-5D4C-B961-B2F2885B469C}"/>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sp>
        <p:nvSpPr>
          <p:cNvPr id="61" name="TextBox 60">
            <a:extLst>
              <a:ext uri="{FF2B5EF4-FFF2-40B4-BE49-F238E27FC236}">
                <a16:creationId xmlns:a16="http://schemas.microsoft.com/office/drawing/2014/main" id="{3BC667EE-FE8F-514A-9FA7-DE5DEB14BFAF}"/>
              </a:ext>
            </a:extLst>
          </p:cNvPr>
          <p:cNvSpPr txBox="1"/>
          <p:nvPr/>
        </p:nvSpPr>
        <p:spPr>
          <a:xfrm>
            <a:off x="6725275" y="5242422"/>
            <a:ext cx="5239984" cy="369332"/>
          </a:xfrm>
          <a:prstGeom prst="rect">
            <a:avLst/>
          </a:prstGeom>
          <a:noFill/>
        </p:spPr>
        <p:txBody>
          <a:bodyPr wrap="square" rtlCol="0">
            <a:spAutoFit/>
          </a:bodyPr>
          <a:lstStyle/>
          <a:p>
            <a:r>
              <a:rPr lang="en-US" dirty="0">
                <a:solidFill>
                  <a:schemeClr val="accent1">
                    <a:lumMod val="75000"/>
                  </a:schemeClr>
                </a:solidFill>
                <a:latin typeface="Courier" pitchFamily="2" charset="0"/>
              </a:rPr>
              <a:t>[jabbott@login2 bin]$ </a:t>
            </a:r>
            <a:r>
              <a:rPr lang="en-US" dirty="0">
                <a:solidFill>
                  <a:srgbClr val="00B050"/>
                </a:solidFill>
                <a:latin typeface="Courier" pitchFamily="2" charset="0"/>
              </a:rPr>
              <a:t>cd</a:t>
            </a:r>
          </a:p>
        </p:txBody>
      </p:sp>
      <p:sp>
        <p:nvSpPr>
          <p:cNvPr id="62" name="Rectangle 61">
            <a:extLst>
              <a:ext uri="{FF2B5EF4-FFF2-40B4-BE49-F238E27FC236}">
                <a16:creationId xmlns:a16="http://schemas.microsoft.com/office/drawing/2014/main" id="{628CADC0-FF23-574D-B1C6-35A65EF48BF6}"/>
              </a:ext>
            </a:extLst>
          </p:cNvPr>
          <p:cNvSpPr/>
          <p:nvPr/>
        </p:nvSpPr>
        <p:spPr>
          <a:xfrm>
            <a:off x="6725276" y="5586787"/>
            <a:ext cx="4268072" cy="369332"/>
          </a:xfrm>
          <a:prstGeom prst="rect">
            <a:avLst/>
          </a:prstGeom>
        </p:spPr>
        <p:txBody>
          <a:bodyPr wrap="square">
            <a:spAutoFit/>
          </a:bodyPr>
          <a:lstStyle/>
          <a:p>
            <a:r>
              <a:rPr lang="en-US" dirty="0">
                <a:solidFill>
                  <a:schemeClr val="accent1">
                    <a:lumMod val="75000"/>
                  </a:schemeClr>
                </a:solidFill>
                <a:latin typeface="Courier" pitchFamily="2" charset="0"/>
              </a:rPr>
              <a:t>[jabbott@login2 ~]$</a:t>
            </a:r>
          </a:p>
        </p:txBody>
      </p:sp>
      <p:sp>
        <p:nvSpPr>
          <p:cNvPr id="63" name="Rectangle 62">
            <a:extLst>
              <a:ext uri="{FF2B5EF4-FFF2-40B4-BE49-F238E27FC236}">
                <a16:creationId xmlns:a16="http://schemas.microsoft.com/office/drawing/2014/main" id="{DB85AE28-5C75-A844-B83C-7F8A415E121C}"/>
              </a:ext>
            </a:extLst>
          </p:cNvPr>
          <p:cNvSpPr/>
          <p:nvPr/>
        </p:nvSpPr>
        <p:spPr>
          <a:xfrm>
            <a:off x="6725276" y="5931153"/>
            <a:ext cx="2114681" cy="369332"/>
          </a:xfrm>
          <a:prstGeom prst="rect">
            <a:avLst/>
          </a:prstGeom>
        </p:spPr>
        <p:txBody>
          <a:bodyPr wrap="none">
            <a:spAutoFit/>
          </a:bodyPr>
          <a:lstStyle/>
          <a:p>
            <a:r>
              <a:rPr lang="en-US" dirty="0">
                <a:solidFill>
                  <a:schemeClr val="accent1">
                    <a:lumMod val="75000"/>
                  </a:schemeClr>
                </a:solidFill>
                <a:latin typeface="Courier" pitchFamily="2" charset="0"/>
              </a:rPr>
              <a:t>/homes/</a:t>
            </a:r>
            <a:r>
              <a:rPr lang="en-US" dirty="0" err="1">
                <a:solidFill>
                  <a:schemeClr val="accent1">
                    <a:lumMod val="75000"/>
                  </a:schemeClr>
                </a:solidFill>
                <a:latin typeface="Courier" pitchFamily="2" charset="0"/>
              </a:rPr>
              <a:t>jabbott</a:t>
            </a:r>
            <a:endParaRPr lang="en-US" dirty="0">
              <a:solidFill>
                <a:schemeClr val="accent1">
                  <a:lumMod val="75000"/>
                </a:schemeClr>
              </a:solidFill>
              <a:latin typeface="Courier" pitchFamily="2" charset="0"/>
            </a:endParaRPr>
          </a:p>
        </p:txBody>
      </p:sp>
      <p:sp>
        <p:nvSpPr>
          <p:cNvPr id="64" name="Rectangle 63">
            <a:extLst>
              <a:ext uri="{FF2B5EF4-FFF2-40B4-BE49-F238E27FC236}">
                <a16:creationId xmlns:a16="http://schemas.microsoft.com/office/drawing/2014/main" id="{423BCDC7-C6D8-484A-8CA3-E5B2BFFA0C76}"/>
              </a:ext>
            </a:extLst>
          </p:cNvPr>
          <p:cNvSpPr/>
          <p:nvPr/>
        </p:nvSpPr>
        <p:spPr>
          <a:xfrm>
            <a:off x="9511461" y="5561821"/>
            <a:ext cx="598241" cy="369332"/>
          </a:xfrm>
          <a:prstGeom prst="rect">
            <a:avLst/>
          </a:prstGeom>
        </p:spPr>
        <p:txBody>
          <a:bodyPr wrap="none">
            <a:spAutoFit/>
          </a:bodyPr>
          <a:lstStyle/>
          <a:p>
            <a:r>
              <a:rPr lang="en-US" dirty="0" err="1">
                <a:solidFill>
                  <a:schemeClr val="accent5">
                    <a:lumMod val="75000"/>
                  </a:schemeClr>
                </a:solidFill>
                <a:latin typeface="Courier" pitchFamily="2" charset="0"/>
              </a:rPr>
              <a:t>pwd</a:t>
            </a:r>
            <a:endParaRPr lang="en-US" dirty="0">
              <a:solidFill>
                <a:schemeClr val="accent5">
                  <a:lumMod val="75000"/>
                </a:schemeClr>
              </a:solidFill>
            </a:endParaRPr>
          </a:p>
        </p:txBody>
      </p:sp>
    </p:spTree>
    <p:extLst>
      <p:ext uri="{BB962C8B-B14F-4D97-AF65-F5344CB8AC3E}">
        <p14:creationId xmlns:p14="http://schemas.microsoft.com/office/powerpoint/2010/main" val="4246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nodeType="withEffect">
                                  <p:stCondLst>
                                    <p:cond delay="0"/>
                                  </p:stCondLst>
                                  <p:childTnLst>
                                    <p:set>
                                      <p:cBhvr>
                                        <p:cTn id="9" dur="indefinite"/>
                                        <p:tgtEl>
                                          <p:spTgt spid="13"/>
                                        </p:tgtEl>
                                        <p:attrNameLst>
                                          <p:attrName>style.opacity</p:attrName>
                                        </p:attrNameLst>
                                      </p:cBhvr>
                                      <p:to>
                                        <p:strVal val="0.5"/>
                                      </p:to>
                                    </p:set>
                                    <p:animEffect filter="image" prLst="opacity: 0.5">
                                      <p:cBhvr rctx="IE">
                                        <p:cTn id="10" dur="indefinite"/>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9" presetClass="emph" presetSubtype="0" nodeType="withEffect">
                                  <p:stCondLst>
                                    <p:cond delay="0"/>
                                  </p:stCondLst>
                                  <p:childTnLst>
                                    <p:set>
                                      <p:cBhvr>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par>
                                <p:cTn id="18" presetID="9" presetClass="emph" presetSubtype="0" nodeType="withEffect">
                                  <p:stCondLst>
                                    <p:cond delay="0"/>
                                  </p:stCondLst>
                                  <p:childTnLst>
                                    <p:set>
                                      <p:cBhvr>
                                        <p:cTn id="19" dur="indefinite"/>
                                        <p:tgtEl>
                                          <p:spTgt spid="13"/>
                                        </p:tgtEl>
                                        <p:attrNameLst>
                                          <p:attrName>style.opacity</p:attrName>
                                        </p:attrNameLst>
                                      </p:cBhvr>
                                      <p:to>
                                        <p:strVal val="1"/>
                                      </p:to>
                                    </p:set>
                                    <p:animEffect filter="image" prLst="opacity: 1">
                                      <p:cBhvr rctx="IE">
                                        <p:cTn id="20" dur="indefinite"/>
                                        <p:tgtEl>
                                          <p:spTgt spid="1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5E7E03-35E9-D645-92B8-62C1E894A2B6}"/>
              </a:ext>
            </a:extLst>
          </p:cNvPr>
          <p:cNvSpPr>
            <a:spLocks noGrp="1"/>
          </p:cNvSpPr>
          <p:nvPr>
            <p:ph type="sldNum" sz="quarter" idx="12"/>
          </p:nvPr>
        </p:nvSpPr>
        <p:spPr/>
        <p:txBody>
          <a:bodyPr/>
          <a:lstStyle/>
          <a:p>
            <a:fld id="{E89BC60F-F4BF-4EE8-9F02-8A0093F1814F}" type="slidenum">
              <a:rPr lang="en-GB" smtClean="0"/>
              <a:t>27</a:t>
            </a:fld>
            <a:endParaRPr lang="en-GB"/>
          </a:p>
        </p:txBody>
      </p:sp>
      <p:sp>
        <p:nvSpPr>
          <p:cNvPr id="4" name="Title 3">
            <a:extLst>
              <a:ext uri="{FF2B5EF4-FFF2-40B4-BE49-F238E27FC236}">
                <a16:creationId xmlns:a16="http://schemas.microsoft.com/office/drawing/2014/main" id="{EF380C94-A549-F34C-AA90-D04B5D230BB3}"/>
              </a:ext>
            </a:extLst>
          </p:cNvPr>
          <p:cNvSpPr>
            <a:spLocks noGrp="1"/>
          </p:cNvSpPr>
          <p:nvPr>
            <p:ph type="title"/>
          </p:nvPr>
        </p:nvSpPr>
        <p:spPr/>
        <p:txBody>
          <a:bodyPr/>
          <a:lstStyle/>
          <a:p>
            <a:r>
              <a:rPr lang="en-US" dirty="0"/>
              <a:t>Removing directories: </a:t>
            </a:r>
            <a:r>
              <a:rPr lang="en-US" dirty="0" err="1"/>
              <a:t>rmdir</a:t>
            </a:r>
            <a:endParaRPr lang="en-US" dirty="0"/>
          </a:p>
        </p:txBody>
      </p:sp>
      <p:cxnSp>
        <p:nvCxnSpPr>
          <p:cNvPr id="61" name="Straight Connector 60">
            <a:extLst>
              <a:ext uri="{FF2B5EF4-FFF2-40B4-BE49-F238E27FC236}">
                <a16:creationId xmlns:a16="http://schemas.microsoft.com/office/drawing/2014/main" id="{CD3DB15C-FD4A-FD47-B436-1016ADC89EB3}"/>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0D89E6E8-0353-7E4B-B83A-10879C115E97}"/>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91C2BBB6-B56B-344E-8F69-C9203F4028F0}"/>
              </a:ext>
            </a:extLst>
          </p:cNvPr>
          <p:cNvCxnSpPr/>
          <p:nvPr/>
        </p:nvCxnSpPr>
        <p:spPr>
          <a:xfrm flipH="1">
            <a:off x="3501783" y="4764037"/>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24" name="Group 23" descr="Directory structure and files">
            <a:extLst>
              <a:ext uri="{FF2B5EF4-FFF2-40B4-BE49-F238E27FC236}">
                <a16:creationId xmlns:a16="http://schemas.microsoft.com/office/drawing/2014/main" id="{8C4FFB36-351B-6043-8318-6DED25DDA953}"/>
              </a:ext>
            </a:extLst>
          </p:cNvPr>
          <p:cNvGrpSpPr/>
          <p:nvPr/>
        </p:nvGrpSpPr>
        <p:grpSpPr>
          <a:xfrm>
            <a:off x="2920885" y="5197086"/>
            <a:ext cx="1207508" cy="1186016"/>
            <a:chOff x="2920885" y="5197086"/>
            <a:chExt cx="1207508" cy="1186016"/>
          </a:xfrm>
        </p:grpSpPr>
        <p:pic>
          <p:nvPicPr>
            <p:cNvPr id="25" name="Picture 24">
              <a:extLst>
                <a:ext uri="{FF2B5EF4-FFF2-40B4-BE49-F238E27FC236}">
                  <a16:creationId xmlns:a16="http://schemas.microsoft.com/office/drawing/2014/main" id="{8502F5CC-3A6C-7444-81A8-32BEF875A6A0}"/>
                </a:ext>
              </a:extLst>
            </p:cNvPr>
            <p:cNvPicPr>
              <a:picLocks noChangeAspect="1"/>
            </p:cNvPicPr>
            <p:nvPr/>
          </p:nvPicPr>
          <p:blipFill>
            <a:blip r:embed="rId3"/>
            <a:stretch>
              <a:fillRect/>
            </a:stretch>
          </p:blipFill>
          <p:spPr>
            <a:xfrm>
              <a:off x="2920885" y="5197086"/>
              <a:ext cx="1207508" cy="1186016"/>
            </a:xfrm>
            <a:prstGeom prst="rect">
              <a:avLst/>
            </a:prstGeom>
          </p:spPr>
        </p:pic>
        <p:sp>
          <p:nvSpPr>
            <p:cNvPr id="26" name="TextBox 25">
              <a:extLst>
                <a:ext uri="{FF2B5EF4-FFF2-40B4-BE49-F238E27FC236}">
                  <a16:creationId xmlns:a16="http://schemas.microsoft.com/office/drawing/2014/main" id="{87ED6961-DF98-C742-BEF9-EA7E0D475394}"/>
                </a:ext>
              </a:extLst>
            </p:cNvPr>
            <p:cNvSpPr txBox="1"/>
            <p:nvPr/>
          </p:nvSpPr>
          <p:spPr>
            <a:xfrm>
              <a:off x="3118272" y="5714937"/>
              <a:ext cx="81273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new_dir</a:t>
              </a:r>
              <a:endParaRPr lang="en-US" dirty="0"/>
            </a:p>
          </p:txBody>
        </p:sp>
      </p:grpSp>
      <p:grpSp>
        <p:nvGrpSpPr>
          <p:cNvPr id="5" name="Group 4" descr="Directory structure and files">
            <a:extLst>
              <a:ext uri="{FF2B5EF4-FFF2-40B4-BE49-F238E27FC236}">
                <a16:creationId xmlns:a16="http://schemas.microsoft.com/office/drawing/2014/main" id="{2B76FD18-C674-B540-B01F-6DE64D518A9A}"/>
              </a:ext>
            </a:extLst>
          </p:cNvPr>
          <p:cNvGrpSpPr/>
          <p:nvPr/>
        </p:nvGrpSpPr>
        <p:grpSpPr>
          <a:xfrm>
            <a:off x="3526743" y="3730116"/>
            <a:ext cx="1207508" cy="1186016"/>
            <a:chOff x="3232557" y="4269764"/>
            <a:chExt cx="1449196" cy="1449196"/>
          </a:xfrm>
        </p:grpSpPr>
        <p:pic>
          <p:nvPicPr>
            <p:cNvPr id="6" name="Picture 5">
              <a:extLst>
                <a:ext uri="{FF2B5EF4-FFF2-40B4-BE49-F238E27FC236}">
                  <a16:creationId xmlns:a16="http://schemas.microsoft.com/office/drawing/2014/main" id="{E2795783-0A9C-6C4C-AFEC-492C61A757F0}"/>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7" name="TextBox 6">
              <a:extLst>
                <a:ext uri="{FF2B5EF4-FFF2-40B4-BE49-F238E27FC236}">
                  <a16:creationId xmlns:a16="http://schemas.microsoft.com/office/drawing/2014/main" id="{05E3AD05-7B31-584F-9839-642E5545E434}"/>
                </a:ext>
              </a:extLst>
            </p:cNvPr>
            <p:cNvSpPr txBox="1"/>
            <p:nvPr/>
          </p:nvSpPr>
          <p:spPr>
            <a:xfrm>
              <a:off x="3511805" y="4899600"/>
              <a:ext cx="890701" cy="376074"/>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grpSp>
      <p:grpSp>
        <p:nvGrpSpPr>
          <p:cNvPr id="67" name="Group 66" descr="Directory structure and files">
            <a:extLst>
              <a:ext uri="{FF2B5EF4-FFF2-40B4-BE49-F238E27FC236}">
                <a16:creationId xmlns:a16="http://schemas.microsoft.com/office/drawing/2014/main" id="{5264F792-D5C9-EC44-A068-EBF700CC46A4}"/>
              </a:ext>
            </a:extLst>
          </p:cNvPr>
          <p:cNvGrpSpPr/>
          <p:nvPr/>
        </p:nvGrpSpPr>
        <p:grpSpPr>
          <a:xfrm>
            <a:off x="984738" y="951985"/>
            <a:ext cx="9264581" cy="5431117"/>
            <a:chOff x="984738" y="951985"/>
            <a:chExt cx="9264581" cy="5431117"/>
          </a:xfrm>
        </p:grpSpPr>
        <p:grpSp>
          <p:nvGrpSpPr>
            <p:cNvPr id="11" name="Group 10">
              <a:extLst>
                <a:ext uri="{FF2B5EF4-FFF2-40B4-BE49-F238E27FC236}">
                  <a16:creationId xmlns:a16="http://schemas.microsoft.com/office/drawing/2014/main" id="{CEEC190E-5EA5-1F44-9A40-B52FCB77CCA6}"/>
                </a:ext>
              </a:extLst>
            </p:cNvPr>
            <p:cNvGrpSpPr/>
            <p:nvPr/>
          </p:nvGrpSpPr>
          <p:grpSpPr>
            <a:xfrm>
              <a:off x="4207567" y="2269141"/>
              <a:ext cx="1207508" cy="1186016"/>
              <a:chOff x="5054320" y="1050890"/>
              <a:chExt cx="1449196" cy="1449196"/>
            </a:xfrm>
          </p:grpSpPr>
          <p:pic>
            <p:nvPicPr>
              <p:cNvPr id="59" name="Picture 58">
                <a:extLst>
                  <a:ext uri="{FF2B5EF4-FFF2-40B4-BE49-F238E27FC236}">
                    <a16:creationId xmlns:a16="http://schemas.microsoft.com/office/drawing/2014/main" id="{7399B150-1751-684C-83E0-BE5DD15F5D49}"/>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60" name="TextBox 59">
                <a:extLst>
                  <a:ext uri="{FF2B5EF4-FFF2-40B4-BE49-F238E27FC236}">
                    <a16:creationId xmlns:a16="http://schemas.microsoft.com/office/drawing/2014/main" id="{5C92B72C-08A8-E242-9E99-96B7A4AC782F}"/>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66" name="Group 65">
              <a:extLst>
                <a:ext uri="{FF2B5EF4-FFF2-40B4-BE49-F238E27FC236}">
                  <a16:creationId xmlns:a16="http://schemas.microsoft.com/office/drawing/2014/main" id="{B5BACEB2-B5A1-964F-A6D9-E00A4588F6E0}"/>
                </a:ext>
              </a:extLst>
            </p:cNvPr>
            <p:cNvGrpSpPr/>
            <p:nvPr/>
          </p:nvGrpSpPr>
          <p:grpSpPr>
            <a:xfrm>
              <a:off x="984738" y="951985"/>
              <a:ext cx="9264581" cy="5431117"/>
              <a:chOff x="984738" y="951985"/>
              <a:chExt cx="9264581" cy="5431117"/>
            </a:xfrm>
          </p:grpSpPr>
          <p:grpSp>
            <p:nvGrpSpPr>
              <p:cNvPr id="22" name="Group 21">
                <a:extLst>
                  <a:ext uri="{FF2B5EF4-FFF2-40B4-BE49-F238E27FC236}">
                    <a16:creationId xmlns:a16="http://schemas.microsoft.com/office/drawing/2014/main" id="{30358625-788D-5F40-9168-B66FA4F3A23B}"/>
                  </a:ext>
                </a:extLst>
              </p:cNvPr>
              <p:cNvGrpSpPr/>
              <p:nvPr/>
            </p:nvGrpSpPr>
            <p:grpSpPr>
              <a:xfrm>
                <a:off x="984738" y="1966905"/>
                <a:ext cx="9264581" cy="2956118"/>
                <a:chOff x="984738" y="1966905"/>
                <a:chExt cx="9264581" cy="2956118"/>
              </a:xfrm>
            </p:grpSpPr>
            <p:cxnSp>
              <p:nvCxnSpPr>
                <p:cNvPr id="30" name="Straight Connector 29">
                  <a:extLst>
                    <a:ext uri="{FF2B5EF4-FFF2-40B4-BE49-F238E27FC236}">
                      <a16:creationId xmlns:a16="http://schemas.microsoft.com/office/drawing/2014/main" id="{EBC45A48-9AA8-6446-8847-34B6A14CC8CC}"/>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1D0B39CE-7B11-DA48-B128-5462E436A4D1}"/>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8AF30327-EB5D-0248-BE08-8216EAABD377}"/>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CB1A7829-66F7-4D46-BE90-A649981D421D}"/>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5C9F3A59-C56C-2642-AA57-BC576E242A7D}"/>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2E40DA1-36BE-FA46-BD27-246633FBAA96}"/>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35E22C0F-6C71-E34F-BED1-6981A77B7356}"/>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BC951373-6721-2C4A-8040-AA1A41CCE90A}"/>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5" name="Group 34">
                  <a:extLst>
                    <a:ext uri="{FF2B5EF4-FFF2-40B4-BE49-F238E27FC236}">
                      <a16:creationId xmlns:a16="http://schemas.microsoft.com/office/drawing/2014/main" id="{B61FF89F-E36C-D74B-80D4-2A7FE11BA32F}"/>
                    </a:ext>
                  </a:extLst>
                </p:cNvPr>
                <p:cNvGrpSpPr/>
                <p:nvPr/>
              </p:nvGrpSpPr>
              <p:grpSpPr>
                <a:xfrm>
                  <a:off x="984738" y="2269141"/>
                  <a:ext cx="1207508" cy="1186016"/>
                  <a:chOff x="5054320" y="1050890"/>
                  <a:chExt cx="1449196" cy="1449196"/>
                </a:xfrm>
              </p:grpSpPr>
              <p:pic>
                <p:nvPicPr>
                  <p:cNvPr id="57" name="Picture 56">
                    <a:extLst>
                      <a:ext uri="{FF2B5EF4-FFF2-40B4-BE49-F238E27FC236}">
                        <a16:creationId xmlns:a16="http://schemas.microsoft.com/office/drawing/2014/main" id="{EAC42CDB-5FED-404D-AC10-11DF0EDAEC19}"/>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8" name="TextBox 57">
                    <a:extLst>
                      <a:ext uri="{FF2B5EF4-FFF2-40B4-BE49-F238E27FC236}">
                        <a16:creationId xmlns:a16="http://schemas.microsoft.com/office/drawing/2014/main" id="{24F88738-1155-804D-9B41-5AD972B8BF01}"/>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36" name="Group 35">
                  <a:extLst>
                    <a:ext uri="{FF2B5EF4-FFF2-40B4-BE49-F238E27FC236}">
                      <a16:creationId xmlns:a16="http://schemas.microsoft.com/office/drawing/2014/main" id="{99D83047-A26D-6341-A147-3167FFA90FDD}"/>
                    </a:ext>
                  </a:extLst>
                </p:cNvPr>
                <p:cNvGrpSpPr/>
                <p:nvPr/>
              </p:nvGrpSpPr>
              <p:grpSpPr>
                <a:xfrm>
                  <a:off x="2596152" y="2269141"/>
                  <a:ext cx="1207508" cy="1186016"/>
                  <a:chOff x="5054320" y="1050890"/>
                  <a:chExt cx="1449196" cy="1449196"/>
                </a:xfrm>
              </p:grpSpPr>
              <p:pic>
                <p:nvPicPr>
                  <p:cNvPr id="55" name="Picture 54">
                    <a:extLst>
                      <a:ext uri="{FF2B5EF4-FFF2-40B4-BE49-F238E27FC236}">
                        <a16:creationId xmlns:a16="http://schemas.microsoft.com/office/drawing/2014/main" id="{B555CB61-88CD-1744-9C20-16CF1BDC974A}"/>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6" name="TextBox 55">
                    <a:extLst>
                      <a:ext uri="{FF2B5EF4-FFF2-40B4-BE49-F238E27FC236}">
                        <a16:creationId xmlns:a16="http://schemas.microsoft.com/office/drawing/2014/main" id="{522DC603-2775-2548-8DB5-2340DC843456}"/>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37" name="Group 36">
                  <a:extLst>
                    <a:ext uri="{FF2B5EF4-FFF2-40B4-BE49-F238E27FC236}">
                      <a16:creationId xmlns:a16="http://schemas.microsoft.com/office/drawing/2014/main" id="{D5055978-E665-F742-9B15-258E2CED4994}"/>
                    </a:ext>
                  </a:extLst>
                </p:cNvPr>
                <p:cNvGrpSpPr/>
                <p:nvPr/>
              </p:nvGrpSpPr>
              <p:grpSpPr>
                <a:xfrm>
                  <a:off x="5818981" y="2269141"/>
                  <a:ext cx="1207508" cy="1186016"/>
                  <a:chOff x="5054320" y="1050890"/>
                  <a:chExt cx="1449196" cy="1449196"/>
                </a:xfrm>
              </p:grpSpPr>
              <p:pic>
                <p:nvPicPr>
                  <p:cNvPr id="53" name="Picture 52">
                    <a:extLst>
                      <a:ext uri="{FF2B5EF4-FFF2-40B4-BE49-F238E27FC236}">
                        <a16:creationId xmlns:a16="http://schemas.microsoft.com/office/drawing/2014/main" id="{37F25199-439A-B441-9AB2-899B95AE085C}"/>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4" name="TextBox 53">
                    <a:extLst>
                      <a:ext uri="{FF2B5EF4-FFF2-40B4-BE49-F238E27FC236}">
                        <a16:creationId xmlns:a16="http://schemas.microsoft.com/office/drawing/2014/main" id="{C1590A74-DA20-774B-8568-8CB3E6E9A807}"/>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38" name="Group 37">
                  <a:extLst>
                    <a:ext uri="{FF2B5EF4-FFF2-40B4-BE49-F238E27FC236}">
                      <a16:creationId xmlns:a16="http://schemas.microsoft.com/office/drawing/2014/main" id="{25B248AE-864F-9940-9B9F-69345B638651}"/>
                    </a:ext>
                  </a:extLst>
                </p:cNvPr>
                <p:cNvGrpSpPr/>
                <p:nvPr/>
              </p:nvGrpSpPr>
              <p:grpSpPr>
                <a:xfrm>
                  <a:off x="7430396" y="2269141"/>
                  <a:ext cx="1207508" cy="1186016"/>
                  <a:chOff x="5054320" y="1050890"/>
                  <a:chExt cx="1449196" cy="1449196"/>
                </a:xfrm>
              </p:grpSpPr>
              <p:pic>
                <p:nvPicPr>
                  <p:cNvPr id="51" name="Picture 50">
                    <a:extLst>
                      <a:ext uri="{FF2B5EF4-FFF2-40B4-BE49-F238E27FC236}">
                        <a16:creationId xmlns:a16="http://schemas.microsoft.com/office/drawing/2014/main" id="{64E0D89B-1D72-3C4D-8E7C-466ABE7D6995}"/>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2" name="TextBox 51">
                    <a:extLst>
                      <a:ext uri="{FF2B5EF4-FFF2-40B4-BE49-F238E27FC236}">
                        <a16:creationId xmlns:a16="http://schemas.microsoft.com/office/drawing/2014/main" id="{1D80B4B2-1481-3F4A-9943-D6A56E53C713}"/>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39" name="Group 38">
                  <a:extLst>
                    <a:ext uri="{FF2B5EF4-FFF2-40B4-BE49-F238E27FC236}">
                      <a16:creationId xmlns:a16="http://schemas.microsoft.com/office/drawing/2014/main" id="{1BC6B2F6-664D-C847-A50E-03405FAEDD27}"/>
                    </a:ext>
                  </a:extLst>
                </p:cNvPr>
                <p:cNvGrpSpPr/>
                <p:nvPr/>
              </p:nvGrpSpPr>
              <p:grpSpPr>
                <a:xfrm>
                  <a:off x="9041811" y="2269141"/>
                  <a:ext cx="1207508" cy="1186016"/>
                  <a:chOff x="5054320" y="1050890"/>
                  <a:chExt cx="1449196" cy="1449196"/>
                </a:xfrm>
              </p:grpSpPr>
              <p:pic>
                <p:nvPicPr>
                  <p:cNvPr id="49" name="Picture 48">
                    <a:extLst>
                      <a:ext uri="{FF2B5EF4-FFF2-40B4-BE49-F238E27FC236}">
                        <a16:creationId xmlns:a16="http://schemas.microsoft.com/office/drawing/2014/main" id="{6F556F69-6A17-7F4E-9761-DC12154D7267}"/>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0" name="TextBox 49">
                    <a:extLst>
                      <a:ext uri="{FF2B5EF4-FFF2-40B4-BE49-F238E27FC236}">
                        <a16:creationId xmlns:a16="http://schemas.microsoft.com/office/drawing/2014/main" id="{D9F4128D-FEA0-0446-B0EF-D4E06A826CF6}"/>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40" name="Group 39">
                  <a:extLst>
                    <a:ext uri="{FF2B5EF4-FFF2-40B4-BE49-F238E27FC236}">
                      <a16:creationId xmlns:a16="http://schemas.microsoft.com/office/drawing/2014/main" id="{D7B2E2C7-8933-774C-8A7C-E189E8B3A4B5}"/>
                    </a:ext>
                  </a:extLst>
                </p:cNvPr>
                <p:cNvGrpSpPr/>
                <p:nvPr/>
              </p:nvGrpSpPr>
              <p:grpSpPr>
                <a:xfrm>
                  <a:off x="5013274" y="3730116"/>
                  <a:ext cx="1207508" cy="1186016"/>
                  <a:chOff x="3232557" y="4269764"/>
                  <a:chExt cx="1449196" cy="1449196"/>
                </a:xfrm>
              </p:grpSpPr>
              <p:pic>
                <p:nvPicPr>
                  <p:cNvPr id="47" name="Picture 46">
                    <a:extLst>
                      <a:ext uri="{FF2B5EF4-FFF2-40B4-BE49-F238E27FC236}">
                        <a16:creationId xmlns:a16="http://schemas.microsoft.com/office/drawing/2014/main" id="{1D4E6D65-B062-C14D-9072-865F51A3F611}"/>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48" name="TextBox 47">
                    <a:extLst>
                      <a:ext uri="{FF2B5EF4-FFF2-40B4-BE49-F238E27FC236}">
                        <a16:creationId xmlns:a16="http://schemas.microsoft.com/office/drawing/2014/main" id="{8F748453-4437-2A42-A211-A10E640DE44F}"/>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41" name="Group 40">
                  <a:extLst>
                    <a:ext uri="{FF2B5EF4-FFF2-40B4-BE49-F238E27FC236}">
                      <a16:creationId xmlns:a16="http://schemas.microsoft.com/office/drawing/2014/main" id="{72A2BBF4-934E-E140-BCF7-38D553E56D33}"/>
                    </a:ext>
                  </a:extLst>
                </p:cNvPr>
                <p:cNvGrpSpPr/>
                <p:nvPr/>
              </p:nvGrpSpPr>
              <p:grpSpPr>
                <a:xfrm>
                  <a:off x="8371250" y="3737007"/>
                  <a:ext cx="1207508" cy="1186016"/>
                  <a:chOff x="3398579" y="4269764"/>
                  <a:chExt cx="1449196" cy="1449196"/>
                </a:xfrm>
              </p:grpSpPr>
              <p:pic>
                <p:nvPicPr>
                  <p:cNvPr id="45" name="Picture 44">
                    <a:extLst>
                      <a:ext uri="{FF2B5EF4-FFF2-40B4-BE49-F238E27FC236}">
                        <a16:creationId xmlns:a16="http://schemas.microsoft.com/office/drawing/2014/main" id="{114F3A86-2E7E-964F-BEAD-50351DB24052}"/>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46" name="TextBox 45">
                    <a:extLst>
                      <a:ext uri="{FF2B5EF4-FFF2-40B4-BE49-F238E27FC236}">
                        <a16:creationId xmlns:a16="http://schemas.microsoft.com/office/drawing/2014/main" id="{D9D30A20-36C6-5148-A1E0-C77250278184}"/>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42" name="Group 41">
                  <a:extLst>
                    <a:ext uri="{FF2B5EF4-FFF2-40B4-BE49-F238E27FC236}">
                      <a16:creationId xmlns:a16="http://schemas.microsoft.com/office/drawing/2014/main" id="{C592BEF3-9DDC-F749-BE71-ADA807A318E0}"/>
                    </a:ext>
                  </a:extLst>
                </p:cNvPr>
                <p:cNvGrpSpPr/>
                <p:nvPr/>
              </p:nvGrpSpPr>
              <p:grpSpPr>
                <a:xfrm>
                  <a:off x="6887075" y="3737007"/>
                  <a:ext cx="1207508" cy="1186016"/>
                  <a:chOff x="3232557" y="4269764"/>
                  <a:chExt cx="1449196" cy="1449196"/>
                </a:xfrm>
              </p:grpSpPr>
              <p:pic>
                <p:nvPicPr>
                  <p:cNvPr id="43" name="Picture 42">
                    <a:extLst>
                      <a:ext uri="{FF2B5EF4-FFF2-40B4-BE49-F238E27FC236}">
                        <a16:creationId xmlns:a16="http://schemas.microsoft.com/office/drawing/2014/main" id="{91DD4180-9A4A-8D44-A040-1B927B19660F}"/>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44" name="TextBox 43">
                    <a:extLst>
                      <a:ext uri="{FF2B5EF4-FFF2-40B4-BE49-F238E27FC236}">
                        <a16:creationId xmlns:a16="http://schemas.microsoft.com/office/drawing/2014/main" id="{69227411-B62A-1240-A629-1074DEFEBC89}"/>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grpSp>
            <p:nvGrpSpPr>
              <p:cNvPr id="14" name="Group 13">
                <a:extLst>
                  <a:ext uri="{FF2B5EF4-FFF2-40B4-BE49-F238E27FC236}">
                    <a16:creationId xmlns:a16="http://schemas.microsoft.com/office/drawing/2014/main" id="{2EA45FA1-1E44-CA42-B97B-2DA464C0287B}"/>
                  </a:ext>
                </a:extLst>
              </p:cNvPr>
              <p:cNvGrpSpPr/>
              <p:nvPr/>
            </p:nvGrpSpPr>
            <p:grpSpPr>
              <a:xfrm>
                <a:off x="5013274" y="951985"/>
                <a:ext cx="1207508" cy="1186016"/>
                <a:chOff x="5054320" y="1050890"/>
                <a:chExt cx="1449196" cy="1449196"/>
              </a:xfrm>
            </p:grpSpPr>
            <p:pic>
              <p:nvPicPr>
                <p:cNvPr id="20" name="Picture 19">
                  <a:extLst>
                    <a:ext uri="{FF2B5EF4-FFF2-40B4-BE49-F238E27FC236}">
                      <a16:creationId xmlns:a16="http://schemas.microsoft.com/office/drawing/2014/main" id="{19AD99EA-3C8F-F84C-9061-60C6D3C6858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1" name="TextBox 20">
                  <a:extLst>
                    <a:ext uri="{FF2B5EF4-FFF2-40B4-BE49-F238E27FC236}">
                      <a16:creationId xmlns:a16="http://schemas.microsoft.com/office/drawing/2014/main" id="{2AACECF6-0DCC-FA41-B6F0-57765E2F2FEE}"/>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nvGrpSpPr>
              <p:cNvPr id="15" name="Group 14">
                <a:extLst>
                  <a:ext uri="{FF2B5EF4-FFF2-40B4-BE49-F238E27FC236}">
                    <a16:creationId xmlns:a16="http://schemas.microsoft.com/office/drawing/2014/main" id="{EBB068C6-5F73-D845-AC6E-A6979BE2659E}"/>
                  </a:ext>
                </a:extLst>
              </p:cNvPr>
              <p:cNvGrpSpPr/>
              <p:nvPr/>
            </p:nvGrpSpPr>
            <p:grpSpPr>
              <a:xfrm>
                <a:off x="4105536" y="4767071"/>
                <a:ext cx="1507032" cy="1616031"/>
                <a:chOff x="4105536" y="4767071"/>
                <a:chExt cx="1507032" cy="1616031"/>
              </a:xfrm>
            </p:grpSpPr>
            <p:cxnSp>
              <p:nvCxnSpPr>
                <p:cNvPr id="16" name="Straight Connector 15">
                  <a:extLst>
                    <a:ext uri="{FF2B5EF4-FFF2-40B4-BE49-F238E27FC236}">
                      <a16:creationId xmlns:a16="http://schemas.microsoft.com/office/drawing/2014/main" id="{AA7CD889-7EF8-6044-8C63-F4C9613AAE18}"/>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7" name="Group 16">
                  <a:extLst>
                    <a:ext uri="{FF2B5EF4-FFF2-40B4-BE49-F238E27FC236}">
                      <a16:creationId xmlns:a16="http://schemas.microsoft.com/office/drawing/2014/main" id="{4FFFA7C2-74EC-1D42-9CC7-0295A335FED8}"/>
                    </a:ext>
                  </a:extLst>
                </p:cNvPr>
                <p:cNvGrpSpPr/>
                <p:nvPr/>
              </p:nvGrpSpPr>
              <p:grpSpPr>
                <a:xfrm>
                  <a:off x="4405060" y="5197086"/>
                  <a:ext cx="1207508" cy="1186016"/>
                  <a:chOff x="4405060" y="5197086"/>
                  <a:chExt cx="1207508" cy="1186016"/>
                </a:xfrm>
              </p:grpSpPr>
              <p:pic>
                <p:nvPicPr>
                  <p:cNvPr id="18" name="Picture 17">
                    <a:extLst>
                      <a:ext uri="{FF2B5EF4-FFF2-40B4-BE49-F238E27FC236}">
                        <a16:creationId xmlns:a16="http://schemas.microsoft.com/office/drawing/2014/main" id="{4DCE2092-8337-AF4D-9267-24D5B297A416}"/>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19" name="TextBox 18">
                    <a:extLst>
                      <a:ext uri="{FF2B5EF4-FFF2-40B4-BE49-F238E27FC236}">
                        <a16:creationId xmlns:a16="http://schemas.microsoft.com/office/drawing/2014/main" id="{D285F25C-1BB6-8E44-BD7F-4E61BFF8F745}"/>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grpSp>
      </p:grpSp>
      <p:sp>
        <p:nvSpPr>
          <p:cNvPr id="64" name="Rectangle 63">
            <a:extLst>
              <a:ext uri="{FF2B5EF4-FFF2-40B4-BE49-F238E27FC236}">
                <a16:creationId xmlns:a16="http://schemas.microsoft.com/office/drawing/2014/main" id="{68F3295B-A6F0-2A49-BC7C-662F89B62F57}"/>
              </a:ext>
            </a:extLst>
          </p:cNvPr>
          <p:cNvSpPr/>
          <p:nvPr/>
        </p:nvSpPr>
        <p:spPr>
          <a:xfrm>
            <a:off x="6580654" y="5261988"/>
            <a:ext cx="4828141" cy="369332"/>
          </a:xfrm>
          <a:prstGeom prst="rect">
            <a:avLst/>
          </a:prstGeom>
        </p:spPr>
        <p:txBody>
          <a:bodyPr wrap="square">
            <a:spAutoFit/>
          </a:bodyPr>
          <a:lstStyle/>
          <a:p>
            <a:r>
              <a:rPr lang="en-US" dirty="0">
                <a:solidFill>
                  <a:schemeClr val="accent1">
                    <a:lumMod val="75000"/>
                  </a:schemeClr>
                </a:solidFill>
                <a:latin typeface="Courier" pitchFamily="2" charset="0"/>
              </a:rPr>
              <a:t>[jabbott@login2 ~]$ </a:t>
            </a:r>
            <a:r>
              <a:rPr lang="en-US" dirty="0" err="1">
                <a:solidFill>
                  <a:schemeClr val="accent5">
                    <a:lumMod val="75000"/>
                  </a:schemeClr>
                </a:solidFill>
                <a:latin typeface="Courier" pitchFamily="2" charset="0"/>
              </a:rPr>
              <a:t>rmdir</a:t>
            </a:r>
            <a:r>
              <a:rPr lang="en-US" dirty="0">
                <a:solidFill>
                  <a:schemeClr val="accent5">
                    <a:lumMod val="75000"/>
                  </a:schemeClr>
                </a:solidFill>
                <a:latin typeface="Courier" pitchFamily="2" charset="0"/>
              </a:rPr>
              <a:t> </a:t>
            </a:r>
            <a:r>
              <a:rPr lang="en-US" dirty="0" err="1">
                <a:solidFill>
                  <a:schemeClr val="accent5">
                    <a:lumMod val="75000"/>
                  </a:schemeClr>
                </a:solidFill>
                <a:latin typeface="Courier" pitchFamily="2" charset="0"/>
              </a:rPr>
              <a:t>new_dir</a:t>
            </a:r>
            <a:endParaRPr lang="en-US" dirty="0">
              <a:solidFill>
                <a:schemeClr val="accent5">
                  <a:lumMod val="75000"/>
                </a:schemeClr>
              </a:solidFill>
              <a:latin typeface="Courier" pitchFamily="2" charset="0"/>
            </a:endParaRPr>
          </a:p>
        </p:txBody>
      </p:sp>
      <p:sp>
        <p:nvSpPr>
          <p:cNvPr id="65" name="Rectangle 64">
            <a:extLst>
              <a:ext uri="{FF2B5EF4-FFF2-40B4-BE49-F238E27FC236}">
                <a16:creationId xmlns:a16="http://schemas.microsoft.com/office/drawing/2014/main" id="{932F9FC5-591D-FE4D-B2D3-0389FBB16FC9}"/>
              </a:ext>
            </a:extLst>
          </p:cNvPr>
          <p:cNvSpPr/>
          <p:nvPr/>
        </p:nvSpPr>
        <p:spPr>
          <a:xfrm>
            <a:off x="6587111" y="5600953"/>
            <a:ext cx="4828141" cy="369332"/>
          </a:xfrm>
          <a:prstGeom prst="rect">
            <a:avLst/>
          </a:prstGeom>
        </p:spPr>
        <p:txBody>
          <a:bodyPr wrap="square">
            <a:spAutoFit/>
          </a:bodyPr>
          <a:lstStyle/>
          <a:p>
            <a:r>
              <a:rPr lang="en-US" dirty="0">
                <a:solidFill>
                  <a:schemeClr val="accent1">
                    <a:lumMod val="75000"/>
                  </a:schemeClr>
                </a:solidFill>
                <a:latin typeface="Courier" pitchFamily="2" charset="0"/>
              </a:rPr>
              <a:t>[jabbott@login2 ~]$ </a:t>
            </a:r>
            <a:r>
              <a:rPr lang="en-US" dirty="0">
                <a:solidFill>
                  <a:schemeClr val="accent5">
                    <a:lumMod val="75000"/>
                  </a:schemeClr>
                </a:solidFill>
                <a:latin typeface="Courier" pitchFamily="2" charset="0"/>
              </a:rPr>
              <a:t>ls</a:t>
            </a:r>
          </a:p>
        </p:txBody>
      </p:sp>
    </p:spTree>
    <p:extLst>
      <p:ext uri="{BB962C8B-B14F-4D97-AF65-F5344CB8AC3E}">
        <p14:creationId xmlns:p14="http://schemas.microsoft.com/office/powerpoint/2010/main" val="349990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67"/>
                                        </p:tgtEl>
                                        <p:attrNameLst>
                                          <p:attrName>style.opacity</p:attrName>
                                        </p:attrNameLst>
                                      </p:cBhvr>
                                      <p:to>
                                        <p:strVal val="0.5"/>
                                      </p:to>
                                    </p:set>
                                    <p:animEffect filter="image" prLst="opacity: 0.5">
                                      <p:cBhvr rctx="IE">
                                        <p:cTn id="7" dur="indefinite"/>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2119F2-67ED-8A46-AC82-492F8F073EB3}"/>
              </a:ext>
            </a:extLst>
          </p:cNvPr>
          <p:cNvSpPr>
            <a:spLocks noGrp="1"/>
          </p:cNvSpPr>
          <p:nvPr>
            <p:ph type="sldNum" sz="quarter" idx="12"/>
          </p:nvPr>
        </p:nvSpPr>
        <p:spPr/>
        <p:txBody>
          <a:bodyPr/>
          <a:lstStyle/>
          <a:p>
            <a:fld id="{E89BC60F-F4BF-4EE8-9F02-8A0093F1814F}" type="slidenum">
              <a:rPr lang="en-GB" smtClean="0"/>
              <a:t>28</a:t>
            </a:fld>
            <a:endParaRPr lang="en-GB"/>
          </a:p>
        </p:txBody>
      </p:sp>
      <p:sp>
        <p:nvSpPr>
          <p:cNvPr id="4" name="Title 3">
            <a:extLst>
              <a:ext uri="{FF2B5EF4-FFF2-40B4-BE49-F238E27FC236}">
                <a16:creationId xmlns:a16="http://schemas.microsoft.com/office/drawing/2014/main" id="{0883150B-D92B-D943-9A03-7966D6DB76DB}"/>
              </a:ext>
            </a:extLst>
          </p:cNvPr>
          <p:cNvSpPr>
            <a:spLocks noGrp="1"/>
          </p:cNvSpPr>
          <p:nvPr>
            <p:ph type="title"/>
          </p:nvPr>
        </p:nvSpPr>
        <p:spPr/>
        <p:txBody>
          <a:bodyPr/>
          <a:lstStyle/>
          <a:p>
            <a:r>
              <a:rPr lang="en-US" dirty="0"/>
              <a:t>Removing directories: </a:t>
            </a:r>
            <a:r>
              <a:rPr lang="en-US" dirty="0" err="1"/>
              <a:t>rmdir</a:t>
            </a:r>
            <a:endParaRPr lang="en-US" dirty="0"/>
          </a:p>
        </p:txBody>
      </p:sp>
      <p:pic>
        <p:nvPicPr>
          <p:cNvPr id="6" name="Picture 5" descr="Directory structure and files">
            <a:extLst>
              <a:ext uri="{FF2B5EF4-FFF2-40B4-BE49-F238E27FC236}">
                <a16:creationId xmlns:a16="http://schemas.microsoft.com/office/drawing/2014/main" id="{BDC5BA80-9D2E-B844-9828-C6FC1EC428B3}"/>
              </a:ext>
            </a:extLst>
          </p:cNvPr>
          <p:cNvPicPr>
            <a:picLocks noChangeAspect="1"/>
          </p:cNvPicPr>
          <p:nvPr/>
        </p:nvPicPr>
        <p:blipFill>
          <a:blip r:embed="rId3"/>
          <a:stretch>
            <a:fillRect/>
          </a:stretch>
        </p:blipFill>
        <p:spPr>
          <a:xfrm>
            <a:off x="3526743" y="3730116"/>
            <a:ext cx="1207508" cy="1186016"/>
          </a:xfrm>
          <a:prstGeom prst="rect">
            <a:avLst/>
          </a:prstGeom>
        </p:spPr>
      </p:pic>
      <p:sp>
        <p:nvSpPr>
          <p:cNvPr id="7" name="TextBox 6">
            <a:extLst>
              <a:ext uri="{FF2B5EF4-FFF2-40B4-BE49-F238E27FC236}">
                <a16:creationId xmlns:a16="http://schemas.microsoft.com/office/drawing/2014/main" id="{EE148141-A782-FF43-83AE-C84EDB1DEDB9}"/>
              </a:ext>
            </a:extLst>
          </p:cNvPr>
          <p:cNvSpPr txBox="1"/>
          <p:nvPr/>
        </p:nvSpPr>
        <p:spPr>
          <a:xfrm>
            <a:off x="3759420" y="4245571"/>
            <a:ext cx="742155"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err="1"/>
              <a:t>jabbott</a:t>
            </a:r>
            <a:endParaRPr lang="en-US" dirty="0"/>
          </a:p>
        </p:txBody>
      </p:sp>
      <p:cxnSp>
        <p:nvCxnSpPr>
          <p:cNvPr id="9" name="Straight Connector 8">
            <a:extLst>
              <a:ext uri="{FF2B5EF4-FFF2-40B4-BE49-F238E27FC236}">
                <a16:creationId xmlns:a16="http://schemas.microsoft.com/office/drawing/2014/main" id="{674E2C4A-1132-A74F-BC08-2BFE532C1900}"/>
              </a:ext>
            </a:extLst>
          </p:cNvPr>
          <p:cNvCxnSpPr>
            <a:cxnSpLocks/>
          </p:cNvCxnSpPr>
          <p:nvPr/>
        </p:nvCxnSpPr>
        <p:spPr>
          <a:xfrm flipH="1">
            <a:off x="4891408" y="1966905"/>
            <a:ext cx="72561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162749C-398E-6C48-947F-D8ECF7C6810A}"/>
              </a:ext>
            </a:extLst>
          </p:cNvPr>
          <p:cNvCxnSpPr/>
          <p:nvPr/>
        </p:nvCxnSpPr>
        <p:spPr>
          <a:xfrm flipH="1">
            <a:off x="4207567" y="3298680"/>
            <a:ext cx="603754" cy="690777"/>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5" name="Group 4" descr="Directory structure &#10;">
            <a:extLst>
              <a:ext uri="{FF2B5EF4-FFF2-40B4-BE49-F238E27FC236}">
                <a16:creationId xmlns:a16="http://schemas.microsoft.com/office/drawing/2014/main" id="{5B3EE3D6-7D84-0440-ACEC-1CB2D8AEA79E}"/>
              </a:ext>
            </a:extLst>
          </p:cNvPr>
          <p:cNvGrpSpPr/>
          <p:nvPr/>
        </p:nvGrpSpPr>
        <p:grpSpPr>
          <a:xfrm>
            <a:off x="984738" y="951985"/>
            <a:ext cx="9264581" cy="3971038"/>
            <a:chOff x="984738" y="951985"/>
            <a:chExt cx="9264581" cy="3971038"/>
          </a:xfrm>
        </p:grpSpPr>
        <p:grpSp>
          <p:nvGrpSpPr>
            <p:cNvPr id="2" name="Group 1">
              <a:extLst>
                <a:ext uri="{FF2B5EF4-FFF2-40B4-BE49-F238E27FC236}">
                  <a16:creationId xmlns:a16="http://schemas.microsoft.com/office/drawing/2014/main" id="{DE06C5E9-56C9-E74F-B724-4D0A51798AE8}"/>
                </a:ext>
              </a:extLst>
            </p:cNvPr>
            <p:cNvGrpSpPr/>
            <p:nvPr/>
          </p:nvGrpSpPr>
          <p:grpSpPr>
            <a:xfrm>
              <a:off x="984738" y="1966905"/>
              <a:ext cx="9264581" cy="2956118"/>
              <a:chOff x="984738" y="1966905"/>
              <a:chExt cx="9264581" cy="2956118"/>
            </a:xfrm>
          </p:grpSpPr>
          <p:grpSp>
            <p:nvGrpSpPr>
              <p:cNvPr id="13" name="Group 12">
                <a:extLst>
                  <a:ext uri="{FF2B5EF4-FFF2-40B4-BE49-F238E27FC236}">
                    <a16:creationId xmlns:a16="http://schemas.microsoft.com/office/drawing/2014/main" id="{D0F89FB5-D028-7341-816F-A0EB9D74E047}"/>
                  </a:ext>
                </a:extLst>
              </p:cNvPr>
              <p:cNvGrpSpPr/>
              <p:nvPr/>
            </p:nvGrpSpPr>
            <p:grpSpPr>
              <a:xfrm>
                <a:off x="4207567" y="2269141"/>
                <a:ext cx="1207508" cy="1186016"/>
                <a:chOff x="5054320" y="1050890"/>
                <a:chExt cx="1449196" cy="1449196"/>
              </a:xfrm>
            </p:grpSpPr>
            <p:pic>
              <p:nvPicPr>
                <p:cNvPr id="61" name="Picture 60">
                  <a:extLst>
                    <a:ext uri="{FF2B5EF4-FFF2-40B4-BE49-F238E27FC236}">
                      <a16:creationId xmlns:a16="http://schemas.microsoft.com/office/drawing/2014/main" id="{B100FAC1-9489-2446-B6F5-550C93807157}"/>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62" name="TextBox 61">
                  <a:extLst>
                    <a:ext uri="{FF2B5EF4-FFF2-40B4-BE49-F238E27FC236}">
                      <a16:creationId xmlns:a16="http://schemas.microsoft.com/office/drawing/2014/main" id="{B19D5059-13F2-024A-98D4-A5C52B9EEE75}"/>
                    </a:ext>
                  </a:extLst>
                </p:cNvPr>
                <p:cNvSpPr txBox="1"/>
                <p:nvPr/>
              </p:nvSpPr>
              <p:spPr>
                <a:xfrm>
                  <a:off x="5369119" y="1700849"/>
                  <a:ext cx="89545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homes</a:t>
                  </a:r>
                </a:p>
              </p:txBody>
            </p:sp>
          </p:grpSp>
          <p:grpSp>
            <p:nvGrpSpPr>
              <p:cNvPr id="24" name="Group 23">
                <a:extLst>
                  <a:ext uri="{FF2B5EF4-FFF2-40B4-BE49-F238E27FC236}">
                    <a16:creationId xmlns:a16="http://schemas.microsoft.com/office/drawing/2014/main" id="{05926CA0-D05C-AB4B-850A-16812ECCBD6A}"/>
                  </a:ext>
                </a:extLst>
              </p:cNvPr>
              <p:cNvGrpSpPr/>
              <p:nvPr/>
            </p:nvGrpSpPr>
            <p:grpSpPr>
              <a:xfrm>
                <a:off x="984738" y="1966905"/>
                <a:ext cx="9264581" cy="2956118"/>
                <a:chOff x="984738" y="1966905"/>
                <a:chExt cx="9264581" cy="2956118"/>
              </a:xfrm>
            </p:grpSpPr>
            <p:cxnSp>
              <p:nvCxnSpPr>
                <p:cNvPr id="29" name="Straight Connector 28">
                  <a:extLst>
                    <a:ext uri="{FF2B5EF4-FFF2-40B4-BE49-F238E27FC236}">
                      <a16:creationId xmlns:a16="http://schemas.microsoft.com/office/drawing/2014/main" id="{0BB0594F-3AB7-D546-8B96-863089B55296}"/>
                    </a:ext>
                  </a:extLst>
                </p:cNvPr>
                <p:cNvCxnSpPr/>
                <p:nvPr/>
              </p:nvCxnSpPr>
              <p:spPr>
                <a:xfrm>
                  <a:off x="5617027" y="1966905"/>
                  <a:ext cx="2417122"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B3F0B49-12BD-4C43-B117-3E60240DF9D0}"/>
                    </a:ext>
                  </a:extLst>
                </p:cNvPr>
                <p:cNvCxnSpPr>
                  <a:cxnSpLocks/>
                </p:cNvCxnSpPr>
                <p:nvPr/>
              </p:nvCxnSpPr>
              <p:spPr>
                <a:xfrm flipH="1">
                  <a:off x="1588492" y="1966905"/>
                  <a:ext cx="4028537"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2E6F146E-3D67-354A-B7A1-F5EDEC77971E}"/>
                    </a:ext>
                  </a:extLst>
                </p:cNvPr>
                <p:cNvCxnSpPr>
                  <a:cxnSpLocks/>
                </p:cNvCxnSpPr>
                <p:nvPr/>
              </p:nvCxnSpPr>
              <p:spPr>
                <a:xfrm flipH="1">
                  <a:off x="3267134" y="1966905"/>
                  <a:ext cx="2349893"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09F04312-4BE4-BC4C-8525-1295C164B474}"/>
                    </a:ext>
                  </a:extLst>
                </p:cNvPr>
                <p:cNvCxnSpPr/>
                <p:nvPr/>
              </p:nvCxnSpPr>
              <p:spPr>
                <a:xfrm>
                  <a:off x="5617027" y="1966905"/>
                  <a:ext cx="805708" cy="559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BDFA1CAB-8E08-694C-9CEF-0AEBC2FB7CCF}"/>
                    </a:ext>
                  </a:extLst>
                </p:cNvPr>
                <p:cNvCxnSpPr/>
                <p:nvPr/>
              </p:nvCxnSpPr>
              <p:spPr>
                <a:xfrm>
                  <a:off x="5617027" y="1966905"/>
                  <a:ext cx="4028539" cy="5509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54464BA7-B522-FA44-BCCF-C4D7415BE47C}"/>
                    </a:ext>
                  </a:extLst>
                </p:cNvPr>
                <p:cNvCxnSpPr/>
                <p:nvPr/>
              </p:nvCxnSpPr>
              <p:spPr>
                <a:xfrm>
                  <a:off x="4811320" y="3301714"/>
                  <a:ext cx="805707" cy="6766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F1D18348-61E8-1341-9C49-731D11BB4B23}"/>
                    </a:ext>
                  </a:extLst>
                </p:cNvPr>
                <p:cNvCxnSpPr/>
                <p:nvPr/>
              </p:nvCxnSpPr>
              <p:spPr>
                <a:xfrm flipH="1">
                  <a:off x="7467973" y="3303958"/>
                  <a:ext cx="603754" cy="69077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4C328F75-6FBF-D048-8E33-6712A5125E15}"/>
                    </a:ext>
                  </a:extLst>
                </p:cNvPr>
                <p:cNvCxnSpPr/>
                <p:nvPr/>
              </p:nvCxnSpPr>
              <p:spPr>
                <a:xfrm>
                  <a:off x="8071726" y="3306992"/>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7" name="Group 36">
                  <a:extLst>
                    <a:ext uri="{FF2B5EF4-FFF2-40B4-BE49-F238E27FC236}">
                      <a16:creationId xmlns:a16="http://schemas.microsoft.com/office/drawing/2014/main" id="{10187ED5-9B4E-354A-857B-C11F99043BCE}"/>
                    </a:ext>
                  </a:extLst>
                </p:cNvPr>
                <p:cNvGrpSpPr/>
                <p:nvPr/>
              </p:nvGrpSpPr>
              <p:grpSpPr>
                <a:xfrm>
                  <a:off x="984738" y="2269141"/>
                  <a:ext cx="1207508" cy="1186016"/>
                  <a:chOff x="5054320" y="1050890"/>
                  <a:chExt cx="1449196" cy="1449196"/>
                </a:xfrm>
              </p:grpSpPr>
              <p:pic>
                <p:nvPicPr>
                  <p:cNvPr id="59" name="Picture 58">
                    <a:extLst>
                      <a:ext uri="{FF2B5EF4-FFF2-40B4-BE49-F238E27FC236}">
                        <a16:creationId xmlns:a16="http://schemas.microsoft.com/office/drawing/2014/main" id="{6C5F530D-E4BD-8C45-B504-D6C260939F5C}"/>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60" name="TextBox 59">
                    <a:extLst>
                      <a:ext uri="{FF2B5EF4-FFF2-40B4-BE49-F238E27FC236}">
                        <a16:creationId xmlns:a16="http://schemas.microsoft.com/office/drawing/2014/main" id="{719D5823-4EB7-4148-8749-32F7BF266986}"/>
                      </a:ext>
                    </a:extLst>
                  </p:cNvPr>
                  <p:cNvSpPr txBox="1"/>
                  <p:nvPr/>
                </p:nvSpPr>
                <p:spPr>
                  <a:xfrm>
                    <a:off x="5537790" y="1698172"/>
                    <a:ext cx="53216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nvGrpSpPr>
                <p:cNvPr id="38" name="Group 37">
                  <a:extLst>
                    <a:ext uri="{FF2B5EF4-FFF2-40B4-BE49-F238E27FC236}">
                      <a16:creationId xmlns:a16="http://schemas.microsoft.com/office/drawing/2014/main" id="{12D794D3-7BD8-F641-98A7-431F33BD49DB}"/>
                    </a:ext>
                  </a:extLst>
                </p:cNvPr>
                <p:cNvGrpSpPr/>
                <p:nvPr/>
              </p:nvGrpSpPr>
              <p:grpSpPr>
                <a:xfrm>
                  <a:off x="2596152" y="2269141"/>
                  <a:ext cx="1207508" cy="1186016"/>
                  <a:chOff x="5054320" y="1050890"/>
                  <a:chExt cx="1449196" cy="1449196"/>
                </a:xfrm>
              </p:grpSpPr>
              <p:pic>
                <p:nvPicPr>
                  <p:cNvPr id="57" name="Picture 56">
                    <a:extLst>
                      <a:ext uri="{FF2B5EF4-FFF2-40B4-BE49-F238E27FC236}">
                        <a16:creationId xmlns:a16="http://schemas.microsoft.com/office/drawing/2014/main" id="{CDAF2C06-1CD0-D14F-B260-2CD15FD436CB}"/>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8" name="TextBox 57">
                    <a:extLst>
                      <a:ext uri="{FF2B5EF4-FFF2-40B4-BE49-F238E27FC236}">
                        <a16:creationId xmlns:a16="http://schemas.microsoft.com/office/drawing/2014/main" id="{9BBBCA76-E1D8-B041-8F10-7E3DA2C1B76C}"/>
                      </a:ext>
                    </a:extLst>
                  </p:cNvPr>
                  <p:cNvSpPr txBox="1"/>
                  <p:nvPr/>
                </p:nvSpPr>
                <p:spPr>
                  <a:xfrm>
                    <a:off x="5540123" y="1698172"/>
                    <a:ext cx="511967"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etc</a:t>
                    </a:r>
                    <a:endParaRPr lang="en-US" dirty="0"/>
                  </a:p>
                </p:txBody>
              </p:sp>
            </p:grpSp>
            <p:grpSp>
              <p:nvGrpSpPr>
                <p:cNvPr id="39" name="Group 38">
                  <a:extLst>
                    <a:ext uri="{FF2B5EF4-FFF2-40B4-BE49-F238E27FC236}">
                      <a16:creationId xmlns:a16="http://schemas.microsoft.com/office/drawing/2014/main" id="{E7A28E1A-B00E-5F44-A767-03E0CFA53CC8}"/>
                    </a:ext>
                  </a:extLst>
                </p:cNvPr>
                <p:cNvGrpSpPr/>
                <p:nvPr/>
              </p:nvGrpSpPr>
              <p:grpSpPr>
                <a:xfrm>
                  <a:off x="5818981" y="2269141"/>
                  <a:ext cx="1207508" cy="1186016"/>
                  <a:chOff x="5054320" y="1050890"/>
                  <a:chExt cx="1449196" cy="1449196"/>
                </a:xfrm>
              </p:grpSpPr>
              <p:pic>
                <p:nvPicPr>
                  <p:cNvPr id="55" name="Picture 54">
                    <a:extLst>
                      <a:ext uri="{FF2B5EF4-FFF2-40B4-BE49-F238E27FC236}">
                        <a16:creationId xmlns:a16="http://schemas.microsoft.com/office/drawing/2014/main" id="{5989FA62-A4E6-4840-BD35-3DD88EB0F295}"/>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6" name="TextBox 55">
                    <a:extLst>
                      <a:ext uri="{FF2B5EF4-FFF2-40B4-BE49-F238E27FC236}">
                        <a16:creationId xmlns:a16="http://schemas.microsoft.com/office/drawing/2014/main" id="{DE164352-BA96-EC40-A886-CFEDF022E80D}"/>
                      </a:ext>
                    </a:extLst>
                  </p:cNvPr>
                  <p:cNvSpPr txBox="1"/>
                  <p:nvPr/>
                </p:nvSpPr>
                <p:spPr>
                  <a:xfrm>
                    <a:off x="5487794" y="1700849"/>
                    <a:ext cx="654220"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tmp</a:t>
                    </a:r>
                    <a:endParaRPr lang="en-US" dirty="0"/>
                  </a:p>
                </p:txBody>
              </p:sp>
            </p:grpSp>
            <p:grpSp>
              <p:nvGrpSpPr>
                <p:cNvPr id="40" name="Group 39">
                  <a:extLst>
                    <a:ext uri="{FF2B5EF4-FFF2-40B4-BE49-F238E27FC236}">
                      <a16:creationId xmlns:a16="http://schemas.microsoft.com/office/drawing/2014/main" id="{68ABBEC3-4CD1-D646-BADE-75E19C208F04}"/>
                    </a:ext>
                  </a:extLst>
                </p:cNvPr>
                <p:cNvGrpSpPr/>
                <p:nvPr/>
              </p:nvGrpSpPr>
              <p:grpSpPr>
                <a:xfrm>
                  <a:off x="7430396" y="2269141"/>
                  <a:ext cx="1207508" cy="1186016"/>
                  <a:chOff x="5054320" y="1050890"/>
                  <a:chExt cx="1449196" cy="1449196"/>
                </a:xfrm>
              </p:grpSpPr>
              <p:pic>
                <p:nvPicPr>
                  <p:cNvPr id="53" name="Picture 52">
                    <a:extLst>
                      <a:ext uri="{FF2B5EF4-FFF2-40B4-BE49-F238E27FC236}">
                        <a16:creationId xmlns:a16="http://schemas.microsoft.com/office/drawing/2014/main" id="{FCDF44E9-1750-DD4A-9DB5-D2A94B55288F}"/>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4" name="TextBox 53">
                    <a:extLst>
                      <a:ext uri="{FF2B5EF4-FFF2-40B4-BE49-F238E27FC236}">
                        <a16:creationId xmlns:a16="http://schemas.microsoft.com/office/drawing/2014/main" id="{2C395D53-9E48-2D4A-B94E-D88C129B5FB2}"/>
                      </a:ext>
                    </a:extLst>
                  </p:cNvPr>
                  <p:cNvSpPr txBox="1"/>
                  <p:nvPr/>
                </p:nvSpPr>
                <p:spPr>
                  <a:xfrm>
                    <a:off x="5540367" y="1700849"/>
                    <a:ext cx="552374"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usr</a:t>
                    </a:r>
                    <a:endParaRPr lang="en-US" dirty="0"/>
                  </a:p>
                </p:txBody>
              </p:sp>
            </p:grpSp>
            <p:grpSp>
              <p:nvGrpSpPr>
                <p:cNvPr id="41" name="Group 40">
                  <a:extLst>
                    <a:ext uri="{FF2B5EF4-FFF2-40B4-BE49-F238E27FC236}">
                      <a16:creationId xmlns:a16="http://schemas.microsoft.com/office/drawing/2014/main" id="{886D2ED8-F809-C64A-A929-586FA2D966E1}"/>
                    </a:ext>
                  </a:extLst>
                </p:cNvPr>
                <p:cNvGrpSpPr/>
                <p:nvPr/>
              </p:nvGrpSpPr>
              <p:grpSpPr>
                <a:xfrm>
                  <a:off x="9041811" y="2269141"/>
                  <a:ext cx="1207508" cy="1186016"/>
                  <a:chOff x="5054320" y="1050890"/>
                  <a:chExt cx="1449196" cy="1449196"/>
                </a:xfrm>
              </p:grpSpPr>
              <p:pic>
                <p:nvPicPr>
                  <p:cNvPr id="51" name="Picture 50">
                    <a:extLst>
                      <a:ext uri="{FF2B5EF4-FFF2-40B4-BE49-F238E27FC236}">
                        <a16:creationId xmlns:a16="http://schemas.microsoft.com/office/drawing/2014/main" id="{E5F9D4E5-2E2E-BF4E-8A62-58C7C06E70F4}"/>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52" name="TextBox 51">
                    <a:extLst>
                      <a:ext uri="{FF2B5EF4-FFF2-40B4-BE49-F238E27FC236}">
                        <a16:creationId xmlns:a16="http://schemas.microsoft.com/office/drawing/2014/main" id="{606378B2-4773-054F-86B5-8C2F3552B451}"/>
                      </a:ext>
                    </a:extLst>
                  </p:cNvPr>
                  <p:cNvSpPr txBox="1"/>
                  <p:nvPr/>
                </p:nvSpPr>
                <p:spPr>
                  <a:xfrm>
                    <a:off x="5537675" y="1700849"/>
                    <a:ext cx="547675"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err="1"/>
                      <a:t>var</a:t>
                    </a:r>
                    <a:endParaRPr lang="en-US" dirty="0"/>
                  </a:p>
                </p:txBody>
              </p:sp>
            </p:grpSp>
            <p:grpSp>
              <p:nvGrpSpPr>
                <p:cNvPr id="42" name="Group 41">
                  <a:extLst>
                    <a:ext uri="{FF2B5EF4-FFF2-40B4-BE49-F238E27FC236}">
                      <a16:creationId xmlns:a16="http://schemas.microsoft.com/office/drawing/2014/main" id="{A0FDAACC-35A7-9B45-9829-A826080ED397}"/>
                    </a:ext>
                  </a:extLst>
                </p:cNvPr>
                <p:cNvGrpSpPr/>
                <p:nvPr/>
              </p:nvGrpSpPr>
              <p:grpSpPr>
                <a:xfrm>
                  <a:off x="5013274" y="3730116"/>
                  <a:ext cx="1207508" cy="1186016"/>
                  <a:chOff x="3232557" y="4269764"/>
                  <a:chExt cx="1449196" cy="1449196"/>
                </a:xfrm>
              </p:grpSpPr>
              <p:pic>
                <p:nvPicPr>
                  <p:cNvPr id="49" name="Picture 48">
                    <a:extLst>
                      <a:ext uri="{FF2B5EF4-FFF2-40B4-BE49-F238E27FC236}">
                        <a16:creationId xmlns:a16="http://schemas.microsoft.com/office/drawing/2014/main" id="{A83CA7FC-0C3F-6A4F-9652-4B0391186508}"/>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50" name="TextBox 49">
                    <a:extLst>
                      <a:ext uri="{FF2B5EF4-FFF2-40B4-BE49-F238E27FC236}">
                        <a16:creationId xmlns:a16="http://schemas.microsoft.com/office/drawing/2014/main" id="{B81ECF79-19A9-594F-ACDD-DDCB65754A4E}"/>
                      </a:ext>
                    </a:extLst>
                  </p:cNvPr>
                  <p:cNvSpPr txBox="1"/>
                  <p:nvPr/>
                </p:nvSpPr>
                <p:spPr>
                  <a:xfrm>
                    <a:off x="3326269" y="4899600"/>
                    <a:ext cx="1306735" cy="376074"/>
                  </a:xfrm>
                  <a:prstGeom prst="rect">
                    <a:avLst/>
                  </a:prstGeom>
                  <a:noFill/>
                </p:spPr>
                <p:txBody>
                  <a:bodyPr wrap="square" rtlCol="0">
                    <a:spAutoFit/>
                  </a:bodyPr>
                  <a:lstStyle/>
                  <a:p>
                    <a:r>
                      <a:rPr lang="en-US" sz="1400" dirty="0">
                        <a:solidFill>
                          <a:schemeClr val="bg1"/>
                        </a:solidFill>
                      </a:rPr>
                      <a:t>username2</a:t>
                    </a:r>
                  </a:p>
                </p:txBody>
              </p:sp>
            </p:grpSp>
            <p:grpSp>
              <p:nvGrpSpPr>
                <p:cNvPr id="43" name="Group 42">
                  <a:extLst>
                    <a:ext uri="{FF2B5EF4-FFF2-40B4-BE49-F238E27FC236}">
                      <a16:creationId xmlns:a16="http://schemas.microsoft.com/office/drawing/2014/main" id="{719CB65C-78AD-7540-B9C8-5011E2E98DB5}"/>
                    </a:ext>
                  </a:extLst>
                </p:cNvPr>
                <p:cNvGrpSpPr/>
                <p:nvPr/>
              </p:nvGrpSpPr>
              <p:grpSpPr>
                <a:xfrm>
                  <a:off x="8371250" y="3737007"/>
                  <a:ext cx="1207508" cy="1186016"/>
                  <a:chOff x="3398579" y="4269764"/>
                  <a:chExt cx="1449196" cy="1449196"/>
                </a:xfrm>
              </p:grpSpPr>
              <p:pic>
                <p:nvPicPr>
                  <p:cNvPr id="47" name="Picture 46">
                    <a:extLst>
                      <a:ext uri="{FF2B5EF4-FFF2-40B4-BE49-F238E27FC236}">
                        <a16:creationId xmlns:a16="http://schemas.microsoft.com/office/drawing/2014/main" id="{D7084E7C-F81E-C147-BD46-D3B203808E2B}"/>
                      </a:ext>
                    </a:extLst>
                  </p:cNvPr>
                  <p:cNvPicPr>
                    <a:picLocks noChangeAspect="1"/>
                  </p:cNvPicPr>
                  <p:nvPr/>
                </p:nvPicPr>
                <p:blipFill>
                  <a:blip r:embed="rId3"/>
                  <a:stretch>
                    <a:fillRect/>
                  </a:stretch>
                </p:blipFill>
                <p:spPr>
                  <a:xfrm>
                    <a:off x="3398579" y="4269764"/>
                    <a:ext cx="1449196" cy="1449196"/>
                  </a:xfrm>
                  <a:prstGeom prst="rect">
                    <a:avLst/>
                  </a:prstGeom>
                </p:spPr>
              </p:pic>
              <p:sp>
                <p:nvSpPr>
                  <p:cNvPr id="48" name="TextBox 47">
                    <a:extLst>
                      <a:ext uri="{FF2B5EF4-FFF2-40B4-BE49-F238E27FC236}">
                        <a16:creationId xmlns:a16="http://schemas.microsoft.com/office/drawing/2014/main" id="{505A20A8-7F60-0041-A26D-12C630D348A5}"/>
                      </a:ext>
                    </a:extLst>
                  </p:cNvPr>
                  <p:cNvSpPr txBox="1"/>
                  <p:nvPr/>
                </p:nvSpPr>
                <p:spPr>
                  <a:xfrm>
                    <a:off x="3807733" y="4899600"/>
                    <a:ext cx="693723"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local</a:t>
                    </a:r>
                  </a:p>
                </p:txBody>
              </p:sp>
            </p:grpSp>
            <p:grpSp>
              <p:nvGrpSpPr>
                <p:cNvPr id="44" name="Group 43">
                  <a:extLst>
                    <a:ext uri="{FF2B5EF4-FFF2-40B4-BE49-F238E27FC236}">
                      <a16:creationId xmlns:a16="http://schemas.microsoft.com/office/drawing/2014/main" id="{88256009-62D6-CF43-BA12-087AAE4FFFCE}"/>
                    </a:ext>
                  </a:extLst>
                </p:cNvPr>
                <p:cNvGrpSpPr/>
                <p:nvPr/>
              </p:nvGrpSpPr>
              <p:grpSpPr>
                <a:xfrm>
                  <a:off x="6887075" y="3737007"/>
                  <a:ext cx="1207508" cy="1186016"/>
                  <a:chOff x="3232557" y="4269764"/>
                  <a:chExt cx="1449196" cy="1449196"/>
                </a:xfrm>
              </p:grpSpPr>
              <p:pic>
                <p:nvPicPr>
                  <p:cNvPr id="45" name="Picture 44">
                    <a:extLst>
                      <a:ext uri="{FF2B5EF4-FFF2-40B4-BE49-F238E27FC236}">
                        <a16:creationId xmlns:a16="http://schemas.microsoft.com/office/drawing/2014/main" id="{7A5AF7E6-F9F2-A344-A641-1C4659756136}"/>
                      </a:ext>
                    </a:extLst>
                  </p:cNvPr>
                  <p:cNvPicPr>
                    <a:picLocks noChangeAspect="1"/>
                  </p:cNvPicPr>
                  <p:nvPr/>
                </p:nvPicPr>
                <p:blipFill>
                  <a:blip r:embed="rId3"/>
                  <a:stretch>
                    <a:fillRect/>
                  </a:stretch>
                </p:blipFill>
                <p:spPr>
                  <a:xfrm>
                    <a:off x="3232557" y="4269764"/>
                    <a:ext cx="1449196" cy="1449196"/>
                  </a:xfrm>
                  <a:prstGeom prst="rect">
                    <a:avLst/>
                  </a:prstGeom>
                </p:spPr>
              </p:pic>
              <p:sp>
                <p:nvSpPr>
                  <p:cNvPr id="46" name="TextBox 45">
                    <a:extLst>
                      <a:ext uri="{FF2B5EF4-FFF2-40B4-BE49-F238E27FC236}">
                        <a16:creationId xmlns:a16="http://schemas.microsoft.com/office/drawing/2014/main" id="{3C4F716A-C7F6-5C48-98D5-DEF2D43D3AB5}"/>
                      </a:ext>
                    </a:extLst>
                  </p:cNvPr>
                  <p:cNvSpPr txBox="1"/>
                  <p:nvPr/>
                </p:nvSpPr>
                <p:spPr>
                  <a:xfrm>
                    <a:off x="3717681" y="4899600"/>
                    <a:ext cx="556199" cy="401505"/>
                  </a:xfrm>
                  <a:prstGeom prst="rect">
                    <a:avLst/>
                  </a:prstGeom>
                  <a:noFill/>
                </p:spPr>
                <p:txBody>
                  <a:bodyPr wrap="square" rtlCol="0">
                    <a:spAutoFit/>
                  </a:bodyPr>
                  <a:lstStyle>
                    <a:defPPr>
                      <a:defRPr lang="en-US"/>
                    </a:defPPr>
                    <a:lvl1pPr>
                      <a:defRPr sz="1400">
                        <a:solidFill>
                          <a:schemeClr val="bg1"/>
                        </a:solidFill>
                      </a:defRPr>
                    </a:lvl1pPr>
                  </a:lstStyle>
                  <a:p>
                    <a:r>
                      <a:rPr lang="en-US" dirty="0"/>
                      <a:t>bin</a:t>
                    </a:r>
                  </a:p>
                </p:txBody>
              </p:sp>
            </p:grpSp>
          </p:grpSp>
        </p:grpSp>
        <p:grpSp>
          <p:nvGrpSpPr>
            <p:cNvPr id="16" name="Group 15">
              <a:extLst>
                <a:ext uri="{FF2B5EF4-FFF2-40B4-BE49-F238E27FC236}">
                  <a16:creationId xmlns:a16="http://schemas.microsoft.com/office/drawing/2014/main" id="{69A59D8F-78E3-804D-984C-3BDB79696440}"/>
                </a:ext>
              </a:extLst>
            </p:cNvPr>
            <p:cNvGrpSpPr/>
            <p:nvPr/>
          </p:nvGrpSpPr>
          <p:grpSpPr>
            <a:xfrm>
              <a:off x="5013274" y="951985"/>
              <a:ext cx="1207508" cy="1186016"/>
              <a:chOff x="5054320" y="1050890"/>
              <a:chExt cx="1449196" cy="1449196"/>
            </a:xfrm>
          </p:grpSpPr>
          <p:pic>
            <p:nvPicPr>
              <p:cNvPr id="22" name="Picture 21">
                <a:extLst>
                  <a:ext uri="{FF2B5EF4-FFF2-40B4-BE49-F238E27FC236}">
                    <a16:creationId xmlns:a16="http://schemas.microsoft.com/office/drawing/2014/main" id="{4A47AA11-C1BD-8A48-8DD6-D9E6CE89EC36}"/>
                  </a:ext>
                </a:extLst>
              </p:cNvPr>
              <p:cNvPicPr>
                <a:picLocks noChangeAspect="1"/>
              </p:cNvPicPr>
              <p:nvPr/>
            </p:nvPicPr>
            <p:blipFill>
              <a:blip r:embed="rId3"/>
              <a:stretch>
                <a:fillRect/>
              </a:stretch>
            </p:blipFill>
            <p:spPr>
              <a:xfrm>
                <a:off x="5054320" y="1050890"/>
                <a:ext cx="1449196" cy="1449196"/>
              </a:xfrm>
              <a:prstGeom prst="rect">
                <a:avLst/>
              </a:prstGeom>
            </p:spPr>
          </p:pic>
          <p:sp>
            <p:nvSpPr>
              <p:cNvPr id="23" name="TextBox 22">
                <a:extLst>
                  <a:ext uri="{FF2B5EF4-FFF2-40B4-BE49-F238E27FC236}">
                    <a16:creationId xmlns:a16="http://schemas.microsoft.com/office/drawing/2014/main" id="{3B2DD86B-2E32-5F42-99CF-0702699C72D0}"/>
                  </a:ext>
                </a:extLst>
              </p:cNvPr>
              <p:cNvSpPr txBox="1"/>
              <p:nvPr/>
            </p:nvSpPr>
            <p:spPr>
              <a:xfrm>
                <a:off x="5640401" y="1698171"/>
                <a:ext cx="277034" cy="369332"/>
              </a:xfrm>
              <a:prstGeom prst="rect">
                <a:avLst/>
              </a:prstGeom>
              <a:noFill/>
            </p:spPr>
            <p:txBody>
              <a:bodyPr wrap="square" rtlCol="0">
                <a:spAutoFit/>
              </a:bodyPr>
              <a:lstStyle>
                <a:defPPr>
                  <a:defRPr lang="en-US"/>
                </a:defPPr>
                <a:lvl1pPr>
                  <a:defRPr sz="1400">
                    <a:solidFill>
                      <a:schemeClr val="bg1"/>
                    </a:solidFill>
                  </a:defRPr>
                </a:lvl1pPr>
              </a:lstStyle>
              <a:p>
                <a:r>
                  <a:rPr lang="en-US" dirty="0"/>
                  <a:t>/</a:t>
                </a:r>
              </a:p>
            </p:txBody>
          </p:sp>
        </p:grpSp>
      </p:grpSp>
      <p:grpSp>
        <p:nvGrpSpPr>
          <p:cNvPr id="17" name="Group 16" descr="Directory structure &#10;">
            <a:extLst>
              <a:ext uri="{FF2B5EF4-FFF2-40B4-BE49-F238E27FC236}">
                <a16:creationId xmlns:a16="http://schemas.microsoft.com/office/drawing/2014/main" id="{7266FD7A-019D-D54E-8A24-3BEDB1C88C64}"/>
              </a:ext>
            </a:extLst>
          </p:cNvPr>
          <p:cNvGrpSpPr/>
          <p:nvPr/>
        </p:nvGrpSpPr>
        <p:grpSpPr>
          <a:xfrm>
            <a:off x="4105536" y="4767071"/>
            <a:ext cx="1507032" cy="1616031"/>
            <a:chOff x="4105536" y="4767071"/>
            <a:chExt cx="1507032" cy="1616031"/>
          </a:xfrm>
        </p:grpSpPr>
        <p:cxnSp>
          <p:nvCxnSpPr>
            <p:cNvPr id="18" name="Straight Connector 17">
              <a:extLst>
                <a:ext uri="{FF2B5EF4-FFF2-40B4-BE49-F238E27FC236}">
                  <a16:creationId xmlns:a16="http://schemas.microsoft.com/office/drawing/2014/main" id="{E2697A5B-B454-2E4C-A45C-438FB5E804A1}"/>
                </a:ext>
              </a:extLst>
            </p:cNvPr>
            <p:cNvCxnSpPr/>
            <p:nvPr/>
          </p:nvCxnSpPr>
          <p:spPr>
            <a:xfrm>
              <a:off x="4105536" y="4767071"/>
              <a:ext cx="805707" cy="67669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9" name="Group 18">
              <a:extLst>
                <a:ext uri="{FF2B5EF4-FFF2-40B4-BE49-F238E27FC236}">
                  <a16:creationId xmlns:a16="http://schemas.microsoft.com/office/drawing/2014/main" id="{7E49AB26-DE49-164D-A2A0-8DF06AB9F43C}"/>
                </a:ext>
              </a:extLst>
            </p:cNvPr>
            <p:cNvGrpSpPr/>
            <p:nvPr/>
          </p:nvGrpSpPr>
          <p:grpSpPr>
            <a:xfrm>
              <a:off x="4405060" y="5197086"/>
              <a:ext cx="1207508" cy="1186016"/>
              <a:chOff x="4405060" y="5197086"/>
              <a:chExt cx="1207508" cy="1186016"/>
            </a:xfrm>
          </p:grpSpPr>
          <p:pic>
            <p:nvPicPr>
              <p:cNvPr id="20" name="Picture 19">
                <a:extLst>
                  <a:ext uri="{FF2B5EF4-FFF2-40B4-BE49-F238E27FC236}">
                    <a16:creationId xmlns:a16="http://schemas.microsoft.com/office/drawing/2014/main" id="{B730C232-844B-0342-8CEE-A510421C4D34}"/>
                  </a:ext>
                </a:extLst>
              </p:cNvPr>
              <p:cNvPicPr>
                <a:picLocks noChangeAspect="1"/>
              </p:cNvPicPr>
              <p:nvPr/>
            </p:nvPicPr>
            <p:blipFill>
              <a:blip r:embed="rId3"/>
              <a:stretch>
                <a:fillRect/>
              </a:stretch>
            </p:blipFill>
            <p:spPr>
              <a:xfrm>
                <a:off x="4405060" y="5197086"/>
                <a:ext cx="1207508" cy="1186016"/>
              </a:xfrm>
              <a:prstGeom prst="rect">
                <a:avLst/>
              </a:prstGeom>
            </p:spPr>
          </p:pic>
          <p:sp>
            <p:nvSpPr>
              <p:cNvPr id="21" name="TextBox 20">
                <a:extLst>
                  <a:ext uri="{FF2B5EF4-FFF2-40B4-BE49-F238E27FC236}">
                    <a16:creationId xmlns:a16="http://schemas.microsoft.com/office/drawing/2014/main" id="{D8ECEBB5-4787-6A41-B14B-6A38052371F3}"/>
                  </a:ext>
                </a:extLst>
              </p:cNvPr>
              <p:cNvSpPr txBox="1"/>
              <p:nvPr/>
            </p:nvSpPr>
            <p:spPr>
              <a:xfrm>
                <a:off x="4559178" y="5724718"/>
                <a:ext cx="899272" cy="307777"/>
              </a:xfrm>
              <a:prstGeom prst="rect">
                <a:avLst/>
              </a:prstGeom>
              <a:noFill/>
            </p:spPr>
            <p:txBody>
              <a:bodyPr wrap="square" rtlCol="0">
                <a:spAutoFit/>
              </a:bodyPr>
              <a:lstStyle>
                <a:defPPr>
                  <a:defRPr lang="en-US"/>
                </a:defPPr>
                <a:lvl1pPr>
                  <a:defRPr sz="1400">
                    <a:solidFill>
                      <a:schemeClr val="bg1"/>
                    </a:solidFill>
                  </a:defRPr>
                </a:lvl1pPr>
              </a:lstStyle>
              <a:p>
                <a:r>
                  <a:rPr lang="en-US" dirty="0"/>
                  <a:t>new_dir2</a:t>
                </a:r>
              </a:p>
            </p:txBody>
          </p:sp>
        </p:grpSp>
      </p:grpSp>
      <p:sp>
        <p:nvSpPr>
          <p:cNvPr id="63" name="Rectangle 62">
            <a:extLst>
              <a:ext uri="{FF2B5EF4-FFF2-40B4-BE49-F238E27FC236}">
                <a16:creationId xmlns:a16="http://schemas.microsoft.com/office/drawing/2014/main" id="{73B6927B-9408-324C-A542-7CAA7507AFE6}"/>
              </a:ext>
            </a:extLst>
          </p:cNvPr>
          <p:cNvSpPr/>
          <p:nvPr/>
        </p:nvSpPr>
        <p:spPr>
          <a:xfrm>
            <a:off x="6013365" y="5320403"/>
            <a:ext cx="6946493" cy="338554"/>
          </a:xfrm>
          <a:prstGeom prst="rect">
            <a:avLst/>
          </a:prstGeom>
        </p:spPr>
        <p:txBody>
          <a:bodyPr wrap="square">
            <a:spAutoFit/>
          </a:bodyPr>
          <a:lstStyle/>
          <a:p>
            <a:r>
              <a:rPr lang="en-US" sz="1600" dirty="0">
                <a:solidFill>
                  <a:schemeClr val="accent1">
                    <a:lumMod val="75000"/>
                  </a:schemeClr>
                </a:solidFill>
                <a:latin typeface="Courier" pitchFamily="2" charset="0"/>
              </a:rPr>
              <a:t>[jabbott@login2 ~]$</a:t>
            </a:r>
            <a:r>
              <a:rPr lang="en-US" sz="1600" dirty="0">
                <a:solidFill>
                  <a:srgbClr val="FF0000"/>
                </a:solidFill>
                <a:latin typeface="Courier" pitchFamily="2" charset="0"/>
              </a:rPr>
              <a:t> </a:t>
            </a:r>
            <a:r>
              <a:rPr lang="en-US" sz="1600" dirty="0" err="1">
                <a:solidFill>
                  <a:schemeClr val="accent5">
                    <a:lumMod val="75000"/>
                  </a:schemeClr>
                </a:solidFill>
                <a:latin typeface="Courier" pitchFamily="2" charset="0"/>
              </a:rPr>
              <a:t>rmdir</a:t>
            </a:r>
            <a:r>
              <a:rPr lang="en-US" sz="1600" dirty="0">
                <a:solidFill>
                  <a:schemeClr val="accent5">
                    <a:lumMod val="75000"/>
                  </a:schemeClr>
                </a:solidFill>
                <a:latin typeface="Courier" pitchFamily="2" charset="0"/>
              </a:rPr>
              <a:t> /homes/</a:t>
            </a:r>
            <a:r>
              <a:rPr lang="en-US" sz="1600" dirty="0" err="1">
                <a:solidFill>
                  <a:schemeClr val="accent5">
                    <a:lumMod val="75000"/>
                  </a:schemeClr>
                </a:solidFill>
                <a:latin typeface="Courier" pitchFamily="2" charset="0"/>
              </a:rPr>
              <a:t>jabbott</a:t>
            </a:r>
            <a:r>
              <a:rPr lang="en-US" sz="1600" dirty="0">
                <a:solidFill>
                  <a:schemeClr val="accent5">
                    <a:lumMod val="75000"/>
                  </a:schemeClr>
                </a:solidFill>
                <a:latin typeface="Courier" pitchFamily="2" charset="0"/>
              </a:rPr>
              <a:t>/new_dir2</a:t>
            </a:r>
          </a:p>
        </p:txBody>
      </p:sp>
      <p:sp>
        <p:nvSpPr>
          <p:cNvPr id="64" name="Rectangle 63">
            <a:extLst>
              <a:ext uri="{FF2B5EF4-FFF2-40B4-BE49-F238E27FC236}">
                <a16:creationId xmlns:a16="http://schemas.microsoft.com/office/drawing/2014/main" id="{BE076A69-C70E-AB4F-8299-3A06E567080F}"/>
              </a:ext>
            </a:extLst>
          </p:cNvPr>
          <p:cNvSpPr/>
          <p:nvPr/>
        </p:nvSpPr>
        <p:spPr>
          <a:xfrm>
            <a:off x="6019881" y="5660870"/>
            <a:ext cx="4828141" cy="338554"/>
          </a:xfrm>
          <a:prstGeom prst="rect">
            <a:avLst/>
          </a:prstGeom>
        </p:spPr>
        <p:txBody>
          <a:bodyPr wrap="square">
            <a:spAutoFit/>
          </a:bodyPr>
          <a:lstStyle/>
          <a:p>
            <a:r>
              <a:rPr lang="en-US" sz="1600" dirty="0">
                <a:solidFill>
                  <a:schemeClr val="accent1">
                    <a:lumMod val="75000"/>
                  </a:schemeClr>
                </a:solidFill>
                <a:latin typeface="Courier" pitchFamily="2" charset="0"/>
              </a:rPr>
              <a:t>[jabbott@login2 ~]$ </a:t>
            </a:r>
            <a:r>
              <a:rPr lang="en-US" sz="1600" dirty="0">
                <a:solidFill>
                  <a:schemeClr val="accent5">
                    <a:lumMod val="75000"/>
                  </a:schemeClr>
                </a:solidFill>
                <a:latin typeface="Courier" pitchFamily="2" charset="0"/>
              </a:rPr>
              <a:t>ls</a:t>
            </a:r>
          </a:p>
        </p:txBody>
      </p:sp>
    </p:spTree>
    <p:extLst>
      <p:ext uri="{BB962C8B-B14F-4D97-AF65-F5344CB8AC3E}">
        <p14:creationId xmlns:p14="http://schemas.microsoft.com/office/powerpoint/2010/main" val="3163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A6ED99-F683-E34F-86CA-C21F2D0A7147}"/>
              </a:ext>
            </a:extLst>
          </p:cNvPr>
          <p:cNvSpPr>
            <a:spLocks noGrp="1"/>
          </p:cNvSpPr>
          <p:nvPr>
            <p:ph type="sldNum" sz="quarter" idx="12"/>
          </p:nvPr>
        </p:nvSpPr>
        <p:spPr/>
        <p:txBody>
          <a:bodyPr/>
          <a:lstStyle/>
          <a:p>
            <a:fld id="{E89BC60F-F4BF-4EE8-9F02-8A0093F1814F}" type="slidenum">
              <a:rPr lang="en-GB" smtClean="0"/>
              <a:t>29</a:t>
            </a:fld>
            <a:endParaRPr lang="en-GB"/>
          </a:p>
        </p:txBody>
      </p:sp>
      <p:sp>
        <p:nvSpPr>
          <p:cNvPr id="4" name="Title 3">
            <a:extLst>
              <a:ext uri="{FF2B5EF4-FFF2-40B4-BE49-F238E27FC236}">
                <a16:creationId xmlns:a16="http://schemas.microsoft.com/office/drawing/2014/main" id="{F1990706-89E3-B140-8A2E-247E8474A09C}"/>
              </a:ext>
            </a:extLst>
          </p:cNvPr>
          <p:cNvSpPr>
            <a:spLocks noGrp="1"/>
          </p:cNvSpPr>
          <p:nvPr>
            <p:ph type="title"/>
          </p:nvPr>
        </p:nvSpPr>
        <p:spPr/>
        <p:txBody>
          <a:bodyPr/>
          <a:lstStyle/>
          <a:p>
            <a:r>
              <a:rPr lang="en-GB" dirty="0"/>
              <a:t>Working with directories: summary</a:t>
            </a:r>
          </a:p>
        </p:txBody>
      </p:sp>
      <p:graphicFrame>
        <p:nvGraphicFramePr>
          <p:cNvPr id="5" name="Table 4">
            <a:extLst>
              <a:ext uri="{FF2B5EF4-FFF2-40B4-BE49-F238E27FC236}">
                <a16:creationId xmlns:a16="http://schemas.microsoft.com/office/drawing/2014/main" id="{F8CCF9F8-F828-FD46-8D28-73DEBBE7B24C}"/>
              </a:ext>
            </a:extLst>
          </p:cNvPr>
          <p:cNvGraphicFramePr>
            <a:graphicFrameLocks noGrp="1"/>
          </p:cNvGraphicFramePr>
          <p:nvPr>
            <p:extLst>
              <p:ext uri="{D42A27DB-BD31-4B8C-83A1-F6EECF244321}">
                <p14:modId xmlns:p14="http://schemas.microsoft.com/office/powerpoint/2010/main" val="2155793364"/>
              </p:ext>
            </p:extLst>
          </p:nvPr>
        </p:nvGraphicFramePr>
        <p:xfrm>
          <a:off x="2228501" y="1499892"/>
          <a:ext cx="7413450" cy="1854200"/>
        </p:xfrm>
        <a:graphic>
          <a:graphicData uri="http://schemas.openxmlformats.org/drawingml/2006/table">
            <a:tbl>
              <a:tblPr firstRow="1" bandRow="1">
                <a:tableStyleId>{073A0DAA-6AF3-43AB-8588-CEC1D06C72B9}</a:tableStyleId>
              </a:tblPr>
              <a:tblGrid>
                <a:gridCol w="3706725">
                  <a:extLst>
                    <a:ext uri="{9D8B030D-6E8A-4147-A177-3AD203B41FA5}">
                      <a16:colId xmlns:a16="http://schemas.microsoft.com/office/drawing/2014/main" val="2680571671"/>
                    </a:ext>
                  </a:extLst>
                </a:gridCol>
                <a:gridCol w="3706725">
                  <a:extLst>
                    <a:ext uri="{9D8B030D-6E8A-4147-A177-3AD203B41FA5}">
                      <a16:colId xmlns:a16="http://schemas.microsoft.com/office/drawing/2014/main" val="267711678"/>
                    </a:ext>
                  </a:extLst>
                </a:gridCol>
              </a:tblGrid>
              <a:tr h="370840">
                <a:tc>
                  <a:txBody>
                    <a:bodyPr/>
                    <a:lstStyle/>
                    <a:p>
                      <a:r>
                        <a:rPr lang="en-US" dirty="0"/>
                        <a:t>Operation</a:t>
                      </a:r>
                    </a:p>
                  </a:txBody>
                  <a:tcPr/>
                </a:tc>
                <a:tc>
                  <a:txBody>
                    <a:bodyPr/>
                    <a:lstStyle/>
                    <a:p>
                      <a:r>
                        <a:rPr lang="en-US" dirty="0"/>
                        <a:t>Command</a:t>
                      </a:r>
                    </a:p>
                  </a:txBody>
                  <a:tcPr/>
                </a:tc>
                <a:extLst>
                  <a:ext uri="{0D108BD9-81ED-4DB2-BD59-A6C34878D82A}">
                    <a16:rowId xmlns:a16="http://schemas.microsoft.com/office/drawing/2014/main" val="4201292052"/>
                  </a:ext>
                </a:extLst>
              </a:tr>
              <a:tr h="370840">
                <a:tc>
                  <a:txBody>
                    <a:bodyPr/>
                    <a:lstStyle/>
                    <a:p>
                      <a:r>
                        <a:rPr lang="en-US" dirty="0"/>
                        <a:t>Print current working directory</a:t>
                      </a:r>
                    </a:p>
                  </a:txBody>
                  <a:tcPr/>
                </a:tc>
                <a:tc>
                  <a:txBody>
                    <a:bodyPr/>
                    <a:lstStyle/>
                    <a:p>
                      <a:r>
                        <a:rPr lang="en-US" dirty="0" err="1">
                          <a:latin typeface="Courier" pitchFamily="2" charset="0"/>
                        </a:rPr>
                        <a:t>pwd</a:t>
                      </a:r>
                      <a:endParaRPr lang="en-US" dirty="0">
                        <a:latin typeface="Courier" pitchFamily="2" charset="0"/>
                      </a:endParaRPr>
                    </a:p>
                  </a:txBody>
                  <a:tcPr/>
                </a:tc>
                <a:extLst>
                  <a:ext uri="{0D108BD9-81ED-4DB2-BD59-A6C34878D82A}">
                    <a16:rowId xmlns:a16="http://schemas.microsoft.com/office/drawing/2014/main" val="3191805137"/>
                  </a:ext>
                </a:extLst>
              </a:tr>
              <a:tr h="370840">
                <a:tc>
                  <a:txBody>
                    <a:bodyPr/>
                    <a:lstStyle/>
                    <a:p>
                      <a:r>
                        <a:rPr lang="en-US" dirty="0"/>
                        <a:t>Create new directory</a:t>
                      </a:r>
                    </a:p>
                  </a:txBody>
                  <a:tcPr/>
                </a:tc>
                <a:tc>
                  <a:txBody>
                    <a:bodyPr/>
                    <a:lstStyle/>
                    <a:p>
                      <a:r>
                        <a:rPr lang="en-US" sz="1800" kern="1200" dirty="0" err="1">
                          <a:solidFill>
                            <a:schemeClr val="dk1"/>
                          </a:solidFill>
                          <a:latin typeface="Courier" pitchFamily="2" charset="0"/>
                          <a:ea typeface="+mn-ea"/>
                          <a:cs typeface="+mn-cs"/>
                        </a:rPr>
                        <a:t>mkdir</a:t>
                      </a:r>
                      <a:r>
                        <a:rPr lang="en-US" sz="1800" kern="1200" dirty="0">
                          <a:solidFill>
                            <a:schemeClr val="dk1"/>
                          </a:solidFill>
                          <a:latin typeface="Courier" pitchFamily="2" charset="0"/>
                          <a:ea typeface="+mn-ea"/>
                          <a:cs typeface="+mn-cs"/>
                        </a:rPr>
                        <a:t> /path/to/directory</a:t>
                      </a:r>
                    </a:p>
                  </a:txBody>
                  <a:tcPr/>
                </a:tc>
                <a:extLst>
                  <a:ext uri="{0D108BD9-81ED-4DB2-BD59-A6C34878D82A}">
                    <a16:rowId xmlns:a16="http://schemas.microsoft.com/office/drawing/2014/main" val="2282245764"/>
                  </a:ext>
                </a:extLst>
              </a:tr>
              <a:tr h="370840">
                <a:tc>
                  <a:txBody>
                    <a:bodyPr/>
                    <a:lstStyle/>
                    <a:p>
                      <a:r>
                        <a:rPr lang="en-US" dirty="0"/>
                        <a:t>Change to directory</a:t>
                      </a:r>
                    </a:p>
                  </a:txBody>
                  <a:tcPr/>
                </a:tc>
                <a:tc>
                  <a:txBody>
                    <a:bodyPr/>
                    <a:lstStyle/>
                    <a:p>
                      <a:pPr marL="0" algn="l" defTabSz="914400" rtl="0" eaLnBrk="1" latinLnBrk="0" hangingPunct="1"/>
                      <a:r>
                        <a:rPr lang="en-US" sz="1800" kern="1200" dirty="0">
                          <a:solidFill>
                            <a:schemeClr val="dk1"/>
                          </a:solidFill>
                          <a:latin typeface="Courier" pitchFamily="2" charset="0"/>
                          <a:ea typeface="+mn-ea"/>
                          <a:cs typeface="+mn-cs"/>
                        </a:rPr>
                        <a:t>cd /path/to/directory</a:t>
                      </a:r>
                    </a:p>
                  </a:txBody>
                  <a:tcPr/>
                </a:tc>
                <a:extLst>
                  <a:ext uri="{0D108BD9-81ED-4DB2-BD59-A6C34878D82A}">
                    <a16:rowId xmlns:a16="http://schemas.microsoft.com/office/drawing/2014/main" val="1448151130"/>
                  </a:ext>
                </a:extLst>
              </a:tr>
              <a:tr h="370840">
                <a:tc>
                  <a:txBody>
                    <a:bodyPr/>
                    <a:lstStyle/>
                    <a:p>
                      <a:r>
                        <a:rPr lang="en-US" dirty="0"/>
                        <a:t>Remove directory</a:t>
                      </a:r>
                    </a:p>
                  </a:txBody>
                  <a:tcPr/>
                </a:tc>
                <a:tc>
                  <a:txBody>
                    <a:bodyPr/>
                    <a:lstStyle/>
                    <a:p>
                      <a:pPr marL="0" algn="l" defTabSz="914400" rtl="0" eaLnBrk="1" latinLnBrk="0" hangingPunct="1"/>
                      <a:r>
                        <a:rPr lang="en-US" sz="1800" kern="1200" dirty="0" err="1">
                          <a:solidFill>
                            <a:schemeClr val="dk1"/>
                          </a:solidFill>
                          <a:latin typeface="Courier" pitchFamily="2" charset="0"/>
                          <a:ea typeface="+mn-ea"/>
                          <a:cs typeface="+mn-cs"/>
                        </a:rPr>
                        <a:t>rmdir</a:t>
                      </a:r>
                      <a:r>
                        <a:rPr lang="en-US" sz="1800" kern="1200" dirty="0">
                          <a:solidFill>
                            <a:schemeClr val="dk1"/>
                          </a:solidFill>
                          <a:latin typeface="Courier" pitchFamily="2" charset="0"/>
                          <a:ea typeface="+mn-ea"/>
                          <a:cs typeface="+mn-cs"/>
                        </a:rPr>
                        <a:t> /path/to/directory</a:t>
                      </a:r>
                    </a:p>
                  </a:txBody>
                  <a:tcPr/>
                </a:tc>
                <a:extLst>
                  <a:ext uri="{0D108BD9-81ED-4DB2-BD59-A6C34878D82A}">
                    <a16:rowId xmlns:a16="http://schemas.microsoft.com/office/drawing/2014/main" val="2560517876"/>
                  </a:ext>
                </a:extLst>
              </a:tr>
            </a:tbl>
          </a:graphicData>
        </a:graphic>
      </p:graphicFrame>
      <p:sp>
        <p:nvSpPr>
          <p:cNvPr id="6" name="TextBox 5">
            <a:extLst>
              <a:ext uri="{FF2B5EF4-FFF2-40B4-BE49-F238E27FC236}">
                <a16:creationId xmlns:a16="http://schemas.microsoft.com/office/drawing/2014/main" id="{BB38A6C6-EAE0-4D4E-9E69-4270F99901B2}"/>
              </a:ext>
            </a:extLst>
          </p:cNvPr>
          <p:cNvSpPr txBox="1"/>
          <p:nvPr/>
        </p:nvSpPr>
        <p:spPr>
          <a:xfrm>
            <a:off x="552660" y="1499892"/>
            <a:ext cx="1242648" cy="369332"/>
          </a:xfrm>
          <a:prstGeom prst="rect">
            <a:avLst/>
          </a:prstGeom>
          <a:noFill/>
        </p:spPr>
        <p:txBody>
          <a:bodyPr wrap="none" rtlCol="0">
            <a:spAutoFit/>
          </a:bodyPr>
          <a:lstStyle/>
          <a:p>
            <a:r>
              <a:rPr lang="en-US" dirty="0">
                <a:latin typeface="+mj-lt"/>
              </a:rPr>
              <a:t>Commands</a:t>
            </a:r>
          </a:p>
        </p:txBody>
      </p:sp>
      <p:graphicFrame>
        <p:nvGraphicFramePr>
          <p:cNvPr id="7" name="Table 6">
            <a:extLst>
              <a:ext uri="{FF2B5EF4-FFF2-40B4-BE49-F238E27FC236}">
                <a16:creationId xmlns:a16="http://schemas.microsoft.com/office/drawing/2014/main" id="{6CB98EF8-522F-3C4C-9D65-5574ACF23769}"/>
              </a:ext>
            </a:extLst>
          </p:cNvPr>
          <p:cNvGraphicFramePr>
            <a:graphicFrameLocks noGrp="1"/>
          </p:cNvGraphicFramePr>
          <p:nvPr>
            <p:extLst>
              <p:ext uri="{D42A27DB-BD31-4B8C-83A1-F6EECF244321}">
                <p14:modId xmlns:p14="http://schemas.microsoft.com/office/powerpoint/2010/main" val="895867982"/>
              </p:ext>
            </p:extLst>
          </p:nvPr>
        </p:nvGraphicFramePr>
        <p:xfrm>
          <a:off x="2228501" y="3953361"/>
          <a:ext cx="7413450" cy="1483360"/>
        </p:xfrm>
        <a:graphic>
          <a:graphicData uri="http://schemas.openxmlformats.org/drawingml/2006/table">
            <a:tbl>
              <a:tblPr firstRow="1" bandRow="1">
                <a:tableStyleId>{073A0DAA-6AF3-43AB-8588-CEC1D06C72B9}</a:tableStyleId>
              </a:tblPr>
              <a:tblGrid>
                <a:gridCol w="3706725">
                  <a:extLst>
                    <a:ext uri="{9D8B030D-6E8A-4147-A177-3AD203B41FA5}">
                      <a16:colId xmlns:a16="http://schemas.microsoft.com/office/drawing/2014/main" val="2680571671"/>
                    </a:ext>
                  </a:extLst>
                </a:gridCol>
                <a:gridCol w="3706725">
                  <a:extLst>
                    <a:ext uri="{9D8B030D-6E8A-4147-A177-3AD203B41FA5}">
                      <a16:colId xmlns:a16="http://schemas.microsoft.com/office/drawing/2014/main" val="267711678"/>
                    </a:ext>
                  </a:extLst>
                </a:gridCol>
              </a:tblGrid>
              <a:tr h="370840">
                <a:tc>
                  <a:txBody>
                    <a:bodyPr/>
                    <a:lstStyle/>
                    <a:p>
                      <a:r>
                        <a:rPr lang="en-US" dirty="0"/>
                        <a:t>Location</a:t>
                      </a:r>
                    </a:p>
                  </a:txBody>
                  <a:tcPr/>
                </a:tc>
                <a:tc>
                  <a:txBody>
                    <a:bodyPr/>
                    <a:lstStyle/>
                    <a:p>
                      <a:r>
                        <a:rPr lang="en-US" dirty="0"/>
                        <a:t>Shortcut</a:t>
                      </a:r>
                    </a:p>
                  </a:txBody>
                  <a:tcPr/>
                </a:tc>
                <a:extLst>
                  <a:ext uri="{0D108BD9-81ED-4DB2-BD59-A6C34878D82A}">
                    <a16:rowId xmlns:a16="http://schemas.microsoft.com/office/drawing/2014/main" val="4201292052"/>
                  </a:ext>
                </a:extLst>
              </a:tr>
              <a:tr h="370840">
                <a:tc>
                  <a:txBody>
                    <a:bodyPr/>
                    <a:lstStyle/>
                    <a:p>
                      <a:r>
                        <a:rPr lang="en-US" dirty="0"/>
                        <a:t>Parent directory</a:t>
                      </a:r>
                    </a:p>
                  </a:txBody>
                  <a:tcPr/>
                </a:tc>
                <a:tc>
                  <a:txBody>
                    <a:bodyPr/>
                    <a:lstStyle/>
                    <a:p>
                      <a:r>
                        <a:rPr lang="en-US" dirty="0">
                          <a:latin typeface="Courier" pitchFamily="2" charset="0"/>
                        </a:rPr>
                        <a:t>cd ..</a:t>
                      </a:r>
                    </a:p>
                  </a:txBody>
                  <a:tcPr/>
                </a:tc>
                <a:extLst>
                  <a:ext uri="{0D108BD9-81ED-4DB2-BD59-A6C34878D82A}">
                    <a16:rowId xmlns:a16="http://schemas.microsoft.com/office/drawing/2014/main" val="3191805137"/>
                  </a:ext>
                </a:extLst>
              </a:tr>
              <a:tr h="370840">
                <a:tc>
                  <a:txBody>
                    <a:bodyPr/>
                    <a:lstStyle/>
                    <a:p>
                      <a:r>
                        <a:rPr lang="en-US" dirty="0"/>
                        <a:t>Previous working directory </a:t>
                      </a:r>
                    </a:p>
                  </a:txBody>
                  <a:tcPr/>
                </a:tc>
                <a:tc>
                  <a:txBody>
                    <a:bodyPr/>
                    <a:lstStyle/>
                    <a:p>
                      <a:r>
                        <a:rPr lang="en-US" sz="1800" kern="1200" dirty="0">
                          <a:solidFill>
                            <a:schemeClr val="dk1"/>
                          </a:solidFill>
                          <a:latin typeface="Courier" pitchFamily="2" charset="0"/>
                          <a:ea typeface="+mn-ea"/>
                          <a:cs typeface="+mn-cs"/>
                        </a:rPr>
                        <a:t>cd -</a:t>
                      </a:r>
                    </a:p>
                  </a:txBody>
                  <a:tcPr/>
                </a:tc>
                <a:extLst>
                  <a:ext uri="{0D108BD9-81ED-4DB2-BD59-A6C34878D82A}">
                    <a16:rowId xmlns:a16="http://schemas.microsoft.com/office/drawing/2014/main" val="2282245764"/>
                  </a:ext>
                </a:extLst>
              </a:tr>
              <a:tr h="370840">
                <a:tc>
                  <a:txBody>
                    <a:bodyPr/>
                    <a:lstStyle/>
                    <a:p>
                      <a:r>
                        <a:rPr lang="en-US" dirty="0"/>
                        <a:t>Home directory</a:t>
                      </a:r>
                    </a:p>
                  </a:txBody>
                  <a:tcPr/>
                </a:tc>
                <a:tc>
                  <a:txBody>
                    <a:bodyPr/>
                    <a:lstStyle/>
                    <a:p>
                      <a:pPr marL="0" algn="l" defTabSz="914400" rtl="0" eaLnBrk="1" latinLnBrk="0" hangingPunct="1"/>
                      <a:r>
                        <a:rPr lang="en-US" sz="1800" kern="1200" dirty="0">
                          <a:solidFill>
                            <a:schemeClr val="dk1"/>
                          </a:solidFill>
                          <a:latin typeface="Courier" pitchFamily="2" charset="0"/>
                          <a:ea typeface="+mn-ea"/>
                          <a:cs typeface="+mn-cs"/>
                        </a:rPr>
                        <a:t>cd ~ or cd</a:t>
                      </a:r>
                    </a:p>
                  </a:txBody>
                  <a:tcPr/>
                </a:tc>
                <a:extLst>
                  <a:ext uri="{0D108BD9-81ED-4DB2-BD59-A6C34878D82A}">
                    <a16:rowId xmlns:a16="http://schemas.microsoft.com/office/drawing/2014/main" val="1448151130"/>
                  </a:ext>
                </a:extLst>
              </a:tr>
            </a:tbl>
          </a:graphicData>
        </a:graphic>
      </p:graphicFrame>
      <p:sp>
        <p:nvSpPr>
          <p:cNvPr id="8" name="TextBox 7">
            <a:extLst>
              <a:ext uri="{FF2B5EF4-FFF2-40B4-BE49-F238E27FC236}">
                <a16:creationId xmlns:a16="http://schemas.microsoft.com/office/drawing/2014/main" id="{6E9C484A-E7AC-7E43-8C34-C4979772DC0D}"/>
              </a:ext>
            </a:extLst>
          </p:cNvPr>
          <p:cNvSpPr txBox="1"/>
          <p:nvPr/>
        </p:nvSpPr>
        <p:spPr>
          <a:xfrm>
            <a:off x="552660" y="3953361"/>
            <a:ext cx="1532535" cy="369332"/>
          </a:xfrm>
          <a:prstGeom prst="rect">
            <a:avLst/>
          </a:prstGeom>
          <a:noFill/>
        </p:spPr>
        <p:txBody>
          <a:bodyPr wrap="none" rtlCol="0">
            <a:spAutoFit/>
          </a:bodyPr>
          <a:lstStyle/>
          <a:p>
            <a:r>
              <a:rPr lang="en-US" dirty="0">
                <a:latin typeface="+mj-lt"/>
              </a:rPr>
              <a:t>Path shortcuts</a:t>
            </a:r>
          </a:p>
        </p:txBody>
      </p:sp>
    </p:spTree>
    <p:extLst>
      <p:ext uri="{BB962C8B-B14F-4D97-AF65-F5344CB8AC3E}">
        <p14:creationId xmlns:p14="http://schemas.microsoft.com/office/powerpoint/2010/main" val="167501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20D522-09E9-DA4C-82DA-AC05C6464C5F}"/>
              </a:ext>
            </a:extLst>
          </p:cNvPr>
          <p:cNvSpPr>
            <a:spLocks noGrp="1"/>
          </p:cNvSpPr>
          <p:nvPr>
            <p:ph idx="1"/>
          </p:nvPr>
        </p:nvSpPr>
        <p:spPr/>
        <p:txBody>
          <a:bodyPr/>
          <a:lstStyle/>
          <a:p>
            <a:pPr marL="342900" indent="-342900" fontAlgn="base">
              <a:buFont typeface="Arial" panose="020B0604020202020204" pitchFamily="34" charset="0"/>
              <a:buChar char="•"/>
            </a:pPr>
            <a:r>
              <a:rPr lang="en-GB" dirty="0"/>
              <a:t>Multi-user operating system</a:t>
            </a:r>
          </a:p>
          <a:p>
            <a:pPr marL="342900" indent="-342900" fontAlgn="base">
              <a:buFont typeface="Arial" panose="020B0604020202020204" pitchFamily="34" charset="0"/>
              <a:buChar char="•"/>
            </a:pPr>
            <a:r>
              <a:rPr lang="en-GB" dirty="0"/>
              <a:t>Original Unix release: 1969</a:t>
            </a:r>
          </a:p>
          <a:p>
            <a:pPr marL="342900" indent="-342900">
              <a:buFont typeface="Arial" panose="020B0604020202020204" pitchFamily="34" charset="0"/>
              <a:buChar char="•"/>
            </a:pPr>
            <a:r>
              <a:rPr lang="en-US" dirty="0"/>
              <a:t>Linux: Free (open source) implementation: 1991</a:t>
            </a:r>
          </a:p>
        </p:txBody>
      </p:sp>
      <p:sp>
        <p:nvSpPr>
          <p:cNvPr id="8" name="Title 7">
            <a:extLst>
              <a:ext uri="{FF2B5EF4-FFF2-40B4-BE49-F238E27FC236}">
                <a16:creationId xmlns:a16="http://schemas.microsoft.com/office/drawing/2014/main" id="{4707076A-BB97-7B49-A0C7-66A84B9F377E}"/>
              </a:ext>
            </a:extLst>
          </p:cNvPr>
          <p:cNvSpPr>
            <a:spLocks noGrp="1"/>
          </p:cNvSpPr>
          <p:nvPr>
            <p:ph type="title"/>
          </p:nvPr>
        </p:nvSpPr>
        <p:spPr/>
        <p:txBody>
          <a:bodyPr/>
          <a:lstStyle/>
          <a:p>
            <a:r>
              <a:rPr lang="en-GB" dirty="0"/>
              <a:t>What is Unix/Linux</a:t>
            </a:r>
          </a:p>
        </p:txBody>
      </p:sp>
      <p:pic>
        <p:nvPicPr>
          <p:cNvPr id="3" name="Picture 2" descr="Android phone">
            <a:extLst>
              <a:ext uri="{FF2B5EF4-FFF2-40B4-BE49-F238E27FC236}">
                <a16:creationId xmlns:a16="http://schemas.microsoft.com/office/drawing/2014/main" id="{9A6DF1E5-89D9-094F-8F86-FEE46E3737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338" y="3219304"/>
            <a:ext cx="2699521" cy="2117468"/>
          </a:xfrm>
          <a:prstGeom prst="rect">
            <a:avLst/>
          </a:prstGeom>
        </p:spPr>
      </p:pic>
      <p:pic>
        <p:nvPicPr>
          <p:cNvPr id="11" name="Picture 10" descr="In-flight entertainment system">
            <a:extLst>
              <a:ext uri="{FF2B5EF4-FFF2-40B4-BE49-F238E27FC236}">
                <a16:creationId xmlns:a16="http://schemas.microsoft.com/office/drawing/2014/main" id="{999A3350-B847-964B-AA32-2777DF722B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9365" y="3217513"/>
            <a:ext cx="2825679" cy="2119259"/>
          </a:xfrm>
          <a:prstGeom prst="rect">
            <a:avLst/>
          </a:prstGeom>
        </p:spPr>
      </p:pic>
      <p:pic>
        <p:nvPicPr>
          <p:cNvPr id="7" name="Picture 6" descr="In-car entertainment system">
            <a:extLst>
              <a:ext uri="{FF2B5EF4-FFF2-40B4-BE49-F238E27FC236}">
                <a16:creationId xmlns:a16="http://schemas.microsoft.com/office/drawing/2014/main" id="{816C315B-C9A8-894A-84E3-98858238A7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31347" y="3219304"/>
            <a:ext cx="3938490" cy="2117468"/>
          </a:xfrm>
          <a:prstGeom prst="rect">
            <a:avLst/>
          </a:prstGeom>
        </p:spPr>
      </p:pic>
      <p:pic>
        <p:nvPicPr>
          <p:cNvPr id="13" name="Picture 12" descr="Nest thermostat">
            <a:extLst>
              <a:ext uri="{FF2B5EF4-FFF2-40B4-BE49-F238E27FC236}">
                <a16:creationId xmlns:a16="http://schemas.microsoft.com/office/drawing/2014/main" id="{F6B1BEBD-2788-AA4C-9125-39991838717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00157" y="3211176"/>
            <a:ext cx="2304168" cy="2125595"/>
          </a:xfrm>
          <a:prstGeom prst="rect">
            <a:avLst/>
          </a:prstGeom>
        </p:spPr>
      </p:pic>
      <p:sp>
        <p:nvSpPr>
          <p:cNvPr id="2" name="Rectangle 1">
            <a:extLst>
              <a:ext uri="{FF2B5EF4-FFF2-40B4-BE49-F238E27FC236}">
                <a16:creationId xmlns:a16="http://schemas.microsoft.com/office/drawing/2014/main" id="{8734ED76-84C2-8242-9DF8-5D73D240A5D5}"/>
              </a:ext>
            </a:extLst>
          </p:cNvPr>
          <p:cNvSpPr/>
          <p:nvPr/>
        </p:nvSpPr>
        <p:spPr>
          <a:xfrm>
            <a:off x="5334695" y="1847626"/>
            <a:ext cx="530915" cy="400110"/>
          </a:xfrm>
          <a:prstGeom prst="rect">
            <a:avLst/>
          </a:prstGeom>
        </p:spPr>
        <p:txBody>
          <a:bodyPr wrap="none">
            <a:spAutoFit/>
          </a:bodyPr>
          <a:lstStyle/>
          <a:p>
            <a:pPr marL="342900" indent="-342900" fontAlgn="base">
              <a:buFont typeface="Arial" panose="020B0604020202020204" pitchFamily="34" charset="0"/>
              <a:buChar char="•"/>
            </a:pPr>
            <a:endParaRPr lang="en-GB" sz="2000" dirty="0"/>
          </a:p>
        </p:txBody>
      </p:sp>
    </p:spTree>
    <p:extLst>
      <p:ext uri="{BB962C8B-B14F-4D97-AF65-F5344CB8AC3E}">
        <p14:creationId xmlns:p14="http://schemas.microsoft.com/office/powerpoint/2010/main" val="33446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mph" presetSubtype="0" fill="hold" nodeType="clickEffect">
                                  <p:stCondLst>
                                    <p:cond delay="0"/>
                                  </p:stCondLst>
                                  <p:childTnLst>
                                    <p:animClr clrSpc="hsl" dir="cw">
                                      <p:cBhvr override="childStyle">
                                        <p:cTn id="10" dur="500" fill="hold"/>
                                        <p:tgtEl>
                                          <p:spTgt spid="3"/>
                                        </p:tgtEl>
                                        <p:attrNameLst>
                                          <p:attrName>style.color</p:attrName>
                                        </p:attrNameLst>
                                      </p:cBhvr>
                                      <p:by>
                                        <p:hsl h="0" s="-70588" l="0"/>
                                      </p:by>
                                    </p:animClr>
                                    <p:animClr clrSpc="hsl" dir="cw">
                                      <p:cBhvr>
                                        <p:cTn id="11" dur="500" fill="hold"/>
                                        <p:tgtEl>
                                          <p:spTgt spid="3"/>
                                        </p:tgtEl>
                                        <p:attrNameLst>
                                          <p:attrName>fillcolor</p:attrName>
                                        </p:attrNameLst>
                                      </p:cBhvr>
                                      <p:by>
                                        <p:hsl h="0" s="-70588" l="0"/>
                                      </p:by>
                                    </p:animClr>
                                    <p:animClr clrSpc="hsl" dir="cw">
                                      <p:cBhvr>
                                        <p:cTn id="12" dur="500" fill="hold"/>
                                        <p:tgtEl>
                                          <p:spTgt spid="3"/>
                                        </p:tgtEl>
                                        <p:attrNameLst>
                                          <p:attrName>stroke.color</p:attrName>
                                        </p:attrNameLst>
                                      </p:cBhvr>
                                      <p:by>
                                        <p:hsl h="0" s="-70588" l="0"/>
                                      </p:by>
                                    </p:animClr>
                                    <p:set>
                                      <p:cBhvr>
                                        <p:cTn id="13" dur="500" fill="hold"/>
                                        <p:tgtEl>
                                          <p:spTgt spid="3"/>
                                        </p:tgtEl>
                                        <p:attrNameLst>
                                          <p:attrName>fill.type</p:attrName>
                                        </p:attrNameLst>
                                      </p:cBhvr>
                                      <p:to>
                                        <p:strVal val="solid"/>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5" presetClass="emph" presetSubtype="0" fill="hold" nodeType="clickEffect">
                                  <p:stCondLst>
                                    <p:cond delay="0"/>
                                  </p:stCondLst>
                                  <p:childTnLst>
                                    <p:animClr clrSpc="hsl" dir="cw">
                                      <p:cBhvr override="childStyle">
                                        <p:cTn id="19" dur="500" fill="hold"/>
                                        <p:tgtEl>
                                          <p:spTgt spid="11"/>
                                        </p:tgtEl>
                                        <p:attrNameLst>
                                          <p:attrName>style.color</p:attrName>
                                        </p:attrNameLst>
                                      </p:cBhvr>
                                      <p:by>
                                        <p:hsl h="0" s="-70588" l="0"/>
                                      </p:by>
                                    </p:animClr>
                                    <p:animClr clrSpc="hsl" dir="cw">
                                      <p:cBhvr>
                                        <p:cTn id="20" dur="500" fill="hold"/>
                                        <p:tgtEl>
                                          <p:spTgt spid="11"/>
                                        </p:tgtEl>
                                        <p:attrNameLst>
                                          <p:attrName>fillcolor</p:attrName>
                                        </p:attrNameLst>
                                      </p:cBhvr>
                                      <p:by>
                                        <p:hsl h="0" s="-70588" l="0"/>
                                      </p:by>
                                    </p:animClr>
                                    <p:animClr clrSpc="hsl" dir="cw">
                                      <p:cBhvr>
                                        <p:cTn id="21" dur="500" fill="hold"/>
                                        <p:tgtEl>
                                          <p:spTgt spid="11"/>
                                        </p:tgtEl>
                                        <p:attrNameLst>
                                          <p:attrName>stroke.color</p:attrName>
                                        </p:attrNameLst>
                                      </p:cBhvr>
                                      <p:by>
                                        <p:hsl h="0" s="-70588" l="0"/>
                                      </p:by>
                                    </p:animClr>
                                    <p:set>
                                      <p:cBhvr>
                                        <p:cTn id="22" dur="500" fill="hold"/>
                                        <p:tgtEl>
                                          <p:spTgt spid="11"/>
                                        </p:tgtEl>
                                        <p:attrNameLst>
                                          <p:attrName>fill.type</p:attrName>
                                        </p:attrNameLst>
                                      </p:cBhvr>
                                      <p:to>
                                        <p:strVal val="solid"/>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5" presetClass="emph" presetSubtype="0" fill="hold" nodeType="clickEffect">
                                  <p:stCondLst>
                                    <p:cond delay="0"/>
                                  </p:stCondLst>
                                  <p:childTnLst>
                                    <p:animClr clrSpc="hsl" dir="cw">
                                      <p:cBhvr override="childStyle">
                                        <p:cTn id="28" dur="500" fill="hold"/>
                                        <p:tgtEl>
                                          <p:spTgt spid="7"/>
                                        </p:tgtEl>
                                        <p:attrNameLst>
                                          <p:attrName>style.color</p:attrName>
                                        </p:attrNameLst>
                                      </p:cBhvr>
                                      <p:by>
                                        <p:hsl h="0" s="-70588" l="0"/>
                                      </p:by>
                                    </p:animClr>
                                    <p:animClr clrSpc="hsl" dir="cw">
                                      <p:cBhvr>
                                        <p:cTn id="29" dur="500" fill="hold"/>
                                        <p:tgtEl>
                                          <p:spTgt spid="7"/>
                                        </p:tgtEl>
                                        <p:attrNameLst>
                                          <p:attrName>fillcolor</p:attrName>
                                        </p:attrNameLst>
                                      </p:cBhvr>
                                      <p:by>
                                        <p:hsl h="0" s="-70588" l="0"/>
                                      </p:by>
                                    </p:animClr>
                                    <p:animClr clrSpc="hsl" dir="cw">
                                      <p:cBhvr>
                                        <p:cTn id="30" dur="500" fill="hold"/>
                                        <p:tgtEl>
                                          <p:spTgt spid="7"/>
                                        </p:tgtEl>
                                        <p:attrNameLst>
                                          <p:attrName>stroke.color</p:attrName>
                                        </p:attrNameLst>
                                      </p:cBhvr>
                                      <p:by>
                                        <p:hsl h="0" s="-70588" l="0"/>
                                      </p:by>
                                    </p:animClr>
                                    <p:set>
                                      <p:cBhvr>
                                        <p:cTn id="31" dur="500" fill="hold"/>
                                        <p:tgtEl>
                                          <p:spTgt spid="7"/>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3D837E-1365-334A-BE69-BB8CCEF73DBE}"/>
              </a:ext>
            </a:extLst>
          </p:cNvPr>
          <p:cNvSpPr>
            <a:spLocks noGrp="1"/>
          </p:cNvSpPr>
          <p:nvPr>
            <p:ph type="sldNum" sz="quarter" idx="12"/>
          </p:nvPr>
        </p:nvSpPr>
        <p:spPr/>
        <p:txBody>
          <a:bodyPr/>
          <a:lstStyle/>
          <a:p>
            <a:fld id="{E89BC60F-F4BF-4EE8-9F02-8A0093F1814F}" type="slidenum">
              <a:rPr lang="en-GB" smtClean="0"/>
              <a:t>30</a:t>
            </a:fld>
            <a:endParaRPr lang="en-GB"/>
          </a:p>
        </p:txBody>
      </p:sp>
      <p:sp>
        <p:nvSpPr>
          <p:cNvPr id="2" name="Title 1">
            <a:extLst>
              <a:ext uri="{FF2B5EF4-FFF2-40B4-BE49-F238E27FC236}">
                <a16:creationId xmlns:a16="http://schemas.microsoft.com/office/drawing/2014/main" id="{B5164EE7-4495-4E4E-9C69-CD2DF65B6D56}"/>
              </a:ext>
            </a:extLst>
          </p:cNvPr>
          <p:cNvSpPr>
            <a:spLocks noGrp="1"/>
          </p:cNvSpPr>
          <p:nvPr>
            <p:ph type="title"/>
          </p:nvPr>
        </p:nvSpPr>
        <p:spPr/>
        <p:txBody>
          <a:bodyPr/>
          <a:lstStyle/>
          <a:p>
            <a:r>
              <a:rPr lang="en-GB" dirty="0"/>
              <a:t>HELP!</a:t>
            </a:r>
          </a:p>
        </p:txBody>
      </p:sp>
      <p:pic>
        <p:nvPicPr>
          <p:cNvPr id="8" name="Picture 7" descr="The Beatles">
            <a:extLst>
              <a:ext uri="{FF2B5EF4-FFF2-40B4-BE49-F238E27FC236}">
                <a16:creationId xmlns:a16="http://schemas.microsoft.com/office/drawing/2014/main" id="{5495DE73-7ECD-4546-BB74-802FDB72183A}"/>
              </a:ext>
            </a:extLst>
          </p:cNvPr>
          <p:cNvPicPr>
            <a:picLocks noChangeAspect="1"/>
          </p:cNvPicPr>
          <p:nvPr/>
        </p:nvPicPr>
        <p:blipFill>
          <a:blip r:embed="rId3"/>
          <a:stretch>
            <a:fillRect/>
          </a:stretch>
        </p:blipFill>
        <p:spPr>
          <a:xfrm>
            <a:off x="3290416" y="1054100"/>
            <a:ext cx="5611169" cy="2935073"/>
          </a:xfrm>
          <a:prstGeom prst="rect">
            <a:avLst/>
          </a:prstGeom>
        </p:spPr>
      </p:pic>
      <p:pic>
        <p:nvPicPr>
          <p:cNvPr id="3" name="Picture 2" descr="Incorrect Semaphore interpretation">
            <a:extLst>
              <a:ext uri="{FF2B5EF4-FFF2-40B4-BE49-F238E27FC236}">
                <a16:creationId xmlns:a16="http://schemas.microsoft.com/office/drawing/2014/main" id="{ABA4EB1A-01FA-2444-AB65-5CE5BD94F26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290416" y="4121293"/>
            <a:ext cx="5876818" cy="1646748"/>
          </a:xfrm>
          <a:prstGeom prst="rect">
            <a:avLst/>
          </a:prstGeom>
        </p:spPr>
      </p:pic>
    </p:spTree>
    <p:extLst>
      <p:ext uri="{BB962C8B-B14F-4D97-AF65-F5344CB8AC3E}">
        <p14:creationId xmlns:p14="http://schemas.microsoft.com/office/powerpoint/2010/main" val="5639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46600-3266-B64F-BC66-B043286878AC}"/>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latin typeface="Courier" pitchFamily="2" charset="0"/>
              </a:rPr>
              <a:t>-h/--help </a:t>
            </a:r>
            <a:r>
              <a:rPr lang="en-US" dirty="0"/>
              <a:t>option</a:t>
            </a:r>
          </a:p>
          <a:p>
            <a:pPr lvl="1" indent="0">
              <a:lnSpc>
                <a:spcPct val="120000"/>
              </a:lnSpc>
              <a:buNone/>
            </a:pPr>
            <a:r>
              <a:rPr lang="en-US" dirty="0"/>
              <a:t>Basic usage information</a:t>
            </a:r>
            <a:br>
              <a:rPr lang="en-US" dirty="0"/>
            </a:br>
            <a:br>
              <a:rPr lang="en-US" dirty="0"/>
            </a:br>
            <a:r>
              <a:rPr lang="en-US" sz="1700" dirty="0">
                <a:solidFill>
                  <a:schemeClr val="accent1">
                    <a:lumMod val="75000"/>
                  </a:schemeClr>
                </a:solidFill>
                <a:latin typeface="Courier" pitchFamily="2" charset="0"/>
              </a:rPr>
              <a:t>[jabbott@login2 ~]$ </a:t>
            </a:r>
            <a:r>
              <a:rPr lang="en-US" dirty="0" err="1">
                <a:solidFill>
                  <a:srgbClr val="00B050"/>
                </a:solidFill>
                <a:latin typeface="Courier" pitchFamily="2" charset="0"/>
              </a:rPr>
              <a:t>rmdir</a:t>
            </a:r>
            <a:r>
              <a:rPr lang="en-US" dirty="0">
                <a:solidFill>
                  <a:srgbClr val="00B050"/>
                </a:solidFill>
                <a:latin typeface="Courier" pitchFamily="2" charset="0"/>
              </a:rPr>
              <a:t> --help</a:t>
            </a:r>
            <a:br>
              <a:rPr lang="en-US" dirty="0">
                <a:solidFill>
                  <a:srgbClr val="C00000"/>
                </a:solidFill>
                <a:latin typeface="Courier" pitchFamily="2" charset="0"/>
              </a:rPr>
            </a:br>
            <a:r>
              <a:rPr lang="en-US" sz="1700" dirty="0">
                <a:solidFill>
                  <a:schemeClr val="accent1">
                    <a:lumMod val="75000"/>
                  </a:schemeClr>
                </a:solidFill>
                <a:latin typeface="Courier" pitchFamily="2" charset="0"/>
              </a:rPr>
              <a:t>Usage: </a:t>
            </a:r>
            <a:r>
              <a:rPr lang="en-US" sz="1700" dirty="0" err="1">
                <a:solidFill>
                  <a:schemeClr val="accent1">
                    <a:lumMod val="75000"/>
                  </a:schemeClr>
                </a:solidFill>
                <a:latin typeface="Courier" pitchFamily="2" charset="0"/>
              </a:rPr>
              <a:t>rmdir</a:t>
            </a:r>
            <a:r>
              <a:rPr lang="en-US" sz="1700" dirty="0">
                <a:solidFill>
                  <a:schemeClr val="accent1">
                    <a:lumMod val="75000"/>
                  </a:schemeClr>
                </a:solidFill>
                <a:latin typeface="Courier" pitchFamily="2" charset="0"/>
              </a:rPr>
              <a:t> [OPTION]... DIRECTORY...</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Remove the DIRECTORY(</a:t>
            </a:r>
            <a:r>
              <a:rPr lang="en-US" sz="1700" dirty="0" err="1">
                <a:solidFill>
                  <a:schemeClr val="accent1">
                    <a:lumMod val="75000"/>
                  </a:schemeClr>
                </a:solidFill>
                <a:latin typeface="Courier" pitchFamily="2" charset="0"/>
              </a:rPr>
              <a:t>ies</a:t>
            </a:r>
            <a:r>
              <a:rPr lang="en-US" sz="1700" dirty="0">
                <a:solidFill>
                  <a:schemeClr val="accent1">
                    <a:lumMod val="75000"/>
                  </a:schemeClr>
                </a:solidFill>
                <a:latin typeface="Courier" pitchFamily="2" charset="0"/>
              </a:rPr>
              <a:t>), if they are empty.</a:t>
            </a:r>
          </a:p>
          <a:p>
            <a:pPr lvl="1" indent="0">
              <a:lnSpc>
                <a:spcPct val="120000"/>
              </a:lnSpc>
              <a:buNone/>
            </a:pPr>
            <a:r>
              <a:rPr lang="en-US" sz="1700" dirty="0">
                <a:solidFill>
                  <a:schemeClr val="accent1">
                    <a:lumMod val="75000"/>
                  </a:schemeClr>
                </a:solidFill>
                <a:latin typeface="Courier" pitchFamily="2" charset="0"/>
              </a:rPr>
              <a:t>      --ignore-fail-on-non-empty</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                  ignore each failure that is solely because a directory</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                    is non-empty</a:t>
            </a:r>
          </a:p>
          <a:p>
            <a:pPr lvl="1" indent="0">
              <a:lnSpc>
                <a:spcPct val="120000"/>
              </a:lnSpc>
              <a:buNone/>
            </a:pPr>
            <a:r>
              <a:rPr lang="en-US" sz="1700" dirty="0">
                <a:solidFill>
                  <a:schemeClr val="accent1">
                    <a:lumMod val="75000"/>
                  </a:schemeClr>
                </a:solidFill>
                <a:latin typeface="Courier" pitchFamily="2" charset="0"/>
              </a:rPr>
              <a:t>  -p, --parents   remove DIRECTORY and its ancestors; e.g., '</a:t>
            </a:r>
            <a:r>
              <a:rPr lang="en-US" sz="1700" dirty="0" err="1">
                <a:solidFill>
                  <a:schemeClr val="accent1">
                    <a:lumMod val="75000"/>
                  </a:schemeClr>
                </a:solidFill>
                <a:latin typeface="Courier" pitchFamily="2" charset="0"/>
              </a:rPr>
              <a:t>rmdir</a:t>
            </a:r>
            <a:r>
              <a:rPr lang="en-US" sz="1700" dirty="0">
                <a:solidFill>
                  <a:schemeClr val="accent1">
                    <a:lumMod val="75000"/>
                  </a:schemeClr>
                </a:solidFill>
                <a:latin typeface="Courier" pitchFamily="2" charset="0"/>
              </a:rPr>
              <a:t> -p a/b/c’ is</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                    similar to '</a:t>
            </a:r>
            <a:r>
              <a:rPr lang="en-US" sz="1700" dirty="0" err="1">
                <a:solidFill>
                  <a:schemeClr val="accent1">
                    <a:lumMod val="75000"/>
                  </a:schemeClr>
                </a:solidFill>
                <a:latin typeface="Courier" pitchFamily="2" charset="0"/>
              </a:rPr>
              <a:t>rmdir</a:t>
            </a:r>
            <a:r>
              <a:rPr lang="en-US" sz="1700" dirty="0">
                <a:solidFill>
                  <a:schemeClr val="accent1">
                    <a:lumMod val="75000"/>
                  </a:schemeClr>
                </a:solidFill>
                <a:latin typeface="Courier" pitchFamily="2" charset="0"/>
              </a:rPr>
              <a:t> a/b/c a/b a'</a:t>
            </a:r>
          </a:p>
          <a:p>
            <a:pPr lvl="1" indent="0">
              <a:lnSpc>
                <a:spcPct val="120000"/>
              </a:lnSpc>
              <a:buNone/>
            </a:pPr>
            <a:r>
              <a:rPr lang="en-US" sz="1700" dirty="0">
                <a:solidFill>
                  <a:schemeClr val="accent1">
                    <a:lumMod val="75000"/>
                  </a:schemeClr>
                </a:solidFill>
                <a:latin typeface="Courier" pitchFamily="2" charset="0"/>
              </a:rPr>
              <a:t>  -v, --verbose   output a diagnostic for every directory processed</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      --help     display this help and exit</a:t>
            </a:r>
            <a:br>
              <a:rPr lang="en-US" sz="1700" dirty="0">
                <a:solidFill>
                  <a:schemeClr val="accent1">
                    <a:lumMod val="75000"/>
                  </a:schemeClr>
                </a:solidFill>
                <a:latin typeface="Courier" pitchFamily="2" charset="0"/>
              </a:rPr>
            </a:br>
            <a:r>
              <a:rPr lang="en-US" sz="1700" dirty="0">
                <a:solidFill>
                  <a:schemeClr val="accent1">
                    <a:lumMod val="75000"/>
                  </a:schemeClr>
                </a:solidFill>
                <a:latin typeface="Courier" pitchFamily="2" charset="0"/>
              </a:rPr>
              <a:t>      --version  output version information and exit</a:t>
            </a:r>
            <a:br>
              <a:rPr lang="en-US" dirty="0">
                <a:solidFill>
                  <a:schemeClr val="accent1">
                    <a:lumMod val="75000"/>
                  </a:schemeClr>
                </a:solidFill>
                <a:latin typeface="Courier" pitchFamily="2" charset="0"/>
              </a:rPr>
            </a:br>
            <a:endParaRPr lang="en-US" dirty="0">
              <a:solidFill>
                <a:schemeClr val="accent1">
                  <a:lumMod val="75000"/>
                </a:schemeClr>
              </a:solidFill>
              <a:latin typeface="Courier" pitchFamily="2" charset="0"/>
            </a:endParaRPr>
          </a:p>
        </p:txBody>
      </p:sp>
      <p:sp>
        <p:nvSpPr>
          <p:cNvPr id="3" name="Slide Number Placeholder 2">
            <a:extLst>
              <a:ext uri="{FF2B5EF4-FFF2-40B4-BE49-F238E27FC236}">
                <a16:creationId xmlns:a16="http://schemas.microsoft.com/office/drawing/2014/main" id="{6CD9FA3C-A9BE-F84B-AC55-318476D9D9A3}"/>
              </a:ext>
            </a:extLst>
          </p:cNvPr>
          <p:cNvSpPr>
            <a:spLocks noGrp="1"/>
          </p:cNvSpPr>
          <p:nvPr>
            <p:ph type="sldNum" sz="quarter" idx="12"/>
          </p:nvPr>
        </p:nvSpPr>
        <p:spPr/>
        <p:txBody>
          <a:bodyPr/>
          <a:lstStyle/>
          <a:p>
            <a:fld id="{E89BC60F-F4BF-4EE8-9F02-8A0093F1814F}" type="slidenum">
              <a:rPr lang="en-GB" smtClean="0"/>
              <a:t>31</a:t>
            </a:fld>
            <a:endParaRPr lang="en-GB"/>
          </a:p>
        </p:txBody>
      </p:sp>
      <p:sp>
        <p:nvSpPr>
          <p:cNvPr id="4" name="Title 3">
            <a:extLst>
              <a:ext uri="{FF2B5EF4-FFF2-40B4-BE49-F238E27FC236}">
                <a16:creationId xmlns:a16="http://schemas.microsoft.com/office/drawing/2014/main" id="{453C9EB8-BB08-8F44-94E0-3F2CB8D90071}"/>
              </a:ext>
            </a:extLst>
          </p:cNvPr>
          <p:cNvSpPr>
            <a:spLocks noGrp="1"/>
          </p:cNvSpPr>
          <p:nvPr>
            <p:ph type="title"/>
          </p:nvPr>
        </p:nvSpPr>
        <p:spPr/>
        <p:txBody>
          <a:bodyPr/>
          <a:lstStyle/>
          <a:p>
            <a:r>
              <a:rPr lang="en-US" dirty="0"/>
              <a:t>Inbuilt command help</a:t>
            </a:r>
          </a:p>
        </p:txBody>
      </p:sp>
    </p:spTree>
    <p:extLst>
      <p:ext uri="{BB962C8B-B14F-4D97-AF65-F5344CB8AC3E}">
        <p14:creationId xmlns:p14="http://schemas.microsoft.com/office/powerpoint/2010/main" val="32438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3BF66D-BE1E-0548-8ACA-EB6A1FC8C52E}"/>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Reference manual pages included with OS</a:t>
            </a:r>
          </a:p>
          <a:p>
            <a:pPr marL="342900" indent="-342900">
              <a:buFont typeface="Arial" panose="020B0604020202020204" pitchFamily="34" charset="0"/>
              <a:buChar char="•"/>
            </a:pPr>
            <a:r>
              <a:rPr lang="en-US" dirty="0"/>
              <a:t>Accessed by ‘man’ command</a:t>
            </a:r>
          </a:p>
          <a:p>
            <a:pPr marL="355600" lvl="2" indent="0">
              <a:buNone/>
            </a:pPr>
            <a:r>
              <a:rPr lang="en-US" dirty="0">
                <a:solidFill>
                  <a:srgbClr val="00B050"/>
                </a:solidFill>
                <a:latin typeface="Courier" pitchFamily="2" charset="0"/>
              </a:rPr>
              <a:t>man </a:t>
            </a:r>
            <a:r>
              <a:rPr lang="en-US" dirty="0" err="1">
                <a:solidFill>
                  <a:srgbClr val="00B050"/>
                </a:solidFill>
                <a:latin typeface="Courier" pitchFamily="2" charset="0"/>
              </a:rPr>
              <a:t>rmdir</a:t>
            </a:r>
            <a:endParaRPr lang="en-US" dirty="0">
              <a:solidFill>
                <a:srgbClr val="00B050"/>
              </a:solidFill>
              <a:latin typeface="Courier" pitchFamily="2" charset="0"/>
            </a:endParaRPr>
          </a:p>
          <a:p>
            <a:pPr lvl="1">
              <a:buFont typeface="Arial" panose="020B0604020202020204" pitchFamily="34" charset="0"/>
              <a:buChar char="•"/>
            </a:pPr>
            <a:r>
              <a:rPr lang="en-US" sz="2200" dirty="0"/>
              <a:t>Which command do you need to use</a:t>
            </a:r>
            <a:r>
              <a:rPr lang="en-US" dirty="0"/>
              <a:t> to separate fields of a file</a:t>
            </a:r>
            <a:r>
              <a:rPr lang="en-US" sz="2200" dirty="0"/>
              <a:t>?</a:t>
            </a:r>
          </a:p>
          <a:p>
            <a:pPr marL="357188" lvl="2" indent="0">
              <a:buNone/>
            </a:pPr>
            <a:r>
              <a:rPr lang="en-US" dirty="0">
                <a:latin typeface="Courier" pitchFamily="2" charset="0"/>
              </a:rPr>
              <a:t>man –k</a:t>
            </a:r>
            <a:r>
              <a:rPr lang="en-US" sz="2000" dirty="0"/>
              <a:t>: search man pages by keyword</a:t>
            </a:r>
            <a:br>
              <a:rPr lang="en-US" dirty="0">
                <a:solidFill>
                  <a:srgbClr val="00B050"/>
                </a:solidFill>
                <a:latin typeface="Courier" pitchFamily="2" charset="0"/>
              </a:rPr>
            </a:br>
            <a:r>
              <a:rPr lang="en-US" sz="1600" dirty="0">
                <a:solidFill>
                  <a:schemeClr val="accent1">
                    <a:lumMod val="75000"/>
                  </a:schemeClr>
                </a:solidFill>
                <a:latin typeface="Courier" pitchFamily="2" charset="0"/>
              </a:rPr>
              <a:t>[jabbott@login2 ~]$ </a:t>
            </a:r>
            <a:r>
              <a:rPr lang="en-US" sz="1600" dirty="0">
                <a:solidFill>
                  <a:srgbClr val="00B050"/>
                </a:solidFill>
                <a:latin typeface="Courier" pitchFamily="2" charset="0"/>
              </a:rPr>
              <a:t>man -k field</a:t>
            </a:r>
            <a:br>
              <a:rPr lang="en-US" sz="1600" dirty="0">
                <a:solidFill>
                  <a:srgbClr val="00B050"/>
                </a:solidFill>
                <a:latin typeface="Courier" pitchFamily="2" charset="0"/>
              </a:rPr>
            </a:br>
            <a:r>
              <a:rPr lang="en-US" sz="1600" dirty="0">
                <a:solidFill>
                  <a:schemeClr val="accent1">
                    <a:lumMod val="75000"/>
                  </a:schemeClr>
                </a:solidFill>
                <a:latin typeface="Courier" pitchFamily="2" charset="0"/>
              </a:rPr>
              <a:t>cut (1p)             - cut out selected fields of each line of a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fields (3pm)         - compile-time class fields</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Hash::Util::</a:t>
            </a:r>
            <a:r>
              <a:rPr lang="en-US" sz="1600" dirty="0" err="1">
                <a:solidFill>
                  <a:schemeClr val="accent1">
                    <a:lumMod val="75000"/>
                  </a:schemeClr>
                </a:solidFill>
                <a:latin typeface="Courier" pitchFamily="2" charset="0"/>
              </a:rPr>
              <a:t>FieldHash</a:t>
            </a:r>
            <a:r>
              <a:rPr lang="en-US" sz="1600" dirty="0">
                <a:solidFill>
                  <a:schemeClr val="accent1">
                    <a:lumMod val="75000"/>
                  </a:schemeClr>
                </a:solidFill>
                <a:latin typeface="Courier" pitchFamily="2" charset="0"/>
              </a:rPr>
              <a:t> (3pm) - Support for Inside-Out Classes</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join (1)             - join lines of two files on a common field</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systemd.journal</a:t>
            </a:r>
            <a:r>
              <a:rPr lang="en-US" sz="1600" dirty="0">
                <a:solidFill>
                  <a:schemeClr val="accent1">
                    <a:lumMod val="75000"/>
                  </a:schemeClr>
                </a:solidFill>
                <a:latin typeface="Courier" pitchFamily="2" charset="0"/>
              </a:rPr>
              <a:t>-fields (7) - Special journal fields</a:t>
            </a:r>
            <a:endParaRPr lang="en-US" dirty="0">
              <a:solidFill>
                <a:schemeClr val="accent1">
                  <a:lumMod val="75000"/>
                </a:schemeClr>
              </a:solidFill>
              <a:latin typeface="Courier" pitchFamily="2" charset="0"/>
            </a:endParaRPr>
          </a:p>
          <a:p>
            <a:pPr marL="355600" lvl="2" indent="0">
              <a:buNone/>
            </a:pPr>
            <a:r>
              <a:rPr lang="en-US" sz="2200" dirty="0"/>
              <a:t>Sections 1 and 1p contain shell commands</a:t>
            </a:r>
          </a:p>
          <a:p>
            <a:pPr marL="355600" lvl="2" indent="0">
              <a:buNone/>
            </a:pPr>
            <a:r>
              <a:rPr lang="en-US" sz="1600" dirty="0">
                <a:solidFill>
                  <a:schemeClr val="accent1">
                    <a:lumMod val="75000"/>
                  </a:schemeClr>
                </a:solidFill>
                <a:latin typeface="Courier" pitchFamily="2" charset="0"/>
              </a:rPr>
              <a:t>[jabbott@login2 ~]$ </a:t>
            </a:r>
            <a:r>
              <a:rPr lang="en-US" sz="1600" dirty="0">
                <a:solidFill>
                  <a:srgbClr val="00B050"/>
                </a:solidFill>
                <a:latin typeface="Courier" pitchFamily="2" charset="0"/>
              </a:rPr>
              <a:t>man -s 1,1p -k field</a:t>
            </a:r>
            <a:br>
              <a:rPr lang="en-US" sz="1600" dirty="0">
                <a:solidFill>
                  <a:srgbClr val="FF0000"/>
                </a:solidFill>
                <a:latin typeface="Courier" pitchFamily="2" charset="0"/>
              </a:rPr>
            </a:br>
            <a:r>
              <a:rPr lang="en-US" sz="1600" dirty="0">
                <a:solidFill>
                  <a:schemeClr val="accent1">
                    <a:lumMod val="75000"/>
                  </a:schemeClr>
                </a:solidFill>
                <a:latin typeface="Courier" pitchFamily="2" charset="0"/>
              </a:rPr>
              <a:t>cut (1p)             - cut out selected fields of each line of a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join (1)             - join lines of two files on a common field</a:t>
            </a:r>
          </a:p>
        </p:txBody>
      </p:sp>
      <p:sp>
        <p:nvSpPr>
          <p:cNvPr id="3" name="Slide Number Placeholder 2">
            <a:extLst>
              <a:ext uri="{FF2B5EF4-FFF2-40B4-BE49-F238E27FC236}">
                <a16:creationId xmlns:a16="http://schemas.microsoft.com/office/drawing/2014/main" id="{6CCEE220-18A9-934A-BA44-5721664928F0}"/>
              </a:ext>
            </a:extLst>
          </p:cNvPr>
          <p:cNvSpPr>
            <a:spLocks noGrp="1"/>
          </p:cNvSpPr>
          <p:nvPr>
            <p:ph type="sldNum" sz="quarter" idx="12"/>
          </p:nvPr>
        </p:nvSpPr>
        <p:spPr/>
        <p:txBody>
          <a:bodyPr/>
          <a:lstStyle/>
          <a:p>
            <a:fld id="{E89BC60F-F4BF-4EE8-9F02-8A0093F1814F}" type="slidenum">
              <a:rPr lang="en-GB" smtClean="0"/>
              <a:t>32</a:t>
            </a:fld>
            <a:endParaRPr lang="en-GB"/>
          </a:p>
        </p:txBody>
      </p:sp>
      <p:sp>
        <p:nvSpPr>
          <p:cNvPr id="4" name="Title 3">
            <a:extLst>
              <a:ext uri="{FF2B5EF4-FFF2-40B4-BE49-F238E27FC236}">
                <a16:creationId xmlns:a16="http://schemas.microsoft.com/office/drawing/2014/main" id="{BB5B2E5E-F6A5-2846-9874-DC8A4090171B}"/>
              </a:ext>
            </a:extLst>
          </p:cNvPr>
          <p:cNvSpPr>
            <a:spLocks noGrp="1"/>
          </p:cNvSpPr>
          <p:nvPr>
            <p:ph type="title"/>
          </p:nvPr>
        </p:nvSpPr>
        <p:spPr/>
        <p:txBody>
          <a:bodyPr/>
          <a:lstStyle/>
          <a:p>
            <a:r>
              <a:rPr lang="en-US" dirty="0"/>
              <a:t>Manual pages</a:t>
            </a:r>
          </a:p>
        </p:txBody>
      </p:sp>
      <p:sp>
        <p:nvSpPr>
          <p:cNvPr id="5" name="TextBox 4">
            <a:extLst>
              <a:ext uri="{FF2B5EF4-FFF2-40B4-BE49-F238E27FC236}">
                <a16:creationId xmlns:a16="http://schemas.microsoft.com/office/drawing/2014/main" id="{02C15CBD-AF09-5D4A-9094-1F588B584AC3}"/>
              </a:ext>
            </a:extLst>
          </p:cNvPr>
          <p:cNvSpPr txBox="1"/>
          <p:nvPr/>
        </p:nvSpPr>
        <p:spPr>
          <a:xfrm>
            <a:off x="3431568" y="5009027"/>
            <a:ext cx="861133" cy="369332"/>
          </a:xfrm>
          <a:prstGeom prst="rect">
            <a:avLst/>
          </a:prstGeom>
          <a:noFill/>
          <a:ln w="12700">
            <a:solidFill>
              <a:schemeClr val="bg1"/>
            </a:solidFill>
          </a:ln>
        </p:spPr>
        <p:txBody>
          <a:bodyPr wrap="none" rtlCol="0">
            <a:spAutoFit/>
          </a:bodyPr>
          <a:lstStyle/>
          <a:p>
            <a:r>
              <a:rPr lang="en-US" dirty="0">
                <a:solidFill>
                  <a:schemeClr val="tx1">
                    <a:lumMod val="50000"/>
                  </a:schemeClr>
                </a:solidFill>
              </a:rPr>
              <a:t>section</a:t>
            </a:r>
          </a:p>
        </p:txBody>
      </p:sp>
      <p:cxnSp>
        <p:nvCxnSpPr>
          <p:cNvPr id="7" name="Straight Connector 6">
            <a:extLst>
              <a:ext uri="{FF2B5EF4-FFF2-40B4-BE49-F238E27FC236}">
                <a16:creationId xmlns:a16="http://schemas.microsoft.com/office/drawing/2014/main" id="{675E8FA2-292E-1F48-89F5-AE4776C2F2C6}"/>
              </a:ext>
            </a:extLst>
          </p:cNvPr>
          <p:cNvCxnSpPr>
            <a:cxnSpLocks/>
            <a:stCxn id="5" idx="0"/>
          </p:cNvCxnSpPr>
          <p:nvPr/>
        </p:nvCxnSpPr>
        <p:spPr>
          <a:xfrm flipV="1">
            <a:off x="3862135" y="4685016"/>
            <a:ext cx="0" cy="324011"/>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9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 search">
            <a:extLst>
              <a:ext uri="{FF2B5EF4-FFF2-40B4-BE49-F238E27FC236}">
                <a16:creationId xmlns:a16="http://schemas.microsoft.com/office/drawing/2014/main" id="{DD3CD415-91D2-E545-A3CB-565E02AFFFE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16467" y="1099229"/>
            <a:ext cx="11159067" cy="5180921"/>
          </a:xfrm>
          <a:prstGeom prst="rect">
            <a:avLst/>
          </a:prstGeom>
          <a:noFill/>
        </p:spPr>
      </p:pic>
      <p:sp>
        <p:nvSpPr>
          <p:cNvPr id="3" name="Slide Number Placeholder 2">
            <a:extLst>
              <a:ext uri="{FF2B5EF4-FFF2-40B4-BE49-F238E27FC236}">
                <a16:creationId xmlns:a16="http://schemas.microsoft.com/office/drawing/2014/main" id="{F73D1CD7-3404-C344-844C-2260E3DA0B2D}"/>
              </a:ext>
            </a:extLst>
          </p:cNvPr>
          <p:cNvSpPr>
            <a:spLocks noGrp="1"/>
          </p:cNvSpPr>
          <p:nvPr>
            <p:ph type="sldNum" sz="quarter" idx="12"/>
          </p:nvPr>
        </p:nvSpPr>
        <p:spPr>
          <a:xfrm>
            <a:off x="11408796" y="6451915"/>
            <a:ext cx="644055" cy="227181"/>
          </a:xfrm>
        </p:spPr>
        <p:txBody>
          <a:bodyPr>
            <a:normAutofit/>
          </a:bodyPr>
          <a:lstStyle/>
          <a:p>
            <a:pPr>
              <a:lnSpc>
                <a:spcPct val="90000"/>
              </a:lnSpc>
              <a:spcAft>
                <a:spcPts val="600"/>
              </a:spcAft>
            </a:pPr>
            <a:fld id="{E89BC60F-F4BF-4EE8-9F02-8A0093F1814F}" type="slidenum">
              <a:rPr lang="en-GB" sz="900" smtClean="0"/>
              <a:pPr>
                <a:lnSpc>
                  <a:spcPct val="90000"/>
                </a:lnSpc>
                <a:spcAft>
                  <a:spcPts val="600"/>
                </a:spcAft>
              </a:pPr>
              <a:t>33</a:t>
            </a:fld>
            <a:endParaRPr lang="en-GB" sz="900"/>
          </a:p>
        </p:txBody>
      </p:sp>
      <p:sp>
        <p:nvSpPr>
          <p:cNvPr id="4" name="Title 3">
            <a:extLst>
              <a:ext uri="{FF2B5EF4-FFF2-40B4-BE49-F238E27FC236}">
                <a16:creationId xmlns:a16="http://schemas.microsoft.com/office/drawing/2014/main" id="{F62589EA-0BAF-F84D-8F62-70CF41C766F2}"/>
              </a:ext>
            </a:extLst>
          </p:cNvPr>
          <p:cNvSpPr>
            <a:spLocks noGrp="1"/>
          </p:cNvSpPr>
          <p:nvPr>
            <p:ph type="title"/>
          </p:nvPr>
        </p:nvSpPr>
        <p:spPr>
          <a:xfrm>
            <a:off x="195833" y="151544"/>
            <a:ext cx="10529485" cy="587561"/>
          </a:xfrm>
        </p:spPr>
        <p:txBody>
          <a:bodyPr anchor="ctr">
            <a:normAutofit/>
          </a:bodyPr>
          <a:lstStyle/>
          <a:p>
            <a:r>
              <a:rPr lang="en-US" dirty="0"/>
              <a:t>Other sources of help</a:t>
            </a:r>
          </a:p>
        </p:txBody>
      </p:sp>
    </p:spTree>
    <p:extLst>
      <p:ext uri="{BB962C8B-B14F-4D97-AF65-F5344CB8AC3E}">
        <p14:creationId xmlns:p14="http://schemas.microsoft.com/office/powerpoint/2010/main" val="253707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7F8DEC-4A63-B84E-A10E-7CFB8024F007}"/>
              </a:ext>
            </a:extLst>
          </p:cNvPr>
          <p:cNvSpPr>
            <a:spLocks noGrp="1"/>
          </p:cNvSpPr>
          <p:nvPr>
            <p:ph idx="1"/>
          </p:nvPr>
        </p:nvSpPr>
        <p:spPr>
          <a:xfrm>
            <a:off x="506307" y="1099229"/>
            <a:ext cx="11159067" cy="5180921"/>
          </a:xfrm>
        </p:spPr>
        <p:txBody>
          <a:bodyPr/>
          <a:lstStyle/>
          <a:p>
            <a:pPr marL="342900" indent="-342900">
              <a:buFont typeface="Arial" panose="020B0604020202020204" pitchFamily="34" charset="0"/>
              <a:buChar char="•"/>
            </a:pPr>
            <a:r>
              <a:rPr lang="en-US" dirty="0"/>
              <a:t>A network/IP address identifies a host and allows network traffic to be routed to it.</a:t>
            </a:r>
          </a:p>
          <a:p>
            <a:pPr marL="342900" indent="-342900">
              <a:buFont typeface="Arial" panose="020B0604020202020204" pitchFamily="34" charset="0"/>
              <a:buChar char="•"/>
            </a:pPr>
            <a:r>
              <a:rPr lang="en-US" dirty="0"/>
              <a:t>It consists of 4 sets of 3 digits, separated by a ‘.’ i.e. 8.8.8.8</a:t>
            </a:r>
          </a:p>
          <a:p>
            <a:pPr marL="342900" indent="-342900">
              <a:buFont typeface="Arial" panose="020B0604020202020204" pitchFamily="34" charset="0"/>
              <a:buChar char="•"/>
            </a:pPr>
            <a:r>
              <a:rPr lang="en-US" dirty="0"/>
              <a:t>Your task: Find the IP address of the host you are logged into</a:t>
            </a:r>
          </a:p>
          <a:p>
            <a:pPr marL="814388" lvl="1" indent="-457200">
              <a:buFont typeface="+mj-lt"/>
              <a:buAutoNum type="arabicPeriod"/>
            </a:pPr>
            <a:r>
              <a:rPr lang="en-US" dirty="0"/>
              <a:t>Find a program which will show the systems hostname </a:t>
            </a:r>
            <a:br>
              <a:rPr lang="en-US" dirty="0"/>
            </a:br>
            <a:r>
              <a:rPr lang="en-US" dirty="0"/>
              <a:t>Hint: search the section 1/1p man pages for the keyword ‘host’</a:t>
            </a:r>
            <a:br>
              <a:rPr lang="en-US" dirty="0"/>
            </a:br>
            <a:r>
              <a:rPr lang="en-US" dirty="0">
                <a:solidFill>
                  <a:srgbClr val="00B050"/>
                </a:solidFill>
                <a:latin typeface="Courier" pitchFamily="2" charset="0"/>
              </a:rPr>
              <a:t>man -s 1,1p -k keyword</a:t>
            </a:r>
            <a:endParaRPr lang="en-US" dirty="0"/>
          </a:p>
          <a:p>
            <a:pPr marL="814388" lvl="1" indent="-457200">
              <a:buFont typeface="+mj-lt"/>
              <a:buAutoNum type="arabicPeriod"/>
            </a:pPr>
            <a:r>
              <a:rPr lang="en-US" dirty="0"/>
              <a:t>View the man page for a command which suggests it will show the system’s host name</a:t>
            </a:r>
          </a:p>
          <a:p>
            <a:pPr marL="814388" lvl="1" indent="-457200">
              <a:buFont typeface="+mj-lt"/>
              <a:buAutoNum type="arabicPeriod"/>
            </a:pPr>
            <a:r>
              <a:rPr lang="en-US" dirty="0"/>
              <a:t>Scroll down to the OPTIONS section: look for an option which will "display the network address of the host"</a:t>
            </a:r>
          </a:p>
          <a:p>
            <a:pPr marL="814388" lvl="1" indent="-457200">
              <a:buFont typeface="+mj-lt"/>
              <a:buAutoNum type="arabicPeriod"/>
            </a:pPr>
            <a:r>
              <a:rPr lang="en-US" dirty="0"/>
              <a:t>Run the command with the option you’ve identified</a:t>
            </a:r>
          </a:p>
          <a:p>
            <a:pPr marL="814388" lvl="1" indent="-457200">
              <a:buFont typeface="+mj-lt"/>
              <a:buAutoNum type="arabicPeriod"/>
            </a:pPr>
            <a:r>
              <a:rPr lang="en-US" dirty="0"/>
              <a:t>Select your answer in the poll</a:t>
            </a:r>
            <a:br>
              <a:rPr lang="en-US" dirty="0"/>
            </a:br>
            <a:endParaRPr lang="en-US" dirty="0"/>
          </a:p>
          <a:p>
            <a:pPr lvl="1" indent="0">
              <a:buNone/>
            </a:pPr>
            <a:r>
              <a:rPr lang="en-US" dirty="0"/>
              <a:t>Raise your virtual hand if you need help!</a:t>
            </a:r>
          </a:p>
        </p:txBody>
      </p:sp>
      <p:sp>
        <p:nvSpPr>
          <p:cNvPr id="3" name="Slide Number Placeholder 2">
            <a:extLst>
              <a:ext uri="{FF2B5EF4-FFF2-40B4-BE49-F238E27FC236}">
                <a16:creationId xmlns:a16="http://schemas.microsoft.com/office/drawing/2014/main" id="{644101C4-9FE4-3F42-B89C-131F51F56CEE}"/>
              </a:ext>
            </a:extLst>
          </p:cNvPr>
          <p:cNvSpPr>
            <a:spLocks noGrp="1"/>
          </p:cNvSpPr>
          <p:nvPr>
            <p:ph type="sldNum" sz="quarter" idx="12"/>
          </p:nvPr>
        </p:nvSpPr>
        <p:spPr/>
        <p:txBody>
          <a:bodyPr/>
          <a:lstStyle/>
          <a:p>
            <a:fld id="{E89BC60F-F4BF-4EE8-9F02-8A0093F1814F}" type="slidenum">
              <a:rPr lang="en-GB" smtClean="0"/>
              <a:t>34</a:t>
            </a:fld>
            <a:endParaRPr lang="en-GB"/>
          </a:p>
        </p:txBody>
      </p:sp>
      <p:sp>
        <p:nvSpPr>
          <p:cNvPr id="4" name="Title 3">
            <a:extLst>
              <a:ext uri="{FF2B5EF4-FFF2-40B4-BE49-F238E27FC236}">
                <a16:creationId xmlns:a16="http://schemas.microsoft.com/office/drawing/2014/main" id="{16117C16-9D09-014D-A4A8-3DF6C275C81B}"/>
              </a:ext>
            </a:extLst>
          </p:cNvPr>
          <p:cNvSpPr>
            <a:spLocks noGrp="1"/>
          </p:cNvSpPr>
          <p:nvPr>
            <p:ph type="title"/>
          </p:nvPr>
        </p:nvSpPr>
        <p:spPr/>
        <p:txBody>
          <a:bodyPr/>
          <a:lstStyle/>
          <a:p>
            <a:r>
              <a:rPr lang="en-US" dirty="0"/>
              <a:t>A task: what’s our IP address?</a:t>
            </a:r>
          </a:p>
        </p:txBody>
      </p:sp>
    </p:spTree>
    <p:extLst>
      <p:ext uri="{BB962C8B-B14F-4D97-AF65-F5344CB8AC3E}">
        <p14:creationId xmlns:p14="http://schemas.microsoft.com/office/powerpoint/2010/main" val="27454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1CFA-8222-5845-B02E-1397D698A79E}"/>
              </a:ext>
            </a:extLst>
          </p:cNvPr>
          <p:cNvSpPr>
            <a:spLocks noGrp="1"/>
          </p:cNvSpPr>
          <p:nvPr>
            <p:ph type="title"/>
          </p:nvPr>
        </p:nvSpPr>
        <p:spPr/>
        <p:txBody>
          <a:bodyPr/>
          <a:lstStyle/>
          <a:p>
            <a:pPr algn="ctr"/>
            <a:r>
              <a:rPr lang="en-US" dirty="0"/>
              <a:t>Working with Files and Directories</a:t>
            </a:r>
          </a:p>
        </p:txBody>
      </p:sp>
    </p:spTree>
    <p:extLst>
      <p:ext uri="{BB962C8B-B14F-4D97-AF65-F5344CB8AC3E}">
        <p14:creationId xmlns:p14="http://schemas.microsoft.com/office/powerpoint/2010/main" val="26816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64721-7BD8-7746-BC40-A4E0F929EA8F}"/>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Run the following commands from your home directory:</a:t>
            </a:r>
          </a:p>
          <a:p>
            <a:pPr marL="355600" lvl="2" indent="0">
              <a:buNone/>
            </a:pPr>
            <a:r>
              <a:rPr lang="en-US" sz="1600" dirty="0">
                <a:solidFill>
                  <a:schemeClr val="accent1">
                    <a:lumMod val="75000"/>
                  </a:schemeClr>
                </a:solidFill>
                <a:latin typeface="Courier" pitchFamily="2" charset="0"/>
              </a:rPr>
              <a:t>[jabbott@login1 ~]$ </a:t>
            </a:r>
            <a:r>
              <a:rPr lang="en-US" sz="1600" dirty="0" err="1">
                <a:solidFill>
                  <a:schemeClr val="accent5">
                    <a:lumMod val="50000"/>
                  </a:schemeClr>
                </a:solidFill>
                <a:latin typeface="Courier" pitchFamily="2" charset="0"/>
              </a:rPr>
              <a:t>wget</a:t>
            </a:r>
            <a:r>
              <a:rPr lang="en-US" sz="1600" dirty="0">
                <a:solidFill>
                  <a:schemeClr val="accent5">
                    <a:lumMod val="50000"/>
                  </a:schemeClr>
                </a:solidFill>
                <a:latin typeface="Courier" pitchFamily="2" charset="0"/>
              </a:rPr>
              <a:t> 	https://dag.compbio.dundee.ac.uk/workshops/downloads/intro_to_linux.sh</a:t>
            </a:r>
            <a:br>
              <a:rPr lang="en-US" dirty="0">
                <a:solidFill>
                  <a:schemeClr val="accent5">
                    <a:lumMod val="50000"/>
                  </a:schemeClr>
                </a:solidFill>
                <a:latin typeface="Courier" pitchFamily="2" charset="0"/>
              </a:rPr>
            </a:b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bash </a:t>
            </a:r>
            <a:r>
              <a:rPr lang="en-US" sz="1600" dirty="0" err="1">
                <a:solidFill>
                  <a:schemeClr val="accent5">
                    <a:lumMod val="50000"/>
                  </a:schemeClr>
                </a:solidFill>
                <a:latin typeface="Courier" pitchFamily="2" charset="0"/>
              </a:rPr>
              <a:t>intro_to_linux.sh</a:t>
            </a:r>
            <a:endParaRPr lang="en-US" sz="1600" dirty="0"/>
          </a:p>
          <a:p>
            <a:pPr lvl="1">
              <a:buFont typeface="Arial" panose="020B0604020202020204" pitchFamily="34" charset="0"/>
              <a:buChar char="•"/>
            </a:pPr>
            <a:r>
              <a:rPr lang="en-US" sz="2200" dirty="0"/>
              <a:t>You should now have a directory named '</a:t>
            </a:r>
            <a:r>
              <a:rPr lang="en-US" dirty="0" err="1">
                <a:latin typeface="Courier" pitchFamily="2" charset="0"/>
              </a:rPr>
              <a:t>intro_to_linux</a:t>
            </a:r>
            <a:r>
              <a:rPr lang="en-US" sz="2200" dirty="0"/>
              <a:t>'</a:t>
            </a:r>
            <a:br>
              <a:rPr lang="en-US" sz="2200" dirty="0"/>
            </a:br>
            <a:br>
              <a:rPr lang="en-US" sz="2200" dirty="0"/>
            </a:b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ls</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intro_to_linux</a:t>
            </a:r>
            <a:br>
              <a:rPr lang="en-US" sz="1600" dirty="0">
                <a:solidFill>
                  <a:schemeClr val="accent1">
                    <a:lumMod val="75000"/>
                  </a:schemeClr>
                </a:solidFill>
                <a:latin typeface="Courier" pitchFamily="2" charset="0"/>
              </a:rPr>
            </a:b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sz="2200" dirty="0"/>
              <a:t>Change into this directory:</a:t>
            </a:r>
          </a:p>
          <a:p>
            <a:pPr marL="355600" lvl="2" indent="0">
              <a:buNone/>
            </a:pPr>
            <a:r>
              <a:rPr lang="en-US" sz="1600" dirty="0">
                <a:solidFill>
                  <a:schemeClr val="accent1">
                    <a:lumMod val="75000"/>
                  </a:schemeClr>
                </a:solidFill>
                <a:latin typeface="Courier" pitchFamily="2" charset="0"/>
              </a:rPr>
              <a:t>[jabbott@login1 ~]$ </a:t>
            </a:r>
            <a:r>
              <a:rPr lang="en-US" sz="1600" dirty="0">
                <a:solidFill>
                  <a:schemeClr val="accent5">
                    <a:lumMod val="50000"/>
                  </a:schemeClr>
                </a:solidFill>
                <a:latin typeface="Courier" pitchFamily="2" charset="0"/>
              </a:rPr>
              <a:t>cd </a:t>
            </a:r>
            <a:r>
              <a:rPr lang="en-US" sz="1600" dirty="0" err="1">
                <a:solidFill>
                  <a:schemeClr val="accent5">
                    <a:lumMod val="50000"/>
                  </a:schemeClr>
                </a:solidFill>
                <a:latin typeface="Courier" pitchFamily="2" charset="0"/>
              </a:rPr>
              <a:t>intro_to_linux</a:t>
            </a:r>
            <a:br>
              <a:rPr lang="en-US" sz="1600" dirty="0">
                <a:solidFill>
                  <a:schemeClr val="accent5">
                    <a:lumMod val="50000"/>
                  </a:schemeClr>
                </a:solidFill>
                <a:latin typeface="Courier" pitchFamily="2" charset="0"/>
              </a:rPr>
            </a:br>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a:t>
            </a:r>
            <a:br>
              <a:rPr lang="en-US" sz="1600" dirty="0">
                <a:solidFill>
                  <a:schemeClr val="accent1">
                    <a:lumMod val="75000"/>
                  </a:schemeClr>
                </a:solidFill>
                <a:latin typeface="Courier" pitchFamily="2" charset="0"/>
              </a:rPr>
            </a:br>
            <a:endParaRPr lang="en-US" sz="1600" dirty="0">
              <a:solidFill>
                <a:schemeClr val="accent1">
                  <a:lumMod val="75000"/>
                </a:schemeClr>
              </a:solidFill>
              <a:latin typeface="Courier" pitchFamily="2" charset="0"/>
            </a:endParaRPr>
          </a:p>
          <a:p>
            <a:pPr lvl="1">
              <a:buFont typeface="Arial" panose="020B0604020202020204" pitchFamily="34" charset="0"/>
              <a:buChar char="•"/>
            </a:pPr>
            <a:r>
              <a:rPr lang="en-US" sz="2200" dirty="0"/>
              <a:t>Check the directory contents:</a:t>
            </a:r>
          </a:p>
          <a:p>
            <a:pPr marL="285750" indent="-285750">
              <a:buFont typeface="Arial" panose="020B0604020202020204" pitchFamily="34" charset="0"/>
              <a:buChar char="•"/>
            </a:pPr>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ls</a:t>
            </a:r>
            <a:br>
              <a:rPr lang="en-US" sz="1600" dirty="0">
                <a:solidFill>
                  <a:schemeClr val="accent5">
                    <a:lumMod val="75000"/>
                  </a:schemeClr>
                </a:solidFill>
                <a:latin typeface="Courier" pitchFamily="2" charset="0"/>
              </a:rPr>
            </a:br>
            <a:r>
              <a:rPr lang="en-US" sz="1600" dirty="0" err="1">
                <a:solidFill>
                  <a:schemeClr val="tx1"/>
                </a:solidFill>
                <a:latin typeface="Courier" pitchFamily="2" charset="0"/>
              </a:rPr>
              <a:t>from_windows.txt</a:t>
            </a:r>
            <a:r>
              <a:rPr lang="en-US" sz="1600" dirty="0">
                <a:solidFill>
                  <a:schemeClr val="tx1"/>
                </a:solidFill>
                <a:latin typeface="Courier" pitchFamily="2" charset="0"/>
              </a:rPr>
              <a:t>  </a:t>
            </a:r>
            <a:r>
              <a:rPr lang="en-US" sz="1600" dirty="0" err="1">
                <a:solidFill>
                  <a:schemeClr val="tx1"/>
                </a:solidFill>
                <a:latin typeface="Courier" pitchFamily="2" charset="0"/>
              </a:rPr>
              <a:t>list.txt</a:t>
            </a:r>
            <a:r>
              <a:rPr lang="en-US" sz="1600" dirty="0">
                <a:solidFill>
                  <a:schemeClr val="tx1"/>
                </a:solidFill>
                <a:latin typeface="Courier" pitchFamily="2" charset="0"/>
              </a:rPr>
              <a:t>  </a:t>
            </a:r>
            <a:r>
              <a:rPr lang="en-US" sz="1600" dirty="0" err="1">
                <a:solidFill>
                  <a:schemeClr val="tx1"/>
                </a:solidFill>
                <a:latin typeface="Courier" pitchFamily="2" charset="0"/>
              </a:rPr>
              <a:t>names_and_places.txt</a:t>
            </a:r>
            <a:r>
              <a:rPr lang="en-US" sz="1600" dirty="0">
                <a:solidFill>
                  <a:schemeClr val="tx1"/>
                </a:solidFill>
                <a:latin typeface="Courier" pitchFamily="2" charset="0"/>
              </a:rPr>
              <a:t>  </a:t>
            </a:r>
            <a:r>
              <a:rPr lang="en-US" sz="1600" dirty="0" err="1">
                <a:solidFill>
                  <a:schemeClr val="tx1"/>
                </a:solidFill>
                <a:latin typeface="Courier" pitchFamily="2" charset="0"/>
              </a:rPr>
              <a:t>places.txt</a:t>
            </a:r>
            <a:br>
              <a:rPr lang="en-US" sz="1600" dirty="0">
                <a:solidFill>
                  <a:schemeClr val="tx1"/>
                </a:solidFill>
                <a:latin typeface="Courier" pitchFamily="2" charset="0"/>
              </a:rPr>
            </a:br>
            <a:r>
              <a:rPr lang="en-US" sz="1600" dirty="0" err="1">
                <a:solidFill>
                  <a:srgbClr val="FF0000"/>
                </a:solidFill>
                <a:latin typeface="Courier" pitchFamily="2" charset="0"/>
              </a:rPr>
              <a:t>lists.tar.gz</a:t>
            </a:r>
            <a:r>
              <a:rPr lang="en-US" sz="1600" dirty="0">
                <a:solidFill>
                  <a:schemeClr val="tx1"/>
                </a:solidFill>
                <a:latin typeface="Courier" pitchFamily="2" charset="0"/>
              </a:rPr>
              <a:t>      </a:t>
            </a:r>
            <a:r>
              <a:rPr lang="en-US" sz="1600" dirty="0" err="1">
                <a:solidFill>
                  <a:schemeClr val="tx1"/>
                </a:solidFill>
                <a:latin typeface="Courier" pitchFamily="2" charset="0"/>
              </a:rPr>
              <a:t>lost.txt</a:t>
            </a:r>
            <a:r>
              <a:rPr lang="en-US" sz="1600" dirty="0">
                <a:solidFill>
                  <a:schemeClr val="tx1"/>
                </a:solidFill>
                <a:latin typeface="Courier" pitchFamily="2" charset="0"/>
              </a:rPr>
              <a:t>  </a:t>
            </a:r>
            <a:r>
              <a:rPr lang="en-US" sz="1600" dirty="0" err="1">
                <a:solidFill>
                  <a:schemeClr val="tx1"/>
                </a:solidFill>
                <a:latin typeface="Courier" pitchFamily="2" charset="0"/>
              </a:rPr>
              <a:t>names.txt</a:t>
            </a:r>
            <a:endParaRPr lang="en-US" sz="1600" dirty="0">
              <a:solidFill>
                <a:schemeClr val="tx1"/>
              </a:solidFill>
              <a:latin typeface="Courier" pitchFamily="2" charset="0"/>
            </a:endParaRPr>
          </a:p>
          <a:p>
            <a:pPr lvl="1">
              <a:buFont typeface="Arial" panose="020B0604020202020204" pitchFamily="34" charset="0"/>
              <a:buChar char="•"/>
            </a:pPr>
            <a:endParaRPr lang="en-US" sz="1600" dirty="0">
              <a:solidFill>
                <a:schemeClr val="accent1">
                  <a:lumMod val="75000"/>
                </a:schemeClr>
              </a:solidFill>
              <a:latin typeface="Courier" pitchFamily="2" charset="0"/>
            </a:endParaRPr>
          </a:p>
        </p:txBody>
      </p:sp>
      <p:sp>
        <p:nvSpPr>
          <p:cNvPr id="5" name="Slide Number Placeholder 4">
            <a:extLst>
              <a:ext uri="{FF2B5EF4-FFF2-40B4-BE49-F238E27FC236}">
                <a16:creationId xmlns:a16="http://schemas.microsoft.com/office/drawing/2014/main" id="{EE7242CA-A42A-F44A-B123-00F87EFD0E97}"/>
              </a:ext>
            </a:extLst>
          </p:cNvPr>
          <p:cNvSpPr>
            <a:spLocks noGrp="1"/>
          </p:cNvSpPr>
          <p:nvPr>
            <p:ph type="sldNum" sz="quarter" idx="12"/>
          </p:nvPr>
        </p:nvSpPr>
        <p:spPr/>
        <p:txBody>
          <a:bodyPr/>
          <a:lstStyle/>
          <a:p>
            <a:fld id="{E89BC60F-F4BF-4EE8-9F02-8A0093F1814F}" type="slidenum">
              <a:rPr lang="en-GB" smtClean="0"/>
              <a:t>36</a:t>
            </a:fld>
            <a:endParaRPr lang="en-GB"/>
          </a:p>
        </p:txBody>
      </p:sp>
      <p:sp>
        <p:nvSpPr>
          <p:cNvPr id="4" name="Title 3">
            <a:extLst>
              <a:ext uri="{FF2B5EF4-FFF2-40B4-BE49-F238E27FC236}">
                <a16:creationId xmlns:a16="http://schemas.microsoft.com/office/drawing/2014/main" id="{A8FC184E-DF3E-3443-BCA8-8779EB0000B3}"/>
              </a:ext>
            </a:extLst>
          </p:cNvPr>
          <p:cNvSpPr>
            <a:spLocks noGrp="1"/>
          </p:cNvSpPr>
          <p:nvPr>
            <p:ph type="title"/>
          </p:nvPr>
        </p:nvSpPr>
        <p:spPr/>
        <p:txBody>
          <a:bodyPr/>
          <a:lstStyle/>
          <a:p>
            <a:r>
              <a:rPr lang="en-US" dirty="0"/>
              <a:t>Some files to work with…</a:t>
            </a:r>
          </a:p>
        </p:txBody>
      </p:sp>
    </p:spTree>
    <p:extLst>
      <p:ext uri="{BB962C8B-B14F-4D97-AF65-F5344CB8AC3E}">
        <p14:creationId xmlns:p14="http://schemas.microsoft.com/office/powerpoint/2010/main" val="222435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0C330-18E0-EA4A-BA06-3D300CBEB791}"/>
              </a:ext>
            </a:extLst>
          </p:cNvPr>
          <p:cNvSpPr>
            <a:spLocks noGrp="1"/>
          </p:cNvSpPr>
          <p:nvPr>
            <p:ph idx="1"/>
          </p:nvPr>
        </p:nvSpPr>
        <p:spPr>
          <a:xfrm>
            <a:off x="516467" y="1099230"/>
            <a:ext cx="11159067" cy="3621052"/>
          </a:xfrm>
        </p:spPr>
        <p:txBody>
          <a:bodyPr>
            <a:noAutofit/>
          </a:bodyPr>
          <a:lstStyle/>
          <a:p>
            <a:pPr marL="342900" indent="-342900" fontAlgn="base">
              <a:buFont typeface="Arial" panose="020B0604020202020204" pitchFamily="34" charset="0"/>
              <a:buChar char="•"/>
            </a:pPr>
            <a:r>
              <a:rPr lang="en-GB" sz="2800" dirty="0"/>
              <a:t>Safest to stick to filenames containing:</a:t>
            </a:r>
          </a:p>
          <a:p>
            <a:pPr marL="700088" lvl="1" indent="-342900" fontAlgn="base">
              <a:buFont typeface="Arial" panose="020B0604020202020204" pitchFamily="34" charset="0"/>
              <a:buChar char="•"/>
            </a:pPr>
            <a:r>
              <a:rPr lang="en-GB" sz="2800" dirty="0"/>
              <a:t>Alphabetic characters [</a:t>
            </a:r>
            <a:r>
              <a:rPr lang="en-GB" sz="2800" dirty="0">
                <a:latin typeface="Courier" pitchFamily="2" charset="0"/>
              </a:rPr>
              <a:t>A-</a:t>
            </a:r>
            <a:r>
              <a:rPr lang="en-GB" sz="2800" dirty="0" err="1">
                <a:latin typeface="Courier" pitchFamily="2" charset="0"/>
              </a:rPr>
              <a:t>Za</a:t>
            </a:r>
            <a:r>
              <a:rPr lang="en-GB" sz="2800" dirty="0">
                <a:latin typeface="Courier" pitchFamily="2" charset="0"/>
              </a:rPr>
              <a:t>-z</a:t>
            </a:r>
            <a:r>
              <a:rPr lang="en-GB" sz="2800" dirty="0"/>
              <a:t>]</a:t>
            </a:r>
          </a:p>
          <a:p>
            <a:pPr marL="700088" lvl="1" indent="-342900" fontAlgn="base">
              <a:buFont typeface="Arial" panose="020B0604020202020204" pitchFamily="34" charset="0"/>
              <a:buChar char="•"/>
            </a:pPr>
            <a:r>
              <a:rPr lang="en-GB" sz="2800" dirty="0"/>
              <a:t>Numbers [</a:t>
            </a:r>
            <a:r>
              <a:rPr lang="en-GB" sz="2800" dirty="0">
                <a:latin typeface="Courier" pitchFamily="2" charset="0"/>
              </a:rPr>
              <a:t>0-9</a:t>
            </a:r>
            <a:r>
              <a:rPr lang="en-GB" sz="2800" dirty="0"/>
              <a:t>]</a:t>
            </a:r>
          </a:p>
          <a:p>
            <a:pPr marL="700088" lvl="1" indent="-342900" fontAlgn="base">
              <a:buFont typeface="Arial" panose="020B0604020202020204" pitchFamily="34" charset="0"/>
              <a:buChar char="•"/>
            </a:pPr>
            <a:r>
              <a:rPr lang="en-GB" sz="2800" dirty="0">
                <a:latin typeface="Courier" pitchFamily="2" charset="0"/>
              </a:rPr>
              <a:t>. _ -</a:t>
            </a:r>
          </a:p>
          <a:p>
            <a:pPr marL="342900" indent="-342900">
              <a:buFont typeface="Arial" panose="020B0604020202020204" pitchFamily="34" charset="0"/>
              <a:buChar char="•"/>
            </a:pPr>
            <a:r>
              <a:rPr lang="en-GB" sz="2800" dirty="0" err="1">
                <a:latin typeface="Courier" pitchFamily="2" charset="0"/>
              </a:rPr>
              <a:t>Names.txt</a:t>
            </a:r>
            <a:r>
              <a:rPr lang="en-GB" sz="2800" dirty="0">
                <a:latin typeface="Courier" pitchFamily="2" charset="0"/>
              </a:rPr>
              <a:t> </a:t>
            </a:r>
            <a:r>
              <a:rPr lang="en-GB" sz="2800" dirty="0"/>
              <a:t>and </a:t>
            </a:r>
            <a:r>
              <a:rPr lang="en-GB" sz="2800" dirty="0" err="1">
                <a:latin typeface="Courier" pitchFamily="2" charset="0"/>
              </a:rPr>
              <a:t>names.txt</a:t>
            </a:r>
            <a:r>
              <a:rPr lang="en-GB" sz="2800" dirty="0">
                <a:latin typeface="Courier" pitchFamily="2" charset="0"/>
              </a:rPr>
              <a:t> </a:t>
            </a:r>
            <a:r>
              <a:rPr lang="en-GB" sz="2800" dirty="0"/>
              <a:t>refer to different files</a:t>
            </a:r>
          </a:p>
          <a:p>
            <a:pPr marL="342900" indent="-342900">
              <a:buFont typeface="Arial" panose="020B0604020202020204" pitchFamily="34" charset="0"/>
              <a:buChar char="•"/>
            </a:pPr>
            <a:r>
              <a:rPr lang="en-GB" sz="2800" dirty="0"/>
              <a:t>Hidden files: names starting with a ‘.’</a:t>
            </a:r>
          </a:p>
          <a:p>
            <a:pPr marL="342900" indent="-342900">
              <a:buFont typeface="Arial" panose="020B0604020202020204" pitchFamily="34" charset="0"/>
              <a:buChar char="•"/>
            </a:pPr>
            <a:r>
              <a:rPr lang="en-GB" sz="2800" dirty="0"/>
              <a:t>File names may include a suffix i.e. </a:t>
            </a:r>
            <a:r>
              <a:rPr lang="en-GB" sz="2800" dirty="0">
                <a:latin typeface="Courier" pitchFamily="2" charset="0"/>
                <a:cs typeface="Courier New" panose="02070309020205020404" pitchFamily="49" charset="0"/>
              </a:rPr>
              <a:t>'.txt</a:t>
            </a:r>
            <a:r>
              <a:rPr lang="en-GB" sz="2800" dirty="0"/>
              <a:t>’</a:t>
            </a:r>
          </a:p>
        </p:txBody>
      </p:sp>
      <p:sp>
        <p:nvSpPr>
          <p:cNvPr id="4" name="Slide Number Placeholder 3">
            <a:extLst>
              <a:ext uri="{FF2B5EF4-FFF2-40B4-BE49-F238E27FC236}">
                <a16:creationId xmlns:a16="http://schemas.microsoft.com/office/drawing/2014/main" id="{369776F7-311D-8B47-9039-2D499CA54898}"/>
              </a:ext>
            </a:extLst>
          </p:cNvPr>
          <p:cNvSpPr>
            <a:spLocks noGrp="1"/>
          </p:cNvSpPr>
          <p:nvPr>
            <p:ph type="sldNum" sz="quarter" idx="12"/>
          </p:nvPr>
        </p:nvSpPr>
        <p:spPr/>
        <p:txBody>
          <a:bodyPr/>
          <a:lstStyle/>
          <a:p>
            <a:fld id="{E89BC60F-F4BF-4EE8-9F02-8A0093F1814F}" type="slidenum">
              <a:rPr lang="en-GB" smtClean="0"/>
              <a:t>37</a:t>
            </a:fld>
            <a:endParaRPr lang="en-GB"/>
          </a:p>
        </p:txBody>
      </p:sp>
      <p:sp>
        <p:nvSpPr>
          <p:cNvPr id="2" name="Title 1">
            <a:extLst>
              <a:ext uri="{FF2B5EF4-FFF2-40B4-BE49-F238E27FC236}">
                <a16:creationId xmlns:a16="http://schemas.microsoft.com/office/drawing/2014/main" id="{77784FC9-B7E3-0D4B-9D67-4A6515CA6DCE}"/>
              </a:ext>
            </a:extLst>
          </p:cNvPr>
          <p:cNvSpPr>
            <a:spLocks noGrp="1"/>
          </p:cNvSpPr>
          <p:nvPr>
            <p:ph type="title"/>
          </p:nvPr>
        </p:nvSpPr>
        <p:spPr/>
        <p:txBody>
          <a:bodyPr/>
          <a:lstStyle/>
          <a:p>
            <a:r>
              <a:rPr lang="en-GB" dirty="0"/>
              <a:t>File Naming</a:t>
            </a:r>
          </a:p>
        </p:txBody>
      </p:sp>
    </p:spTree>
    <p:extLst>
      <p:ext uri="{BB962C8B-B14F-4D97-AF65-F5344CB8AC3E}">
        <p14:creationId xmlns:p14="http://schemas.microsoft.com/office/powerpoint/2010/main" val="30405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87C61B-D7F7-9F44-A7A5-A877F8B7FA7F}"/>
              </a:ext>
            </a:extLst>
          </p:cNvPr>
          <p:cNvSpPr>
            <a:spLocks noGrp="1"/>
          </p:cNvSpPr>
          <p:nvPr>
            <p:ph type="sldNum" sz="quarter" idx="12"/>
          </p:nvPr>
        </p:nvSpPr>
        <p:spPr/>
        <p:txBody>
          <a:bodyPr/>
          <a:lstStyle/>
          <a:p>
            <a:fld id="{E89BC60F-F4BF-4EE8-9F02-8A0093F1814F}" type="slidenum">
              <a:rPr lang="en-GB" smtClean="0"/>
              <a:t>38</a:t>
            </a:fld>
            <a:endParaRPr lang="en-GB"/>
          </a:p>
        </p:txBody>
      </p:sp>
      <p:sp>
        <p:nvSpPr>
          <p:cNvPr id="2" name="Title 1">
            <a:extLst>
              <a:ext uri="{FF2B5EF4-FFF2-40B4-BE49-F238E27FC236}">
                <a16:creationId xmlns:a16="http://schemas.microsoft.com/office/drawing/2014/main" id="{8747E62D-F2C7-3043-87B6-D1E0E0563697}"/>
              </a:ext>
            </a:extLst>
          </p:cNvPr>
          <p:cNvSpPr>
            <a:spLocks noGrp="1"/>
          </p:cNvSpPr>
          <p:nvPr>
            <p:ph type="title"/>
          </p:nvPr>
        </p:nvSpPr>
        <p:spPr/>
        <p:txBody>
          <a:bodyPr>
            <a:normAutofit/>
          </a:bodyPr>
          <a:lstStyle/>
          <a:p>
            <a:r>
              <a:rPr lang="en-GB" sz="2400" dirty="0">
                <a:latin typeface="Courier" pitchFamily="2" charset="0"/>
              </a:rPr>
              <a:t>ls</a:t>
            </a:r>
          </a:p>
        </p:txBody>
      </p:sp>
      <p:sp>
        <p:nvSpPr>
          <p:cNvPr id="6" name="Content Placeholder 5">
            <a:extLst>
              <a:ext uri="{FF2B5EF4-FFF2-40B4-BE49-F238E27FC236}">
                <a16:creationId xmlns:a16="http://schemas.microsoft.com/office/drawing/2014/main" id="{A4A87F2E-AE5E-E442-8181-1C6E6F8C9073}"/>
              </a:ext>
            </a:extLst>
          </p:cNvPr>
          <p:cNvSpPr>
            <a:spLocks noGrp="1"/>
          </p:cNvSpPr>
          <p:nvPr>
            <p:ph idx="1"/>
          </p:nvPr>
        </p:nvSpPr>
        <p:spPr/>
        <p:txBody>
          <a:bodyPr/>
          <a:lstStyle/>
          <a:p>
            <a:pPr marL="285750" indent="-285750">
              <a:buFont typeface="Arial" panose="020B0604020202020204" pitchFamily="34" charset="0"/>
              <a:buChar char="•"/>
            </a:pPr>
            <a:r>
              <a:rPr lang="en-US" sz="1800" dirty="0">
                <a:solidFill>
                  <a:schemeClr val="tx1"/>
                </a:solidFill>
                <a:latin typeface="Courier" pitchFamily="2" charset="0"/>
              </a:rPr>
              <a:t>ls</a:t>
            </a:r>
            <a:r>
              <a:rPr lang="en-US" sz="1800" dirty="0">
                <a:solidFill>
                  <a:schemeClr val="tx1"/>
                </a:solidFill>
              </a:rPr>
              <a:t>: list contents of current working directory</a:t>
            </a:r>
            <a:br>
              <a:rPr lang="en-US" sz="1800" dirty="0">
                <a:solidFill>
                  <a:schemeClr val="tx1"/>
                </a:solidFill>
              </a:rPr>
            </a:b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ls</a:t>
            </a:r>
            <a:br>
              <a:rPr lang="en-US" sz="1600" dirty="0">
                <a:solidFill>
                  <a:schemeClr val="accent5">
                    <a:lumMod val="75000"/>
                  </a:schemeClr>
                </a:solidFill>
                <a:latin typeface="Courier" pitchFamily="2" charset="0"/>
              </a:rPr>
            </a:br>
            <a:r>
              <a:rPr lang="en-US" sz="1600" dirty="0" err="1">
                <a:solidFill>
                  <a:schemeClr val="tx1"/>
                </a:solidFill>
                <a:latin typeface="Courier" pitchFamily="2" charset="0"/>
              </a:rPr>
              <a:t>from_windows.txt</a:t>
            </a:r>
            <a:r>
              <a:rPr lang="en-US" sz="1600" dirty="0">
                <a:solidFill>
                  <a:schemeClr val="tx1"/>
                </a:solidFill>
                <a:latin typeface="Courier" pitchFamily="2" charset="0"/>
              </a:rPr>
              <a:t>  </a:t>
            </a:r>
            <a:r>
              <a:rPr lang="en-US" sz="1600" dirty="0" err="1">
                <a:solidFill>
                  <a:schemeClr val="tx1"/>
                </a:solidFill>
                <a:latin typeface="Courier" pitchFamily="2" charset="0"/>
              </a:rPr>
              <a:t>list.txt</a:t>
            </a:r>
            <a:r>
              <a:rPr lang="en-US" sz="1600" dirty="0">
                <a:solidFill>
                  <a:schemeClr val="tx1"/>
                </a:solidFill>
                <a:latin typeface="Courier" pitchFamily="2" charset="0"/>
              </a:rPr>
              <a:t>  </a:t>
            </a:r>
            <a:r>
              <a:rPr lang="en-US" sz="1600" dirty="0" err="1">
                <a:solidFill>
                  <a:schemeClr val="tx1"/>
                </a:solidFill>
                <a:latin typeface="Courier" pitchFamily="2" charset="0"/>
              </a:rPr>
              <a:t>names_and_places.txt</a:t>
            </a:r>
            <a:r>
              <a:rPr lang="en-US" sz="1600" dirty="0">
                <a:solidFill>
                  <a:schemeClr val="tx1"/>
                </a:solidFill>
                <a:latin typeface="Courier" pitchFamily="2" charset="0"/>
              </a:rPr>
              <a:t>  </a:t>
            </a:r>
            <a:r>
              <a:rPr lang="en-US" sz="1600" dirty="0" err="1">
                <a:solidFill>
                  <a:schemeClr val="tx1"/>
                </a:solidFill>
                <a:latin typeface="Courier" pitchFamily="2" charset="0"/>
              </a:rPr>
              <a:t>places.txt</a:t>
            </a:r>
            <a:br>
              <a:rPr lang="en-US" sz="1600" dirty="0">
                <a:solidFill>
                  <a:schemeClr val="tx1"/>
                </a:solidFill>
                <a:latin typeface="Courier" pitchFamily="2" charset="0"/>
              </a:rPr>
            </a:br>
            <a:r>
              <a:rPr lang="en-US" sz="1600" dirty="0" err="1">
                <a:solidFill>
                  <a:srgbClr val="FF0000"/>
                </a:solidFill>
                <a:latin typeface="Courier" pitchFamily="2" charset="0"/>
              </a:rPr>
              <a:t>lists.tar.gz</a:t>
            </a:r>
            <a:r>
              <a:rPr lang="en-US" sz="1600" dirty="0">
                <a:solidFill>
                  <a:schemeClr val="tx1"/>
                </a:solidFill>
                <a:latin typeface="Courier" pitchFamily="2" charset="0"/>
              </a:rPr>
              <a:t>      </a:t>
            </a:r>
            <a:r>
              <a:rPr lang="en-US" sz="1600" dirty="0" err="1">
                <a:solidFill>
                  <a:schemeClr val="tx1"/>
                </a:solidFill>
                <a:latin typeface="Courier" pitchFamily="2" charset="0"/>
              </a:rPr>
              <a:t>lost.txt</a:t>
            </a:r>
            <a:r>
              <a:rPr lang="en-US" sz="1600" dirty="0">
                <a:solidFill>
                  <a:schemeClr val="tx1"/>
                </a:solidFill>
                <a:latin typeface="Courier" pitchFamily="2" charset="0"/>
              </a:rPr>
              <a:t>  </a:t>
            </a:r>
            <a:r>
              <a:rPr lang="en-US" sz="1600" dirty="0" err="1">
                <a:solidFill>
                  <a:schemeClr val="tx1"/>
                </a:solidFill>
                <a:latin typeface="Courier" pitchFamily="2" charset="0"/>
              </a:rPr>
              <a:t>names.txt</a:t>
            </a:r>
            <a:endParaRPr lang="en-US" sz="1600" dirty="0">
              <a:solidFill>
                <a:schemeClr val="tx1"/>
              </a:solidFill>
              <a:latin typeface="Courier" pitchFamily="2" charset="0"/>
            </a:endParaRPr>
          </a:p>
          <a:p>
            <a:pPr marL="285750" indent="-285750">
              <a:buFont typeface="Arial" panose="020B0604020202020204" pitchFamily="34" charset="0"/>
              <a:buChar char="•"/>
            </a:pPr>
            <a:r>
              <a:rPr lang="en-US" sz="1800" dirty="0">
                <a:solidFill>
                  <a:schemeClr val="tx1"/>
                </a:solidFill>
                <a:latin typeface="Courier" pitchFamily="2" charset="0"/>
              </a:rPr>
              <a:t>ls path</a:t>
            </a:r>
            <a:r>
              <a:rPr lang="en-US" sz="1800" dirty="0">
                <a:solidFill>
                  <a:schemeClr val="tx1"/>
                </a:solidFill>
              </a:rPr>
              <a:t>: list contents of specified path</a:t>
            </a:r>
          </a:p>
          <a:p>
            <a:pPr marL="355600" lvl="2" indent="0">
              <a:buNone/>
            </a:pPr>
            <a:r>
              <a:rPr lang="en-US" sz="1600" dirty="0">
                <a:solidFill>
                  <a:srgbClr val="4365E2">
                    <a:lumMod val="75000"/>
                  </a:srgbClr>
                </a:solidFill>
                <a:latin typeface="Courier" pitchFamily="2" charset="0"/>
              </a:rPr>
              <a:t>[jabbott@login2 </a:t>
            </a:r>
            <a:r>
              <a:rPr lang="en-US" sz="1600" dirty="0" err="1">
                <a:solidFill>
                  <a:srgbClr val="4365E2">
                    <a:lumMod val="75000"/>
                  </a:srgbClr>
                </a:solidFill>
                <a:latin typeface="Courier" pitchFamily="2" charset="0"/>
              </a:rPr>
              <a:t>intro_to_linux</a:t>
            </a:r>
            <a:r>
              <a:rPr lang="en-US" sz="1600" dirty="0">
                <a:solidFill>
                  <a:srgbClr val="4365E2">
                    <a:lumMod val="75000"/>
                  </a:srgbClr>
                </a:solidFill>
                <a:latin typeface="Courier" pitchFamily="2" charset="0"/>
              </a:rPr>
              <a:t>]$ </a:t>
            </a:r>
            <a:r>
              <a:rPr lang="en-US" sz="1600" dirty="0">
                <a:solidFill>
                  <a:schemeClr val="accent5">
                    <a:lumMod val="50000"/>
                  </a:schemeClr>
                </a:solidFill>
                <a:latin typeface="Courier" pitchFamily="2" charset="0"/>
              </a:rPr>
              <a:t>ls /var</a:t>
            </a:r>
            <a:br>
              <a:rPr lang="en-US" sz="1600" dirty="0">
                <a:solidFill>
                  <a:srgbClr val="4365E2">
                    <a:lumMod val="75000"/>
                  </a:srgbClr>
                </a:solidFill>
                <a:latin typeface="Courier" pitchFamily="2" charset="0"/>
              </a:rPr>
            </a:br>
            <a:r>
              <a:rPr lang="en-US" sz="1600" dirty="0">
                <a:solidFill>
                  <a:srgbClr val="4365E2">
                    <a:lumMod val="75000"/>
                  </a:srgbClr>
                </a:solidFill>
                <a:latin typeface="Courier" pitchFamily="2" charset="0"/>
              </a:rPr>
              <a:t>account  cache  </a:t>
            </a:r>
            <a:r>
              <a:rPr lang="en-US" sz="1600" dirty="0" err="1">
                <a:solidFill>
                  <a:srgbClr val="4365E2">
                    <a:lumMod val="75000"/>
                  </a:srgbClr>
                </a:solidFill>
                <a:latin typeface="Courier" pitchFamily="2" charset="0"/>
              </a:rPr>
              <a:t>db</a:t>
            </a:r>
            <a:r>
              <a:rPr lang="en-US" sz="1600" dirty="0">
                <a:solidFill>
                  <a:srgbClr val="4365E2">
                    <a:lumMod val="75000"/>
                  </a:srgbClr>
                </a:solidFill>
                <a:latin typeface="Courier" pitchFamily="2" charset="0"/>
              </a:rPr>
              <a:t>     games   </a:t>
            </a:r>
            <a:r>
              <a:rPr lang="en-US" sz="1600" dirty="0" err="1">
                <a:solidFill>
                  <a:srgbClr val="4365E2">
                    <a:lumMod val="75000"/>
                  </a:srgbClr>
                </a:solidFill>
                <a:latin typeface="Courier" pitchFamily="2" charset="0"/>
              </a:rPr>
              <a:t>kerberos</a:t>
            </a:r>
            <a:r>
              <a:rPr lang="en-US" sz="1600" dirty="0">
                <a:solidFill>
                  <a:srgbClr val="4365E2">
                    <a:lumMod val="75000"/>
                  </a:srgbClr>
                </a:solidFill>
                <a:latin typeface="Courier" pitchFamily="2" charset="0"/>
              </a:rPr>
              <a:t>  local  log   nis  preserve  singularity  </a:t>
            </a:r>
            <a:r>
              <a:rPr lang="en-US" sz="1600" dirty="0" err="1">
                <a:solidFill>
                  <a:schemeClr val="tx2"/>
                </a:solidFill>
                <a:highlight>
                  <a:srgbClr val="C0C0C0"/>
                </a:highlight>
                <a:latin typeface="Courier" pitchFamily="2" charset="0"/>
              </a:rPr>
              <a:t>tmp</a:t>
            </a:r>
            <a:br>
              <a:rPr lang="en-US" sz="1600" dirty="0">
                <a:solidFill>
                  <a:srgbClr val="4365E2">
                    <a:lumMod val="75000"/>
                  </a:srgbClr>
                </a:solidFill>
                <a:latin typeface="Courier" pitchFamily="2" charset="0"/>
              </a:rPr>
            </a:br>
            <a:r>
              <a:rPr lang="en-US" sz="1600" dirty="0" err="1">
                <a:solidFill>
                  <a:srgbClr val="4365E2">
                    <a:lumMod val="75000"/>
                  </a:srgbClr>
                </a:solidFill>
                <a:latin typeface="Courier" pitchFamily="2" charset="0"/>
              </a:rPr>
              <a:t>adm</a:t>
            </a:r>
            <a:r>
              <a:rPr lang="en-US" sz="1600" dirty="0">
                <a:solidFill>
                  <a:srgbClr val="4365E2">
                    <a:lumMod val="75000"/>
                  </a:srgbClr>
                </a:solidFill>
                <a:latin typeface="Courier" pitchFamily="2" charset="0"/>
              </a:rPr>
              <a:t>      crash  empty  gopher  lib       </a:t>
            </a:r>
            <a:r>
              <a:rPr lang="en-US" sz="1600" dirty="0">
                <a:solidFill>
                  <a:srgbClr val="00B0F0"/>
                </a:solidFill>
                <a:latin typeface="Courier" pitchFamily="2" charset="0"/>
              </a:rPr>
              <a:t>lock   mail  </a:t>
            </a:r>
            <a:r>
              <a:rPr lang="en-US" sz="1600" dirty="0">
                <a:solidFill>
                  <a:srgbClr val="4365E2">
                    <a:lumMod val="75000"/>
                  </a:srgbClr>
                </a:solidFill>
                <a:latin typeface="Courier" pitchFamily="2" charset="0"/>
              </a:rPr>
              <a:t>opt  </a:t>
            </a:r>
            <a:r>
              <a:rPr lang="en-US" sz="1600" dirty="0">
                <a:solidFill>
                  <a:srgbClr val="00B0F0"/>
                </a:solidFill>
                <a:latin typeface="Courier" pitchFamily="2" charset="0"/>
              </a:rPr>
              <a:t>run</a:t>
            </a:r>
            <a:r>
              <a:rPr lang="en-US" sz="1600" dirty="0">
                <a:solidFill>
                  <a:srgbClr val="4365E2">
                    <a:lumMod val="75000"/>
                  </a:srgbClr>
                </a:solidFill>
                <a:latin typeface="Courier" pitchFamily="2" charset="0"/>
              </a:rPr>
              <a:t>       spool        </a:t>
            </a:r>
            <a:r>
              <a:rPr lang="en-US" sz="1600" dirty="0" err="1">
                <a:solidFill>
                  <a:srgbClr val="4365E2">
                    <a:lumMod val="75000"/>
                  </a:srgbClr>
                </a:solidFill>
                <a:latin typeface="Courier" pitchFamily="2" charset="0"/>
              </a:rPr>
              <a:t>yp</a:t>
            </a:r>
            <a:endParaRPr lang="en-US" sz="2000" dirty="0"/>
          </a:p>
        </p:txBody>
      </p:sp>
      <p:graphicFrame>
        <p:nvGraphicFramePr>
          <p:cNvPr id="7" name="Table 7">
            <a:extLst>
              <a:ext uri="{FF2B5EF4-FFF2-40B4-BE49-F238E27FC236}">
                <a16:creationId xmlns:a16="http://schemas.microsoft.com/office/drawing/2014/main" id="{B4698C13-5AE4-634E-A3BB-95BCBD3DD31E}"/>
              </a:ext>
            </a:extLst>
          </p:cNvPr>
          <p:cNvGraphicFramePr>
            <a:graphicFrameLocks noGrp="1"/>
          </p:cNvGraphicFramePr>
          <p:nvPr/>
        </p:nvGraphicFramePr>
        <p:xfrm>
          <a:off x="2154664" y="3895286"/>
          <a:ext cx="8426831" cy="2219960"/>
        </p:xfrm>
        <a:graphic>
          <a:graphicData uri="http://schemas.openxmlformats.org/drawingml/2006/table">
            <a:tbl>
              <a:tblPr firstRow="1" bandRow="1">
                <a:tableStyleId>{7E9639D4-E3E2-4D34-9284-5A2195B3D0D7}</a:tableStyleId>
              </a:tblPr>
              <a:tblGrid>
                <a:gridCol w="4362831">
                  <a:extLst>
                    <a:ext uri="{9D8B030D-6E8A-4147-A177-3AD203B41FA5}">
                      <a16:colId xmlns:a16="http://schemas.microsoft.com/office/drawing/2014/main" val="2194387657"/>
                    </a:ext>
                  </a:extLst>
                </a:gridCol>
                <a:gridCol w="4064000">
                  <a:extLst>
                    <a:ext uri="{9D8B030D-6E8A-4147-A177-3AD203B41FA5}">
                      <a16:colId xmlns:a16="http://schemas.microsoft.com/office/drawing/2014/main" val="1990319984"/>
                    </a:ext>
                  </a:extLst>
                </a:gridCol>
              </a:tblGrid>
              <a:tr h="0">
                <a:tc>
                  <a:txBody>
                    <a:bodyPr/>
                    <a:lstStyle/>
                    <a:p>
                      <a:r>
                        <a:rPr lang="en-US" dirty="0" err="1"/>
                        <a:t>Colour</a:t>
                      </a:r>
                      <a:endParaRPr lang="en-US" dirty="0"/>
                    </a:p>
                  </a:txBody>
                  <a:tcPr/>
                </a:tc>
                <a:tc>
                  <a:txBody>
                    <a:bodyPr/>
                    <a:lstStyle/>
                    <a:p>
                      <a:r>
                        <a:rPr lang="en-US" dirty="0"/>
                        <a:t>File type</a:t>
                      </a:r>
                    </a:p>
                  </a:txBody>
                  <a:tcPr/>
                </a:tc>
                <a:extLst>
                  <a:ext uri="{0D108BD9-81ED-4DB2-BD59-A6C34878D82A}">
                    <a16:rowId xmlns:a16="http://schemas.microsoft.com/office/drawing/2014/main" val="3089331587"/>
                  </a:ext>
                </a:extLst>
              </a:tr>
              <a:tr h="370840">
                <a:tc>
                  <a:txBody>
                    <a:bodyPr/>
                    <a:lstStyle/>
                    <a:p>
                      <a:r>
                        <a:rPr lang="en-US" dirty="0"/>
                        <a:t>Default (varies with terminal </a:t>
                      </a:r>
                      <a:r>
                        <a:rPr lang="en-US" dirty="0" err="1"/>
                        <a:t>colour</a:t>
                      </a:r>
                      <a:r>
                        <a:rPr lang="en-US" dirty="0"/>
                        <a:t> scheme)</a:t>
                      </a:r>
                    </a:p>
                  </a:txBody>
                  <a:tcPr/>
                </a:tc>
                <a:tc>
                  <a:txBody>
                    <a:bodyPr/>
                    <a:lstStyle/>
                    <a:p>
                      <a:r>
                        <a:rPr lang="en-US" dirty="0"/>
                        <a:t>Normal file i.e. text file</a:t>
                      </a:r>
                    </a:p>
                  </a:txBody>
                  <a:tcPr/>
                </a:tc>
                <a:extLst>
                  <a:ext uri="{0D108BD9-81ED-4DB2-BD59-A6C34878D82A}">
                    <a16:rowId xmlns:a16="http://schemas.microsoft.com/office/drawing/2014/main" val="457686096"/>
                  </a:ext>
                </a:extLst>
              </a:tr>
              <a:tr h="370840">
                <a:tc>
                  <a:txBody>
                    <a:bodyPr/>
                    <a:lstStyle/>
                    <a:p>
                      <a:r>
                        <a:rPr lang="en-US" dirty="0">
                          <a:solidFill>
                            <a:schemeClr val="accent1">
                              <a:lumMod val="50000"/>
                            </a:schemeClr>
                          </a:solidFill>
                        </a:rPr>
                        <a:t>Dark blue</a:t>
                      </a:r>
                    </a:p>
                  </a:txBody>
                  <a:tcPr/>
                </a:tc>
                <a:tc>
                  <a:txBody>
                    <a:bodyPr/>
                    <a:lstStyle/>
                    <a:p>
                      <a:r>
                        <a:rPr lang="en-US" dirty="0"/>
                        <a:t>Directory</a:t>
                      </a:r>
                    </a:p>
                  </a:txBody>
                  <a:tcPr/>
                </a:tc>
                <a:extLst>
                  <a:ext uri="{0D108BD9-81ED-4DB2-BD59-A6C34878D82A}">
                    <a16:rowId xmlns:a16="http://schemas.microsoft.com/office/drawing/2014/main" val="2965411743"/>
                  </a:ext>
                </a:extLst>
              </a:tr>
              <a:tr h="370840">
                <a:tc>
                  <a:txBody>
                    <a:bodyPr/>
                    <a:lstStyle/>
                    <a:p>
                      <a:r>
                        <a:rPr lang="en-US" dirty="0">
                          <a:solidFill>
                            <a:schemeClr val="accent5">
                              <a:lumMod val="75000"/>
                            </a:schemeClr>
                          </a:solidFill>
                        </a:rPr>
                        <a:t>Bright green</a:t>
                      </a:r>
                    </a:p>
                  </a:txBody>
                  <a:tcPr/>
                </a:tc>
                <a:tc>
                  <a:txBody>
                    <a:bodyPr/>
                    <a:lstStyle/>
                    <a:p>
                      <a:r>
                        <a:rPr lang="en-US" dirty="0"/>
                        <a:t>Executable files</a:t>
                      </a:r>
                    </a:p>
                  </a:txBody>
                  <a:tcPr/>
                </a:tc>
                <a:extLst>
                  <a:ext uri="{0D108BD9-81ED-4DB2-BD59-A6C34878D82A}">
                    <a16:rowId xmlns:a16="http://schemas.microsoft.com/office/drawing/2014/main" val="74707697"/>
                  </a:ext>
                </a:extLst>
              </a:tr>
              <a:tr h="370840">
                <a:tc>
                  <a:txBody>
                    <a:bodyPr/>
                    <a:lstStyle/>
                    <a:p>
                      <a:r>
                        <a:rPr lang="en-US" dirty="0">
                          <a:solidFill>
                            <a:schemeClr val="accent3">
                              <a:lumMod val="75000"/>
                            </a:schemeClr>
                          </a:solidFill>
                        </a:rPr>
                        <a:t>Red</a:t>
                      </a:r>
                    </a:p>
                  </a:txBody>
                  <a:tcPr/>
                </a:tc>
                <a:tc>
                  <a:txBody>
                    <a:bodyPr/>
                    <a:lstStyle/>
                    <a:p>
                      <a:r>
                        <a:rPr lang="en-US" dirty="0"/>
                        <a:t>Archive/compressed file</a:t>
                      </a:r>
                    </a:p>
                  </a:txBody>
                  <a:tcPr/>
                </a:tc>
                <a:extLst>
                  <a:ext uri="{0D108BD9-81ED-4DB2-BD59-A6C34878D82A}">
                    <a16:rowId xmlns:a16="http://schemas.microsoft.com/office/drawing/2014/main" val="3076277164"/>
                  </a:ext>
                </a:extLst>
              </a:tr>
              <a:tr h="370840">
                <a:tc>
                  <a:txBody>
                    <a:bodyPr/>
                    <a:lstStyle/>
                    <a:p>
                      <a:r>
                        <a:rPr lang="en-US" dirty="0">
                          <a:solidFill>
                            <a:srgbClr val="00B0F0"/>
                          </a:solidFill>
                        </a:rPr>
                        <a:t>Cyan</a:t>
                      </a:r>
                    </a:p>
                  </a:txBody>
                  <a:tcPr/>
                </a:tc>
                <a:tc>
                  <a:txBody>
                    <a:bodyPr/>
                    <a:lstStyle/>
                    <a:p>
                      <a:r>
                        <a:rPr lang="en-US" dirty="0"/>
                        <a:t>Symbolic link</a:t>
                      </a:r>
                    </a:p>
                  </a:txBody>
                  <a:tcPr/>
                </a:tc>
                <a:extLst>
                  <a:ext uri="{0D108BD9-81ED-4DB2-BD59-A6C34878D82A}">
                    <a16:rowId xmlns:a16="http://schemas.microsoft.com/office/drawing/2014/main" val="1753809713"/>
                  </a:ext>
                </a:extLst>
              </a:tr>
            </a:tbl>
          </a:graphicData>
        </a:graphic>
      </p:graphicFrame>
    </p:spTree>
    <p:extLst>
      <p:ext uri="{BB962C8B-B14F-4D97-AF65-F5344CB8AC3E}">
        <p14:creationId xmlns:p14="http://schemas.microsoft.com/office/powerpoint/2010/main" val="23928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4C66B-FA53-A24A-9AEE-8F684599AADD}"/>
              </a:ext>
            </a:extLst>
          </p:cNvPr>
          <p:cNvSpPr>
            <a:spLocks noGrp="1"/>
          </p:cNvSpPr>
          <p:nvPr>
            <p:ph idx="1"/>
          </p:nvPr>
        </p:nvSpPr>
        <p:spPr/>
        <p:txBody>
          <a:bodyPr/>
          <a:lstStyle/>
          <a:p>
            <a:r>
              <a:rPr lang="en-US" sz="1600" dirty="0">
                <a:solidFill>
                  <a:srgbClr val="4365E2">
                    <a:lumMod val="75000"/>
                  </a:srgbClr>
                </a:solidFill>
                <a:latin typeface="Courier" pitchFamily="2" charset="0"/>
              </a:rPr>
              <a:t>[jabbott@login2 </a:t>
            </a:r>
            <a:r>
              <a:rPr lang="en-US" sz="1600" dirty="0" err="1">
                <a:solidFill>
                  <a:srgbClr val="4365E2">
                    <a:lumMod val="75000"/>
                  </a:srgbClr>
                </a:solidFill>
                <a:latin typeface="Courier" pitchFamily="2" charset="0"/>
              </a:rPr>
              <a:t>intro_to_linux</a:t>
            </a:r>
            <a:r>
              <a:rPr lang="en-US" sz="1600" dirty="0">
                <a:solidFill>
                  <a:srgbClr val="4365E2">
                    <a:lumMod val="75000"/>
                  </a:srgbClr>
                </a:solidFill>
                <a:latin typeface="Courier" pitchFamily="2" charset="0"/>
              </a:rPr>
              <a:t>]$ </a:t>
            </a:r>
            <a:r>
              <a:rPr lang="en-US" sz="1600" dirty="0">
                <a:solidFill>
                  <a:srgbClr val="01D17C">
                    <a:lumMod val="50000"/>
                  </a:srgbClr>
                </a:solidFill>
                <a:latin typeface="Courier" pitchFamily="2" charset="0"/>
              </a:rPr>
              <a:t>ls</a:t>
            </a:r>
            <a:br>
              <a:rPr lang="en-US" sz="1600" dirty="0">
                <a:solidFill>
                  <a:srgbClr val="01D17C">
                    <a:lumMod val="75000"/>
                  </a:srgbClr>
                </a:solidFill>
                <a:latin typeface="Courier" pitchFamily="2" charset="0"/>
              </a:rPr>
            </a:br>
            <a:r>
              <a:rPr lang="en-US" sz="1600" dirty="0" err="1">
                <a:solidFill>
                  <a:schemeClr val="tx1"/>
                </a:solidFill>
                <a:latin typeface="Courier" pitchFamily="2" charset="0"/>
              </a:rPr>
              <a:t>from_windows.txt</a:t>
            </a:r>
            <a:r>
              <a:rPr lang="en-US" sz="1600" dirty="0">
                <a:solidFill>
                  <a:schemeClr val="tx1"/>
                </a:solidFill>
                <a:latin typeface="Courier" pitchFamily="2" charset="0"/>
              </a:rPr>
              <a:t>  </a:t>
            </a:r>
            <a:r>
              <a:rPr lang="en-US" sz="1600" dirty="0" err="1">
                <a:solidFill>
                  <a:schemeClr val="tx1"/>
                </a:solidFill>
                <a:latin typeface="Courier" pitchFamily="2" charset="0"/>
              </a:rPr>
              <a:t>list.txt</a:t>
            </a:r>
            <a:r>
              <a:rPr lang="en-US" sz="1600" dirty="0">
                <a:solidFill>
                  <a:schemeClr val="tx1"/>
                </a:solidFill>
                <a:latin typeface="Courier" pitchFamily="2" charset="0"/>
              </a:rPr>
              <a:t>  </a:t>
            </a:r>
            <a:r>
              <a:rPr lang="en-US" sz="1600" dirty="0" err="1">
                <a:solidFill>
                  <a:schemeClr val="tx1"/>
                </a:solidFill>
                <a:latin typeface="Courier" pitchFamily="2" charset="0"/>
              </a:rPr>
              <a:t>names_and_places.txt</a:t>
            </a:r>
            <a:r>
              <a:rPr lang="en-US" sz="1600" dirty="0">
                <a:solidFill>
                  <a:schemeClr val="tx1"/>
                </a:solidFill>
                <a:latin typeface="Courier" pitchFamily="2" charset="0"/>
              </a:rPr>
              <a:t>  </a:t>
            </a:r>
            <a:r>
              <a:rPr lang="en-US" sz="1600" dirty="0" err="1">
                <a:solidFill>
                  <a:schemeClr val="tx1"/>
                </a:solidFill>
                <a:latin typeface="Courier" pitchFamily="2" charset="0"/>
              </a:rPr>
              <a:t>places.txt</a:t>
            </a:r>
            <a:br>
              <a:rPr lang="en-US" sz="1600" dirty="0">
                <a:solidFill>
                  <a:schemeClr val="tx1"/>
                </a:solidFill>
                <a:latin typeface="Courier" pitchFamily="2" charset="0"/>
              </a:rPr>
            </a:br>
            <a:r>
              <a:rPr lang="en-US" sz="1600" dirty="0" err="1">
                <a:solidFill>
                  <a:srgbClr val="FF0000"/>
                </a:solidFill>
                <a:latin typeface="Courier" pitchFamily="2" charset="0"/>
              </a:rPr>
              <a:t>lists.tar.gz</a:t>
            </a:r>
            <a:r>
              <a:rPr lang="en-US" sz="1600" dirty="0">
                <a:solidFill>
                  <a:schemeClr val="tx1"/>
                </a:solidFill>
                <a:latin typeface="Courier" pitchFamily="2" charset="0"/>
              </a:rPr>
              <a:t>      </a:t>
            </a:r>
            <a:r>
              <a:rPr lang="en-US" sz="1600" dirty="0" err="1">
                <a:solidFill>
                  <a:schemeClr val="tx1"/>
                </a:solidFill>
                <a:latin typeface="Courier" pitchFamily="2" charset="0"/>
              </a:rPr>
              <a:t>lost.txt</a:t>
            </a:r>
            <a:r>
              <a:rPr lang="en-US" sz="1600" dirty="0">
                <a:solidFill>
                  <a:schemeClr val="tx1"/>
                </a:solidFill>
                <a:latin typeface="Courier" pitchFamily="2" charset="0"/>
              </a:rPr>
              <a:t>  </a:t>
            </a:r>
            <a:r>
              <a:rPr lang="en-US" sz="1600" dirty="0" err="1">
                <a:solidFill>
                  <a:schemeClr val="tx1"/>
                </a:solidFill>
                <a:latin typeface="Courier" pitchFamily="2" charset="0"/>
              </a:rPr>
              <a:t>names.txt</a:t>
            </a:r>
            <a:endParaRPr lang="en-US" sz="1600" dirty="0">
              <a:latin typeface="Courier" pitchFamily="2" charset="0"/>
            </a:endParaRPr>
          </a:p>
          <a:p>
            <a:pPr marL="285750" indent="-285750">
              <a:buFont typeface="Arial" panose="020B0604020202020204" pitchFamily="34" charset="0"/>
              <a:buChar char="•"/>
            </a:pPr>
            <a:endParaRPr lang="en-US" sz="1800" dirty="0">
              <a:latin typeface="Courier" pitchFamily="2" charset="0"/>
            </a:endParaRPr>
          </a:p>
          <a:p>
            <a:pPr marL="285750" indent="-285750">
              <a:buFont typeface="Arial" panose="020B0604020202020204" pitchFamily="34" charset="0"/>
              <a:buChar char="•"/>
            </a:pPr>
            <a:r>
              <a:rPr lang="en-US" sz="1800" dirty="0">
                <a:latin typeface="Courier" pitchFamily="2" charset="0"/>
              </a:rPr>
              <a:t>ls</a:t>
            </a:r>
            <a:r>
              <a:rPr lang="en-US" sz="1800" dirty="0"/>
              <a:t> </a:t>
            </a:r>
            <a:r>
              <a:rPr lang="en-US" sz="1800" dirty="0">
                <a:latin typeface="Courier" pitchFamily="2" charset="0"/>
              </a:rPr>
              <a:t>-l </a:t>
            </a:r>
            <a:r>
              <a:rPr lang="en-US" sz="1800" dirty="0"/>
              <a:t>shows us more detail on directory contents…</a:t>
            </a:r>
            <a:br>
              <a:rPr lang="en-US" sz="1800" dirty="0"/>
            </a:br>
            <a:endParaRPr lang="en-US" sz="1800" dirty="0"/>
          </a:p>
          <a:p>
            <a:br>
              <a:rPr lang="en-US" sz="1600" dirty="0"/>
            </a:br>
            <a:r>
              <a:rPr lang="en-US" sz="1600" dirty="0"/>
              <a:t>	</a:t>
            </a:r>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ls –l</a:t>
            </a:r>
            <a:br>
              <a:rPr lang="en-US" sz="1600" dirty="0">
                <a:latin typeface="Courier" pitchFamily="2" charset="0"/>
              </a:rPr>
            </a:br>
            <a:r>
              <a:rPr lang="en-US" sz="1600" dirty="0">
                <a:latin typeface="Courier" pitchFamily="2" charset="0"/>
              </a:rPr>
              <a:t>	total 322</a:t>
            </a:r>
            <a:br>
              <a:rPr lang="en-US" sz="1600" dirty="0">
                <a:latin typeface="Courier" pitchFamily="2" charset="0"/>
              </a:rPr>
            </a:br>
            <a:r>
              <a:rPr lang="en-US" sz="1600" dirty="0">
                <a:latin typeface="Courier" pitchFamily="2" charset="0"/>
              </a:rPr>
              <a:t>	-</a:t>
            </a:r>
            <a:r>
              <a:rPr lang="en-US" sz="1600" dirty="0" err="1">
                <a:latin typeface="Courier" pitchFamily="2" charset="0"/>
              </a:rPr>
              <a:t>rw</a:t>
            </a:r>
            <a:r>
              <a:rPr lang="en-US" sz="1600" dirty="0">
                <a:latin typeface="Courier" pitchFamily="2" charset="0"/>
              </a:rPr>
              <a:t>-r----- 1 </a:t>
            </a:r>
            <a:r>
              <a:rPr lang="en-US" sz="1600" dirty="0" err="1">
                <a:latin typeface="Courier" pitchFamily="2" charset="0"/>
              </a:rPr>
              <a:t>jabbott</a:t>
            </a:r>
            <a:r>
              <a:rPr lang="en-US" sz="1600" dirty="0">
                <a:latin typeface="Courier" pitchFamily="2" charset="0"/>
              </a:rPr>
              <a:t> </a:t>
            </a:r>
            <a:r>
              <a:rPr lang="en-US" sz="1600" dirty="0" err="1">
                <a:latin typeface="Courier" pitchFamily="2" charset="0"/>
              </a:rPr>
              <a:t>lsd</a:t>
            </a:r>
            <a:r>
              <a:rPr lang="en-US" sz="1600" dirty="0">
                <a:latin typeface="Courier" pitchFamily="2" charset="0"/>
              </a:rPr>
              <a:t> 83496 Apr 26 16:10 </a:t>
            </a:r>
            <a:r>
              <a:rPr lang="en-US" sz="1600" dirty="0" err="1">
                <a:latin typeface="Courier" pitchFamily="2" charset="0"/>
              </a:rPr>
              <a:t>from_windows.txt</a:t>
            </a:r>
            <a:br>
              <a:rPr lang="en-US" sz="1600" dirty="0">
                <a:latin typeface="Courier" pitchFamily="2" charset="0"/>
              </a:rPr>
            </a:br>
            <a:r>
              <a:rPr lang="en-US" sz="1600" dirty="0">
                <a:latin typeface="Courier" pitchFamily="2" charset="0"/>
              </a:rPr>
              <a:t>	-</a:t>
            </a:r>
            <a:r>
              <a:rPr lang="en-US" sz="1600" dirty="0" err="1">
                <a:latin typeface="Courier" pitchFamily="2" charset="0"/>
              </a:rPr>
              <a:t>rw</a:t>
            </a:r>
            <a:r>
              <a:rPr lang="en-US" sz="1600" dirty="0">
                <a:latin typeface="Courier" pitchFamily="2" charset="0"/>
              </a:rPr>
              <a:t>-r----- 1 </a:t>
            </a:r>
            <a:r>
              <a:rPr lang="en-US" sz="1600" dirty="0" err="1">
                <a:latin typeface="Courier" pitchFamily="2" charset="0"/>
              </a:rPr>
              <a:t>jabbott</a:t>
            </a:r>
            <a:r>
              <a:rPr lang="en-US" sz="1600" dirty="0">
                <a:latin typeface="Courier" pitchFamily="2" charset="0"/>
              </a:rPr>
              <a:t> </a:t>
            </a:r>
            <a:r>
              <a:rPr lang="en-US" sz="1600" dirty="0" err="1">
                <a:latin typeface="Courier" pitchFamily="2" charset="0"/>
              </a:rPr>
              <a:t>lsd</a:t>
            </a:r>
            <a:r>
              <a:rPr lang="en-US" sz="1600" dirty="0">
                <a:latin typeface="Courier" pitchFamily="2" charset="0"/>
              </a:rPr>
              <a:t>   233 Apr 26 16:10 </a:t>
            </a:r>
            <a:r>
              <a:rPr lang="en-US" sz="1600" dirty="0" err="1">
                <a:latin typeface="Courier" pitchFamily="2" charset="0"/>
              </a:rPr>
              <a:t>lists.tar.gz</a:t>
            </a:r>
            <a:br>
              <a:rPr lang="en-US" sz="1600" dirty="0">
                <a:latin typeface="Courier" pitchFamily="2" charset="0"/>
              </a:rPr>
            </a:br>
            <a:r>
              <a:rPr lang="en-US" sz="1600" dirty="0">
                <a:latin typeface="Courier" pitchFamily="2" charset="0"/>
              </a:rPr>
              <a:t>	-</a:t>
            </a:r>
            <a:r>
              <a:rPr lang="en-US" sz="1600" dirty="0" err="1">
                <a:latin typeface="Courier" pitchFamily="2" charset="0"/>
              </a:rPr>
              <a:t>rw</a:t>
            </a:r>
            <a:r>
              <a:rPr lang="en-US" sz="1600" dirty="0">
                <a:latin typeface="Courier" pitchFamily="2" charset="0"/>
              </a:rPr>
              <a:t>-r----- 1 </a:t>
            </a:r>
            <a:r>
              <a:rPr lang="en-US" sz="1600" dirty="0" err="1">
                <a:latin typeface="Courier" pitchFamily="2" charset="0"/>
              </a:rPr>
              <a:t>jabbott</a:t>
            </a:r>
            <a:r>
              <a:rPr lang="en-US" sz="1600" dirty="0">
                <a:latin typeface="Courier" pitchFamily="2" charset="0"/>
              </a:rPr>
              <a:t> </a:t>
            </a:r>
            <a:r>
              <a:rPr lang="en-US" sz="1600" dirty="0" err="1">
                <a:latin typeface="Courier" pitchFamily="2" charset="0"/>
              </a:rPr>
              <a:t>lsd</a:t>
            </a:r>
            <a:r>
              <a:rPr lang="en-US" sz="1600" dirty="0">
                <a:latin typeface="Courier" pitchFamily="2" charset="0"/>
              </a:rPr>
              <a:t>    88 Jun 28  2019 </a:t>
            </a:r>
            <a:r>
              <a:rPr lang="en-US" sz="1600" dirty="0" err="1">
                <a:latin typeface="Courier" pitchFamily="2" charset="0"/>
              </a:rPr>
              <a:t>list.txt</a:t>
            </a:r>
            <a:br>
              <a:rPr lang="en-US" sz="1600" dirty="0">
                <a:latin typeface="Courier" pitchFamily="2" charset="0"/>
              </a:rPr>
            </a:br>
            <a:r>
              <a:rPr lang="en-US" sz="1600" dirty="0">
                <a:latin typeface="Courier" pitchFamily="2" charset="0"/>
              </a:rPr>
              <a:t>	-</a:t>
            </a:r>
            <a:r>
              <a:rPr lang="en-US" sz="1600" dirty="0" err="1">
                <a:latin typeface="Courier" pitchFamily="2" charset="0"/>
              </a:rPr>
              <a:t>rw</a:t>
            </a:r>
            <a:r>
              <a:rPr lang="en-US" sz="1600" dirty="0">
                <a:latin typeface="Courier" pitchFamily="2" charset="0"/>
              </a:rPr>
              <a:t>-r----- 1 </a:t>
            </a:r>
            <a:r>
              <a:rPr lang="en-US" sz="1600" dirty="0" err="1">
                <a:latin typeface="Courier" pitchFamily="2" charset="0"/>
              </a:rPr>
              <a:t>jabbott</a:t>
            </a:r>
            <a:r>
              <a:rPr lang="en-US" sz="1600" dirty="0">
                <a:latin typeface="Courier" pitchFamily="2" charset="0"/>
              </a:rPr>
              <a:t> </a:t>
            </a:r>
            <a:r>
              <a:rPr lang="en-US" sz="1600" dirty="0" err="1">
                <a:latin typeface="Courier" pitchFamily="2" charset="0"/>
              </a:rPr>
              <a:t>lsd</a:t>
            </a:r>
            <a:r>
              <a:rPr lang="en-US" sz="1600" dirty="0">
                <a:latin typeface="Courier" pitchFamily="2" charset="0"/>
              </a:rPr>
              <a:t>    12 Jun 28  2019 </a:t>
            </a:r>
            <a:r>
              <a:rPr lang="en-US" sz="1600" dirty="0" err="1">
                <a:latin typeface="Courier" pitchFamily="2" charset="0"/>
              </a:rPr>
              <a:t>lost.txt</a:t>
            </a:r>
            <a:endParaRPr lang="en-US" dirty="0">
              <a:latin typeface="Courier" pitchFamily="2" charset="0"/>
            </a:endParaRPr>
          </a:p>
        </p:txBody>
      </p:sp>
      <p:sp>
        <p:nvSpPr>
          <p:cNvPr id="3" name="Slide Number Placeholder 2">
            <a:extLst>
              <a:ext uri="{FF2B5EF4-FFF2-40B4-BE49-F238E27FC236}">
                <a16:creationId xmlns:a16="http://schemas.microsoft.com/office/drawing/2014/main" id="{330B2841-A364-D042-B031-34FD5765F770}"/>
              </a:ext>
            </a:extLst>
          </p:cNvPr>
          <p:cNvSpPr>
            <a:spLocks noGrp="1"/>
          </p:cNvSpPr>
          <p:nvPr>
            <p:ph type="sldNum" sz="quarter" idx="12"/>
          </p:nvPr>
        </p:nvSpPr>
        <p:spPr/>
        <p:txBody>
          <a:bodyPr/>
          <a:lstStyle/>
          <a:p>
            <a:fld id="{E89BC60F-F4BF-4EE8-9F02-8A0093F1814F}" type="slidenum">
              <a:rPr lang="en-GB" smtClean="0"/>
              <a:t>39</a:t>
            </a:fld>
            <a:endParaRPr lang="en-GB"/>
          </a:p>
        </p:txBody>
      </p:sp>
      <p:sp>
        <p:nvSpPr>
          <p:cNvPr id="4" name="Title 3">
            <a:extLst>
              <a:ext uri="{FF2B5EF4-FFF2-40B4-BE49-F238E27FC236}">
                <a16:creationId xmlns:a16="http://schemas.microsoft.com/office/drawing/2014/main" id="{2B297076-EA9E-DD49-AEDC-49127476E958}"/>
              </a:ext>
            </a:extLst>
          </p:cNvPr>
          <p:cNvSpPr>
            <a:spLocks noGrp="1"/>
          </p:cNvSpPr>
          <p:nvPr>
            <p:ph type="title"/>
          </p:nvPr>
        </p:nvSpPr>
        <p:spPr/>
        <p:txBody>
          <a:bodyPr/>
          <a:lstStyle/>
          <a:p>
            <a:r>
              <a:rPr lang="en-US" dirty="0">
                <a:latin typeface="Courier" pitchFamily="2" charset="0"/>
              </a:rPr>
              <a:t>ls</a:t>
            </a:r>
            <a:r>
              <a:rPr lang="en-US" dirty="0"/>
              <a:t>: seeing more…</a:t>
            </a:r>
          </a:p>
        </p:txBody>
      </p:sp>
      <p:grpSp>
        <p:nvGrpSpPr>
          <p:cNvPr id="32" name="Group 31">
            <a:extLst>
              <a:ext uri="{FF2B5EF4-FFF2-40B4-BE49-F238E27FC236}">
                <a16:creationId xmlns:a16="http://schemas.microsoft.com/office/drawing/2014/main" id="{D599D43E-9921-8A47-9696-C8423091A647}"/>
              </a:ext>
            </a:extLst>
          </p:cNvPr>
          <p:cNvGrpSpPr/>
          <p:nvPr/>
        </p:nvGrpSpPr>
        <p:grpSpPr>
          <a:xfrm>
            <a:off x="1372023" y="4798891"/>
            <a:ext cx="1297343" cy="897244"/>
            <a:chOff x="1372023" y="4008866"/>
            <a:chExt cx="1297343" cy="897244"/>
          </a:xfrm>
        </p:grpSpPr>
        <p:sp>
          <p:nvSpPr>
            <p:cNvPr id="5" name="Left Bracket 4">
              <a:extLst>
                <a:ext uri="{FF2B5EF4-FFF2-40B4-BE49-F238E27FC236}">
                  <a16:creationId xmlns:a16="http://schemas.microsoft.com/office/drawing/2014/main" id="{D31DC742-25CD-F744-A8C9-B41AE89C7B96}"/>
                </a:ext>
              </a:extLst>
            </p:cNvPr>
            <p:cNvSpPr/>
            <p:nvPr/>
          </p:nvSpPr>
          <p:spPr>
            <a:xfrm rot="16200000">
              <a:off x="1978878" y="3423425"/>
              <a:ext cx="83631" cy="12545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1DE728D-23E9-4849-87BE-0714495AF105}"/>
                </a:ext>
              </a:extLst>
            </p:cNvPr>
            <p:cNvSpPr txBox="1"/>
            <p:nvPr/>
          </p:nvSpPr>
          <p:spPr>
            <a:xfrm>
              <a:off x="1372023" y="4536778"/>
              <a:ext cx="1297343" cy="369332"/>
            </a:xfrm>
            <a:prstGeom prst="rect">
              <a:avLst/>
            </a:prstGeom>
            <a:noFill/>
          </p:spPr>
          <p:txBody>
            <a:bodyPr wrap="none" rtlCol="0">
              <a:spAutoFit/>
            </a:bodyPr>
            <a:lstStyle/>
            <a:p>
              <a:pPr algn="ctr"/>
              <a:r>
                <a:rPr lang="en-US" dirty="0"/>
                <a:t>Permissions</a:t>
              </a:r>
            </a:p>
          </p:txBody>
        </p:sp>
        <p:cxnSp>
          <p:nvCxnSpPr>
            <p:cNvPr id="12" name="Straight Connector 11">
              <a:extLst>
                <a:ext uri="{FF2B5EF4-FFF2-40B4-BE49-F238E27FC236}">
                  <a16:creationId xmlns:a16="http://schemas.microsoft.com/office/drawing/2014/main" id="{3EC22A79-D90A-6543-8EAA-007C93A728EB}"/>
                </a:ext>
              </a:extLst>
            </p:cNvPr>
            <p:cNvCxnSpPr>
              <a:stCxn id="5" idx="1"/>
              <a:endCxn id="10" idx="0"/>
            </p:cNvCxnSpPr>
            <p:nvPr/>
          </p:nvCxnSpPr>
          <p:spPr>
            <a:xfrm>
              <a:off x="2020694" y="4092497"/>
              <a:ext cx="1" cy="4442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0416712-B390-6C49-812E-B7BFEAEF6E90}"/>
              </a:ext>
            </a:extLst>
          </p:cNvPr>
          <p:cNvGrpSpPr/>
          <p:nvPr/>
        </p:nvGrpSpPr>
        <p:grpSpPr>
          <a:xfrm>
            <a:off x="3034992" y="4803534"/>
            <a:ext cx="834481" cy="898871"/>
            <a:chOff x="3034992" y="4013509"/>
            <a:chExt cx="834481" cy="898871"/>
          </a:xfrm>
        </p:grpSpPr>
        <p:sp>
          <p:nvSpPr>
            <p:cNvPr id="6" name="Left Bracket 5">
              <a:extLst>
                <a:ext uri="{FF2B5EF4-FFF2-40B4-BE49-F238E27FC236}">
                  <a16:creationId xmlns:a16="http://schemas.microsoft.com/office/drawing/2014/main" id="{A26B79DB-76D1-C24B-A4F8-F9BEA49554C2}"/>
                </a:ext>
              </a:extLst>
            </p:cNvPr>
            <p:cNvSpPr/>
            <p:nvPr/>
          </p:nvSpPr>
          <p:spPr>
            <a:xfrm rot="16200000">
              <a:off x="3412739" y="3635762"/>
              <a:ext cx="78987" cy="83448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D8EA3C0E-0BA4-C546-BCC0-196DCE9555FB}"/>
                </a:ext>
              </a:extLst>
            </p:cNvPr>
            <p:cNvSpPr txBox="1"/>
            <p:nvPr/>
          </p:nvSpPr>
          <p:spPr>
            <a:xfrm>
              <a:off x="3042504" y="4543048"/>
              <a:ext cx="819455" cy="369332"/>
            </a:xfrm>
            <a:prstGeom prst="rect">
              <a:avLst/>
            </a:prstGeom>
            <a:noFill/>
          </p:spPr>
          <p:txBody>
            <a:bodyPr wrap="none" rtlCol="0">
              <a:spAutoFit/>
            </a:bodyPr>
            <a:lstStyle/>
            <a:p>
              <a:r>
                <a:rPr lang="en-US" dirty="0"/>
                <a:t>Owner</a:t>
              </a:r>
            </a:p>
          </p:txBody>
        </p:sp>
        <p:cxnSp>
          <p:nvCxnSpPr>
            <p:cNvPr id="16" name="Straight Connector 15">
              <a:extLst>
                <a:ext uri="{FF2B5EF4-FFF2-40B4-BE49-F238E27FC236}">
                  <a16:creationId xmlns:a16="http://schemas.microsoft.com/office/drawing/2014/main" id="{3F78DB23-57FF-FA4C-B9F0-51A6A7F08F50}"/>
                </a:ext>
              </a:extLst>
            </p:cNvPr>
            <p:cNvCxnSpPr>
              <a:stCxn id="6" idx="1"/>
              <a:endCxn id="13" idx="0"/>
            </p:cNvCxnSpPr>
            <p:nvPr/>
          </p:nvCxnSpPr>
          <p:spPr>
            <a:xfrm flipH="1">
              <a:off x="3452232" y="4092496"/>
              <a:ext cx="1" cy="4505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0607475-1711-0B4B-B9E9-7404466FC9E6}"/>
              </a:ext>
            </a:extLst>
          </p:cNvPr>
          <p:cNvGrpSpPr/>
          <p:nvPr/>
        </p:nvGrpSpPr>
        <p:grpSpPr>
          <a:xfrm>
            <a:off x="3813718" y="4803534"/>
            <a:ext cx="772456" cy="898871"/>
            <a:chOff x="3813718" y="4013509"/>
            <a:chExt cx="772456" cy="898871"/>
          </a:xfrm>
        </p:grpSpPr>
        <p:sp>
          <p:nvSpPr>
            <p:cNvPr id="7" name="Left Bracket 6">
              <a:extLst>
                <a:ext uri="{FF2B5EF4-FFF2-40B4-BE49-F238E27FC236}">
                  <a16:creationId xmlns:a16="http://schemas.microsoft.com/office/drawing/2014/main" id="{BCFABBCC-501F-484A-A9BB-7B273A632088}"/>
                </a:ext>
              </a:extLst>
            </p:cNvPr>
            <p:cNvSpPr/>
            <p:nvPr/>
          </p:nvSpPr>
          <p:spPr>
            <a:xfrm rot="16200000">
              <a:off x="4160453" y="3879230"/>
              <a:ext cx="78987" cy="3475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9B95D69-ED76-9B4E-8CAC-45C45D6DDF94}"/>
                </a:ext>
              </a:extLst>
            </p:cNvPr>
            <p:cNvSpPr txBox="1"/>
            <p:nvPr/>
          </p:nvSpPr>
          <p:spPr>
            <a:xfrm>
              <a:off x="3813718" y="4543048"/>
              <a:ext cx="772456" cy="369332"/>
            </a:xfrm>
            <a:prstGeom prst="rect">
              <a:avLst/>
            </a:prstGeom>
            <a:noFill/>
          </p:spPr>
          <p:txBody>
            <a:bodyPr wrap="none" rtlCol="0">
              <a:spAutoFit/>
            </a:bodyPr>
            <a:lstStyle/>
            <a:p>
              <a:r>
                <a:rPr lang="en-US" dirty="0"/>
                <a:t>Group</a:t>
              </a:r>
            </a:p>
          </p:txBody>
        </p:sp>
        <p:cxnSp>
          <p:nvCxnSpPr>
            <p:cNvPr id="18" name="Straight Connector 17">
              <a:extLst>
                <a:ext uri="{FF2B5EF4-FFF2-40B4-BE49-F238E27FC236}">
                  <a16:creationId xmlns:a16="http://schemas.microsoft.com/office/drawing/2014/main" id="{A3EFFC65-2627-6047-BA4A-9D1C3A2B82F4}"/>
                </a:ext>
              </a:extLst>
            </p:cNvPr>
            <p:cNvCxnSpPr>
              <a:stCxn id="7" idx="1"/>
              <a:endCxn id="14" idx="0"/>
            </p:cNvCxnSpPr>
            <p:nvPr/>
          </p:nvCxnSpPr>
          <p:spPr>
            <a:xfrm flipH="1">
              <a:off x="4199946" y="4092496"/>
              <a:ext cx="1" cy="4505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6BDCF6D-C714-5047-856A-E3B991285B93}"/>
              </a:ext>
            </a:extLst>
          </p:cNvPr>
          <p:cNvGrpSpPr/>
          <p:nvPr/>
        </p:nvGrpSpPr>
        <p:grpSpPr>
          <a:xfrm>
            <a:off x="4122953" y="4798891"/>
            <a:ext cx="1331135" cy="1266576"/>
            <a:chOff x="4122953" y="4008866"/>
            <a:chExt cx="1331135" cy="1266576"/>
          </a:xfrm>
        </p:grpSpPr>
        <p:sp>
          <p:nvSpPr>
            <p:cNvPr id="8" name="Left Bracket 7">
              <a:extLst>
                <a:ext uri="{FF2B5EF4-FFF2-40B4-BE49-F238E27FC236}">
                  <a16:creationId xmlns:a16="http://schemas.microsoft.com/office/drawing/2014/main" id="{E50ED2ED-2172-8047-B919-5CA90B2EAD80}"/>
                </a:ext>
              </a:extLst>
            </p:cNvPr>
            <p:cNvSpPr/>
            <p:nvPr/>
          </p:nvSpPr>
          <p:spPr>
            <a:xfrm rot="16200000">
              <a:off x="4749028" y="3740772"/>
              <a:ext cx="78986" cy="61517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6764FB73-158E-1642-993E-134CACA75C08}"/>
                </a:ext>
              </a:extLst>
            </p:cNvPr>
            <p:cNvSpPr txBox="1"/>
            <p:nvPr/>
          </p:nvSpPr>
          <p:spPr>
            <a:xfrm>
              <a:off x="4122953" y="4906110"/>
              <a:ext cx="1331135" cy="369332"/>
            </a:xfrm>
            <a:prstGeom prst="rect">
              <a:avLst/>
            </a:prstGeom>
            <a:noFill/>
          </p:spPr>
          <p:txBody>
            <a:bodyPr wrap="none" rtlCol="0">
              <a:spAutoFit/>
            </a:bodyPr>
            <a:lstStyle/>
            <a:p>
              <a:pPr algn="ctr"/>
              <a:r>
                <a:rPr lang="en-US" dirty="0"/>
                <a:t>Size in bytes</a:t>
              </a:r>
            </a:p>
          </p:txBody>
        </p:sp>
        <p:cxnSp>
          <p:nvCxnSpPr>
            <p:cNvPr id="21" name="Straight Connector 20">
              <a:extLst>
                <a:ext uri="{FF2B5EF4-FFF2-40B4-BE49-F238E27FC236}">
                  <a16:creationId xmlns:a16="http://schemas.microsoft.com/office/drawing/2014/main" id="{EE4C0288-9C8E-BC40-9F6A-CC645A413F50}"/>
                </a:ext>
              </a:extLst>
            </p:cNvPr>
            <p:cNvCxnSpPr>
              <a:cxnSpLocks/>
              <a:stCxn id="8" idx="1"/>
              <a:endCxn id="19" idx="0"/>
            </p:cNvCxnSpPr>
            <p:nvPr/>
          </p:nvCxnSpPr>
          <p:spPr>
            <a:xfrm flipH="1">
              <a:off x="4788521" y="4087852"/>
              <a:ext cx="1" cy="8182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AAF21DE-3421-EF4C-81E3-32DBE37026F6}"/>
              </a:ext>
            </a:extLst>
          </p:cNvPr>
          <p:cNvGrpSpPr/>
          <p:nvPr/>
        </p:nvGrpSpPr>
        <p:grpSpPr>
          <a:xfrm>
            <a:off x="5048242" y="4798890"/>
            <a:ext cx="1862176" cy="895403"/>
            <a:chOff x="5048242" y="4008865"/>
            <a:chExt cx="1862176" cy="895403"/>
          </a:xfrm>
        </p:grpSpPr>
        <p:sp>
          <p:nvSpPr>
            <p:cNvPr id="9" name="Left Bracket 8">
              <a:extLst>
                <a:ext uri="{FF2B5EF4-FFF2-40B4-BE49-F238E27FC236}">
                  <a16:creationId xmlns:a16="http://schemas.microsoft.com/office/drawing/2014/main" id="{4E0192AF-C010-0A40-A442-3E0F165D2C70}"/>
                </a:ext>
              </a:extLst>
            </p:cNvPr>
            <p:cNvSpPr/>
            <p:nvPr/>
          </p:nvSpPr>
          <p:spPr>
            <a:xfrm rot="16200000">
              <a:off x="5936633" y="3300299"/>
              <a:ext cx="78986" cy="149611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D7602E6E-319F-6542-94A9-8C09D8556D35}"/>
                </a:ext>
              </a:extLst>
            </p:cNvPr>
            <p:cNvSpPr txBox="1"/>
            <p:nvPr/>
          </p:nvSpPr>
          <p:spPr>
            <a:xfrm>
              <a:off x="5048242" y="4534936"/>
              <a:ext cx="1862176" cy="369332"/>
            </a:xfrm>
            <a:prstGeom prst="rect">
              <a:avLst/>
            </a:prstGeom>
            <a:noFill/>
          </p:spPr>
          <p:txBody>
            <a:bodyPr wrap="none" rtlCol="0">
              <a:spAutoFit/>
            </a:bodyPr>
            <a:lstStyle/>
            <a:p>
              <a:pPr algn="ctr"/>
              <a:r>
                <a:rPr lang="en-US" dirty="0"/>
                <a:t>Modification time</a:t>
              </a:r>
            </a:p>
          </p:txBody>
        </p:sp>
        <p:cxnSp>
          <p:nvCxnSpPr>
            <p:cNvPr id="26" name="Straight Connector 25">
              <a:extLst>
                <a:ext uri="{FF2B5EF4-FFF2-40B4-BE49-F238E27FC236}">
                  <a16:creationId xmlns:a16="http://schemas.microsoft.com/office/drawing/2014/main" id="{3C1DCDA7-DB19-6A44-B909-1D4780AC23FC}"/>
                </a:ext>
              </a:extLst>
            </p:cNvPr>
            <p:cNvCxnSpPr>
              <a:cxnSpLocks/>
              <a:stCxn id="9" idx="1"/>
            </p:cNvCxnSpPr>
            <p:nvPr/>
          </p:nvCxnSpPr>
          <p:spPr>
            <a:xfrm>
              <a:off x="5976126" y="4087851"/>
              <a:ext cx="0" cy="45519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67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BA1C51-88A2-AA41-9BC3-BF8F1BA690C7}"/>
              </a:ext>
            </a:extLst>
          </p:cNvPr>
          <p:cNvSpPr>
            <a:spLocks noGrp="1"/>
          </p:cNvSpPr>
          <p:nvPr>
            <p:ph sz="half" idx="1"/>
          </p:nvPr>
        </p:nvSpPr>
        <p:spPr>
          <a:xfrm>
            <a:off x="516467" y="1358837"/>
            <a:ext cx="5324573" cy="4608513"/>
          </a:xfrm>
        </p:spPr>
        <p:txBody>
          <a:bodyPr/>
          <a:lstStyle/>
          <a:p>
            <a:pPr marL="342900" indent="-342900">
              <a:buFont typeface="Arial" panose="020B0604020202020204" pitchFamily="34" charset="0"/>
              <a:buChar char="•"/>
            </a:pPr>
            <a:r>
              <a:rPr lang="en-US" dirty="0"/>
              <a:t>Historically:</a:t>
            </a:r>
          </a:p>
          <a:p>
            <a:pPr marL="700088" lvl="1" indent="-342900">
              <a:buFont typeface="Arial" panose="020B0604020202020204" pitchFamily="34" charset="0"/>
              <a:buChar char="•"/>
            </a:pPr>
            <a:r>
              <a:rPr lang="en-US" dirty="0"/>
              <a:t>Better performance</a:t>
            </a:r>
          </a:p>
          <a:p>
            <a:pPr marL="700088" lvl="1" indent="-342900">
              <a:buFont typeface="Arial" panose="020B0604020202020204" pitchFamily="34" charset="0"/>
              <a:buChar char="•"/>
            </a:pPr>
            <a:r>
              <a:rPr lang="en-US" dirty="0"/>
              <a:t>Easy to ‘pipeline’ tools</a:t>
            </a:r>
            <a:br>
              <a:rPr lang="en-US" dirty="0"/>
            </a:br>
            <a:endParaRPr lang="en-US" dirty="0"/>
          </a:p>
          <a:p>
            <a:pPr marL="342900" indent="-342900">
              <a:buFont typeface="Arial" panose="020B0604020202020204" pitchFamily="34" charset="0"/>
              <a:buChar char="•"/>
            </a:pPr>
            <a:r>
              <a:rPr lang="en-US" dirty="0"/>
              <a:t>Now:</a:t>
            </a:r>
          </a:p>
          <a:p>
            <a:pPr marL="700088" lvl="1" indent="-342900">
              <a:buFont typeface="Arial" panose="020B0604020202020204" pitchFamily="34" charset="0"/>
              <a:buChar char="•"/>
            </a:pPr>
            <a:r>
              <a:rPr lang="en-US" dirty="0"/>
              <a:t>Most scientific software Unix based</a:t>
            </a:r>
          </a:p>
          <a:p>
            <a:pPr marL="700088" lvl="1" indent="-342900">
              <a:buFont typeface="Arial" panose="020B0604020202020204" pitchFamily="34" charset="0"/>
              <a:buChar char="•"/>
            </a:pPr>
            <a:r>
              <a:rPr lang="en-US" dirty="0"/>
              <a:t>HPC systems almost universally Linux based</a:t>
            </a:r>
            <a:br>
              <a:rPr lang="en-US" dirty="0"/>
            </a:br>
            <a:endParaRPr lang="en-US" dirty="0"/>
          </a:p>
          <a:p>
            <a:pPr marL="342900" indent="-342900">
              <a:buFont typeface="Arial" panose="020B0604020202020204" pitchFamily="34" charset="0"/>
              <a:buChar char="•"/>
            </a:pPr>
            <a:r>
              <a:rPr lang="en-US" dirty="0" err="1"/>
              <a:t>UoD</a:t>
            </a:r>
            <a:r>
              <a:rPr lang="en-US" dirty="0"/>
              <a:t> HPC Cluster:</a:t>
            </a:r>
          </a:p>
          <a:p>
            <a:pPr marL="700088" lvl="1" indent="-342900">
              <a:buFont typeface="Arial" panose="020B0604020202020204" pitchFamily="34" charset="0"/>
              <a:buChar char="•"/>
            </a:pPr>
            <a:r>
              <a:rPr lang="en-US" dirty="0"/>
              <a:t>Red Hat Enterprise Linux (RHEL) 7</a:t>
            </a:r>
          </a:p>
          <a:p>
            <a:pPr marL="700088" lvl="1"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4EB5BD4D-3AFC-DF43-82C7-263052F10D76}"/>
              </a:ext>
            </a:extLst>
          </p:cNvPr>
          <p:cNvSpPr>
            <a:spLocks noGrp="1"/>
          </p:cNvSpPr>
          <p:nvPr>
            <p:ph type="title"/>
          </p:nvPr>
        </p:nvSpPr>
        <p:spPr/>
        <p:txBody>
          <a:bodyPr/>
          <a:lstStyle/>
          <a:p>
            <a:r>
              <a:rPr lang="en-GB" dirty="0"/>
              <a:t>Why do we use it?</a:t>
            </a:r>
          </a:p>
        </p:txBody>
      </p:sp>
      <p:sp>
        <p:nvSpPr>
          <p:cNvPr id="3" name="Slide Number Placeholder 2">
            <a:extLst>
              <a:ext uri="{FF2B5EF4-FFF2-40B4-BE49-F238E27FC236}">
                <a16:creationId xmlns:a16="http://schemas.microsoft.com/office/drawing/2014/main" id="{1D98F572-0E7A-854F-A958-681DAE06E115}"/>
              </a:ext>
            </a:extLst>
          </p:cNvPr>
          <p:cNvSpPr>
            <a:spLocks noGrp="1"/>
          </p:cNvSpPr>
          <p:nvPr>
            <p:ph type="sldNum" sz="quarter" idx="12"/>
          </p:nvPr>
        </p:nvSpPr>
        <p:spPr/>
        <p:txBody>
          <a:bodyPr/>
          <a:lstStyle/>
          <a:p>
            <a:fld id="{E89BC60F-F4BF-4EE8-9F02-8A0093F1814F}" type="slidenum">
              <a:rPr lang="en-GB" smtClean="0"/>
              <a:t>4</a:t>
            </a:fld>
            <a:endParaRPr lang="en-GB"/>
          </a:p>
        </p:txBody>
      </p:sp>
      <p:grpSp>
        <p:nvGrpSpPr>
          <p:cNvPr id="10" name="Group 9" descr="Top 500 supercomputing OS system share&#10;">
            <a:extLst>
              <a:ext uri="{FF2B5EF4-FFF2-40B4-BE49-F238E27FC236}">
                <a16:creationId xmlns:a16="http://schemas.microsoft.com/office/drawing/2014/main" id="{A7B1F7D3-FB8E-AF4F-BEFF-5E47D8931AEB}"/>
              </a:ext>
            </a:extLst>
          </p:cNvPr>
          <p:cNvGrpSpPr/>
          <p:nvPr/>
        </p:nvGrpSpPr>
        <p:grpSpPr>
          <a:xfrm>
            <a:off x="6096000" y="1058074"/>
            <a:ext cx="5864210" cy="4909276"/>
            <a:chOff x="5460575" y="1058074"/>
            <a:chExt cx="5864210" cy="4909276"/>
          </a:xfrm>
        </p:grpSpPr>
        <p:pic>
          <p:nvPicPr>
            <p:cNvPr id="7" name="Picture 6">
              <a:extLst>
                <a:ext uri="{FF2B5EF4-FFF2-40B4-BE49-F238E27FC236}">
                  <a16:creationId xmlns:a16="http://schemas.microsoft.com/office/drawing/2014/main" id="{EC10A725-F542-774B-B85D-65149B739BE1}"/>
                </a:ext>
              </a:extLst>
            </p:cNvPr>
            <p:cNvPicPr>
              <a:picLocks noChangeAspect="1"/>
            </p:cNvPicPr>
            <p:nvPr/>
          </p:nvPicPr>
          <p:blipFill>
            <a:blip r:embed="rId3"/>
            <a:stretch>
              <a:fillRect/>
            </a:stretch>
          </p:blipFill>
          <p:spPr>
            <a:xfrm>
              <a:off x="5460575" y="1058074"/>
              <a:ext cx="2565400" cy="1765300"/>
            </a:xfrm>
            <a:prstGeom prst="rect">
              <a:avLst/>
            </a:prstGeom>
          </p:spPr>
        </p:pic>
        <p:pic>
          <p:nvPicPr>
            <p:cNvPr id="8" name="Picture 7">
              <a:extLst>
                <a:ext uri="{FF2B5EF4-FFF2-40B4-BE49-F238E27FC236}">
                  <a16:creationId xmlns:a16="http://schemas.microsoft.com/office/drawing/2014/main" id="{FA56DFB6-0E76-4F46-AE2A-58FDAE5C0D8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460575" y="2431915"/>
              <a:ext cx="5864210" cy="3535435"/>
            </a:xfrm>
            <a:prstGeom prst="rect">
              <a:avLst/>
            </a:prstGeom>
          </p:spPr>
        </p:pic>
      </p:grpSp>
    </p:spTree>
    <p:extLst>
      <p:ext uri="{BB962C8B-B14F-4D97-AF65-F5344CB8AC3E}">
        <p14:creationId xmlns:p14="http://schemas.microsoft.com/office/powerpoint/2010/main" val="187414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23612-3DF3-334F-846D-99275727C0E4}"/>
              </a:ext>
            </a:extLst>
          </p:cNvPr>
          <p:cNvSpPr>
            <a:spLocks noGrp="1"/>
          </p:cNvSpPr>
          <p:nvPr>
            <p:ph idx="1"/>
          </p:nvPr>
        </p:nvSpPr>
        <p:spPr/>
        <p:txBody>
          <a:bodyPr/>
          <a:lstStyle/>
          <a:p>
            <a:pPr marL="285750" indent="-285750">
              <a:buFont typeface="Arial" panose="020B0604020202020204" pitchFamily="34" charset="0"/>
              <a:buChar char="•"/>
            </a:pPr>
            <a:r>
              <a:rPr lang="en-US" sz="1600" dirty="0">
                <a:solidFill>
                  <a:srgbClr val="4365E2">
                    <a:lumMod val="75000"/>
                  </a:srgbClr>
                </a:solidFill>
                <a:latin typeface="Courier" pitchFamily="2" charset="0"/>
              </a:rPr>
              <a:t>[jabbott@login2 </a:t>
            </a:r>
            <a:r>
              <a:rPr lang="en-US" sz="1600" dirty="0" err="1">
                <a:solidFill>
                  <a:srgbClr val="4365E2">
                    <a:lumMod val="75000"/>
                  </a:srgbClr>
                </a:solidFill>
                <a:latin typeface="Courier" pitchFamily="2" charset="0"/>
              </a:rPr>
              <a:t>intro_to_linux</a:t>
            </a:r>
            <a:r>
              <a:rPr lang="en-US" sz="1600" dirty="0">
                <a:solidFill>
                  <a:srgbClr val="4365E2">
                    <a:lumMod val="75000"/>
                  </a:srgbClr>
                </a:solidFill>
                <a:latin typeface="Courier" pitchFamily="2" charset="0"/>
              </a:rPr>
              <a:t>]$ </a:t>
            </a:r>
            <a:r>
              <a:rPr lang="en-US" sz="1600" dirty="0">
                <a:solidFill>
                  <a:srgbClr val="01D17C">
                    <a:lumMod val="50000"/>
                  </a:srgbClr>
                </a:solidFill>
                <a:latin typeface="Courier" pitchFamily="2" charset="0"/>
              </a:rPr>
              <a:t>ls</a:t>
            </a:r>
            <a:br>
              <a:rPr lang="en-US" sz="1600" dirty="0">
                <a:solidFill>
                  <a:srgbClr val="01D17C">
                    <a:lumMod val="75000"/>
                  </a:srgbClr>
                </a:solidFill>
                <a:latin typeface="Courier" pitchFamily="2" charset="0"/>
              </a:rPr>
            </a:br>
            <a:r>
              <a:rPr lang="en-US" sz="1600" dirty="0" err="1">
                <a:solidFill>
                  <a:schemeClr val="tx1"/>
                </a:solidFill>
                <a:latin typeface="Courier" pitchFamily="2" charset="0"/>
              </a:rPr>
              <a:t>from_windows.txt</a:t>
            </a:r>
            <a:r>
              <a:rPr lang="en-US" sz="1600" dirty="0">
                <a:solidFill>
                  <a:schemeClr val="tx1"/>
                </a:solidFill>
                <a:latin typeface="Courier" pitchFamily="2" charset="0"/>
              </a:rPr>
              <a:t>  </a:t>
            </a:r>
            <a:r>
              <a:rPr lang="en-US" sz="1600" dirty="0" err="1">
                <a:solidFill>
                  <a:schemeClr val="tx1"/>
                </a:solidFill>
                <a:latin typeface="Courier" pitchFamily="2" charset="0"/>
              </a:rPr>
              <a:t>list.txt</a:t>
            </a:r>
            <a:r>
              <a:rPr lang="en-US" sz="1600" dirty="0">
                <a:solidFill>
                  <a:schemeClr val="tx1"/>
                </a:solidFill>
                <a:latin typeface="Courier" pitchFamily="2" charset="0"/>
              </a:rPr>
              <a:t>  </a:t>
            </a:r>
            <a:r>
              <a:rPr lang="en-US" sz="1600" dirty="0" err="1">
                <a:solidFill>
                  <a:schemeClr val="tx1"/>
                </a:solidFill>
                <a:latin typeface="Courier" pitchFamily="2" charset="0"/>
              </a:rPr>
              <a:t>names_and_places.txt</a:t>
            </a:r>
            <a:r>
              <a:rPr lang="en-US" sz="1600" dirty="0">
                <a:solidFill>
                  <a:schemeClr val="tx1"/>
                </a:solidFill>
                <a:latin typeface="Courier" pitchFamily="2" charset="0"/>
              </a:rPr>
              <a:t>  </a:t>
            </a:r>
            <a:r>
              <a:rPr lang="en-US" sz="1600" dirty="0" err="1">
                <a:solidFill>
                  <a:schemeClr val="tx1"/>
                </a:solidFill>
                <a:latin typeface="Courier" pitchFamily="2" charset="0"/>
              </a:rPr>
              <a:t>places.txt</a:t>
            </a:r>
            <a:br>
              <a:rPr lang="en-US" sz="1600" dirty="0">
                <a:solidFill>
                  <a:schemeClr val="tx1"/>
                </a:solidFill>
                <a:latin typeface="Courier" pitchFamily="2" charset="0"/>
              </a:rPr>
            </a:br>
            <a:r>
              <a:rPr lang="en-US" sz="1600" dirty="0" err="1">
                <a:solidFill>
                  <a:srgbClr val="FF0000"/>
                </a:solidFill>
                <a:latin typeface="Courier" pitchFamily="2" charset="0"/>
              </a:rPr>
              <a:t>lists.tar.gz</a:t>
            </a:r>
            <a:r>
              <a:rPr lang="en-US" sz="1600" dirty="0">
                <a:solidFill>
                  <a:schemeClr val="tx1"/>
                </a:solidFill>
                <a:latin typeface="Courier" pitchFamily="2" charset="0"/>
              </a:rPr>
              <a:t>      </a:t>
            </a:r>
            <a:r>
              <a:rPr lang="en-US" sz="1600" dirty="0" err="1">
                <a:solidFill>
                  <a:schemeClr val="tx1"/>
                </a:solidFill>
                <a:latin typeface="Courier" pitchFamily="2" charset="0"/>
              </a:rPr>
              <a:t>lost.txt</a:t>
            </a:r>
            <a:r>
              <a:rPr lang="en-US" sz="1600" dirty="0">
                <a:solidFill>
                  <a:schemeClr val="tx1"/>
                </a:solidFill>
                <a:latin typeface="Courier" pitchFamily="2" charset="0"/>
              </a:rPr>
              <a:t>  </a:t>
            </a:r>
            <a:r>
              <a:rPr lang="en-US" sz="1600" dirty="0" err="1">
                <a:solidFill>
                  <a:schemeClr val="tx1"/>
                </a:solidFill>
                <a:latin typeface="Courier" pitchFamily="2" charset="0"/>
              </a:rPr>
              <a:t>names.txt</a:t>
            </a:r>
            <a:endParaRPr lang="en-US" sz="1600" dirty="0">
              <a:solidFill>
                <a:schemeClr val="tx1"/>
              </a:solidFill>
              <a:latin typeface="Courier" pitchFamily="2" charset="0"/>
            </a:endParaRPr>
          </a:p>
          <a:p>
            <a:pPr marL="342900" indent="-342900">
              <a:buFont typeface="Arial" panose="020B0604020202020204" pitchFamily="34" charset="0"/>
              <a:buChar char="•"/>
            </a:pPr>
            <a:r>
              <a:rPr lang="en-US" dirty="0"/>
              <a:t>Default sorting is alphanumeric</a:t>
            </a:r>
          </a:p>
        </p:txBody>
      </p:sp>
      <p:sp>
        <p:nvSpPr>
          <p:cNvPr id="3" name="Slide Number Placeholder 2">
            <a:extLst>
              <a:ext uri="{FF2B5EF4-FFF2-40B4-BE49-F238E27FC236}">
                <a16:creationId xmlns:a16="http://schemas.microsoft.com/office/drawing/2014/main" id="{A995CD8C-8F07-C14F-BAE6-256401BFF0A2}"/>
              </a:ext>
            </a:extLst>
          </p:cNvPr>
          <p:cNvSpPr>
            <a:spLocks noGrp="1"/>
          </p:cNvSpPr>
          <p:nvPr>
            <p:ph type="sldNum" sz="quarter" idx="12"/>
          </p:nvPr>
        </p:nvSpPr>
        <p:spPr/>
        <p:txBody>
          <a:bodyPr/>
          <a:lstStyle/>
          <a:p>
            <a:fld id="{E89BC60F-F4BF-4EE8-9F02-8A0093F1814F}" type="slidenum">
              <a:rPr lang="en-GB" smtClean="0"/>
              <a:t>40</a:t>
            </a:fld>
            <a:endParaRPr lang="en-GB"/>
          </a:p>
        </p:txBody>
      </p:sp>
      <p:sp>
        <p:nvSpPr>
          <p:cNvPr id="4" name="Title 3">
            <a:extLst>
              <a:ext uri="{FF2B5EF4-FFF2-40B4-BE49-F238E27FC236}">
                <a16:creationId xmlns:a16="http://schemas.microsoft.com/office/drawing/2014/main" id="{1B5B7EBA-32A8-F544-8F97-5272457DD039}"/>
              </a:ext>
            </a:extLst>
          </p:cNvPr>
          <p:cNvSpPr>
            <a:spLocks noGrp="1"/>
          </p:cNvSpPr>
          <p:nvPr>
            <p:ph type="title"/>
          </p:nvPr>
        </p:nvSpPr>
        <p:spPr/>
        <p:txBody>
          <a:bodyPr/>
          <a:lstStyle/>
          <a:p>
            <a:r>
              <a:rPr lang="en-US" dirty="0">
                <a:latin typeface="Courier" pitchFamily="2" charset="0"/>
              </a:rPr>
              <a:t>ls</a:t>
            </a:r>
            <a:r>
              <a:rPr lang="en-US" dirty="0"/>
              <a:t>: Output sorting</a:t>
            </a:r>
          </a:p>
        </p:txBody>
      </p:sp>
      <p:graphicFrame>
        <p:nvGraphicFramePr>
          <p:cNvPr id="7" name="Content Placeholder 4">
            <a:extLst>
              <a:ext uri="{FF2B5EF4-FFF2-40B4-BE49-F238E27FC236}">
                <a16:creationId xmlns:a16="http://schemas.microsoft.com/office/drawing/2014/main" id="{40D3CADA-7247-2A4C-B92C-A3F1FABC3A42}"/>
              </a:ext>
            </a:extLst>
          </p:cNvPr>
          <p:cNvGraphicFramePr>
            <a:graphicFrameLocks/>
          </p:cNvGraphicFramePr>
          <p:nvPr/>
        </p:nvGraphicFramePr>
        <p:xfrm>
          <a:off x="2473840" y="2703252"/>
          <a:ext cx="7021684" cy="1854200"/>
        </p:xfrm>
        <a:graphic>
          <a:graphicData uri="http://schemas.openxmlformats.org/drawingml/2006/table">
            <a:tbl>
              <a:tblPr firstRow="1" bandRow="1">
                <a:tableStyleId>{7E9639D4-E3E2-4D34-9284-5A2195B3D0D7}</a:tableStyleId>
              </a:tblPr>
              <a:tblGrid>
                <a:gridCol w="1286276">
                  <a:extLst>
                    <a:ext uri="{9D8B030D-6E8A-4147-A177-3AD203B41FA5}">
                      <a16:colId xmlns:a16="http://schemas.microsoft.com/office/drawing/2014/main" val="2180262864"/>
                    </a:ext>
                  </a:extLst>
                </a:gridCol>
                <a:gridCol w="5735408">
                  <a:extLst>
                    <a:ext uri="{9D8B030D-6E8A-4147-A177-3AD203B41FA5}">
                      <a16:colId xmlns:a16="http://schemas.microsoft.com/office/drawing/2014/main" val="231223353"/>
                    </a:ext>
                  </a:extLst>
                </a:gridCol>
              </a:tblGrid>
              <a:tr h="370840">
                <a:tc>
                  <a:txBody>
                    <a:bodyPr/>
                    <a:lstStyle/>
                    <a:p>
                      <a:r>
                        <a:rPr lang="en-GB" dirty="0"/>
                        <a:t>Command</a:t>
                      </a:r>
                    </a:p>
                  </a:txBody>
                  <a:tcPr/>
                </a:tc>
                <a:tc>
                  <a:txBody>
                    <a:bodyPr/>
                    <a:lstStyle/>
                    <a:p>
                      <a:r>
                        <a:rPr lang="en-GB" dirty="0"/>
                        <a:t>Result</a:t>
                      </a:r>
                    </a:p>
                  </a:txBody>
                  <a:tcPr/>
                </a:tc>
                <a:extLst>
                  <a:ext uri="{0D108BD9-81ED-4DB2-BD59-A6C34878D82A}">
                    <a16:rowId xmlns:a16="http://schemas.microsoft.com/office/drawing/2014/main" val="2579835942"/>
                  </a:ext>
                </a:extLst>
              </a:tr>
              <a:tr h="370840">
                <a:tc>
                  <a:txBody>
                    <a:bodyPr/>
                    <a:lstStyle/>
                    <a:p>
                      <a:pPr algn="l" fontAlgn="base"/>
                      <a:r>
                        <a:rPr lang="en-GB">
                          <a:effectLst/>
                        </a:rPr>
                        <a:t>ls -S</a:t>
                      </a:r>
                      <a:endParaRPr lang="en-GB">
                        <a:effectLst/>
                        <a:latin typeface="Courier" pitchFamily="2" charset="0"/>
                        <a:cs typeface="Courier New" panose="02070309020205020404" pitchFamily="49" charset="0"/>
                      </a:endParaRPr>
                    </a:p>
                  </a:txBody>
                  <a:tcPr anchor="ctr"/>
                </a:tc>
                <a:tc>
                  <a:txBody>
                    <a:bodyPr/>
                    <a:lstStyle/>
                    <a:p>
                      <a:pPr algn="l" fontAlgn="base"/>
                      <a:r>
                        <a:rPr lang="en-GB" dirty="0">
                          <a:effectLst/>
                        </a:rPr>
                        <a:t>Sort files by size</a:t>
                      </a:r>
                      <a:endParaRPr lang="en-GB" dirty="0">
                        <a:effectLst/>
                        <a:latin typeface="inherit"/>
                      </a:endParaRPr>
                    </a:p>
                  </a:txBody>
                  <a:tcPr anchor="ctr"/>
                </a:tc>
                <a:extLst>
                  <a:ext uri="{0D108BD9-81ED-4DB2-BD59-A6C34878D82A}">
                    <a16:rowId xmlns:a16="http://schemas.microsoft.com/office/drawing/2014/main" val="2111961375"/>
                  </a:ext>
                </a:extLst>
              </a:tr>
              <a:tr h="370840">
                <a:tc>
                  <a:txBody>
                    <a:bodyPr/>
                    <a:lstStyle/>
                    <a:p>
                      <a:pPr algn="l" fontAlgn="base"/>
                      <a:r>
                        <a:rPr lang="en-GB">
                          <a:effectLst/>
                        </a:rPr>
                        <a:t>ls -t</a:t>
                      </a:r>
                      <a:endParaRPr lang="en-GB">
                        <a:effectLst/>
                        <a:latin typeface="Courier" pitchFamily="2" charset="0"/>
                        <a:cs typeface="Courier New" panose="02070309020205020404" pitchFamily="49" charset="0"/>
                      </a:endParaRPr>
                    </a:p>
                  </a:txBody>
                  <a:tcPr anchor="ctr"/>
                </a:tc>
                <a:tc>
                  <a:txBody>
                    <a:bodyPr/>
                    <a:lstStyle/>
                    <a:p>
                      <a:pPr algn="l" fontAlgn="base"/>
                      <a:r>
                        <a:rPr lang="en-GB" dirty="0">
                          <a:effectLst/>
                        </a:rPr>
                        <a:t>Sort files by modification time</a:t>
                      </a:r>
                      <a:endParaRPr lang="en-GB" dirty="0">
                        <a:effectLst/>
                        <a:latin typeface="inherit"/>
                      </a:endParaRPr>
                    </a:p>
                  </a:txBody>
                  <a:tcPr anchor="ctr"/>
                </a:tc>
                <a:extLst>
                  <a:ext uri="{0D108BD9-81ED-4DB2-BD59-A6C34878D82A}">
                    <a16:rowId xmlns:a16="http://schemas.microsoft.com/office/drawing/2014/main" val="1444813902"/>
                  </a:ext>
                </a:extLst>
              </a:tr>
              <a:tr h="370840">
                <a:tc>
                  <a:txBody>
                    <a:bodyPr/>
                    <a:lstStyle/>
                    <a:p>
                      <a:pPr algn="l" fontAlgn="base"/>
                      <a:r>
                        <a:rPr lang="en-GB" dirty="0">
                          <a:effectLst/>
                        </a:rPr>
                        <a:t>ls -r</a:t>
                      </a:r>
                      <a:endParaRPr lang="en-GB" dirty="0">
                        <a:effectLst/>
                        <a:latin typeface="Courier" pitchFamily="2" charset="0"/>
                        <a:cs typeface="Courier New" panose="02070309020205020404" pitchFamily="49" charset="0"/>
                      </a:endParaRPr>
                    </a:p>
                  </a:txBody>
                  <a:tcPr anchor="ctr"/>
                </a:tc>
                <a:tc>
                  <a:txBody>
                    <a:bodyPr/>
                    <a:lstStyle/>
                    <a:p>
                      <a:pPr algn="l" fontAlgn="base"/>
                      <a:r>
                        <a:rPr lang="en-GB" dirty="0">
                          <a:effectLst/>
                        </a:rPr>
                        <a:t>Reverse sort order</a:t>
                      </a:r>
                      <a:endParaRPr lang="en-GB" dirty="0">
                        <a:effectLst/>
                        <a:latin typeface="inherit"/>
                      </a:endParaRPr>
                    </a:p>
                  </a:txBody>
                  <a:tcPr anchor="ctr"/>
                </a:tc>
                <a:extLst>
                  <a:ext uri="{0D108BD9-81ED-4DB2-BD59-A6C34878D82A}">
                    <a16:rowId xmlns:a16="http://schemas.microsoft.com/office/drawing/2014/main" val="3169332273"/>
                  </a:ext>
                </a:extLst>
              </a:tr>
              <a:tr h="370840">
                <a:tc>
                  <a:txBody>
                    <a:bodyPr/>
                    <a:lstStyle/>
                    <a:p>
                      <a:pPr algn="l" fontAlgn="base"/>
                      <a:r>
                        <a:rPr lang="en-GB" dirty="0">
                          <a:effectLst/>
                        </a:rPr>
                        <a:t>ls -</a:t>
                      </a:r>
                      <a:r>
                        <a:rPr lang="en-GB" dirty="0" err="1">
                          <a:effectLst/>
                        </a:rPr>
                        <a:t>lrt</a:t>
                      </a:r>
                      <a:endParaRPr lang="en-GB" dirty="0">
                        <a:effectLst/>
                        <a:latin typeface="Courier" pitchFamily="2" charset="0"/>
                        <a:cs typeface="Courier New" panose="02070309020205020404" pitchFamily="49" charset="0"/>
                      </a:endParaRPr>
                    </a:p>
                  </a:txBody>
                  <a:tcPr anchor="ctr"/>
                </a:tc>
                <a:tc>
                  <a:txBody>
                    <a:bodyPr/>
                    <a:lstStyle/>
                    <a:p>
                      <a:pPr algn="l" fontAlgn="base"/>
                      <a:r>
                        <a:rPr lang="en-GB" dirty="0">
                          <a:effectLst/>
                        </a:rPr>
                        <a:t>Combining multiple options...</a:t>
                      </a:r>
                      <a:endParaRPr lang="en-GB" dirty="0">
                        <a:effectLst/>
                        <a:latin typeface="inherit"/>
                      </a:endParaRPr>
                    </a:p>
                  </a:txBody>
                  <a:tcPr anchor="ctr"/>
                </a:tc>
                <a:extLst>
                  <a:ext uri="{0D108BD9-81ED-4DB2-BD59-A6C34878D82A}">
                    <a16:rowId xmlns:a16="http://schemas.microsoft.com/office/drawing/2014/main" val="3034535406"/>
                  </a:ext>
                </a:extLst>
              </a:tr>
            </a:tbl>
          </a:graphicData>
        </a:graphic>
      </p:graphicFrame>
    </p:spTree>
    <p:extLst>
      <p:ext uri="{BB962C8B-B14F-4D97-AF65-F5344CB8AC3E}">
        <p14:creationId xmlns:p14="http://schemas.microsoft.com/office/powerpoint/2010/main" val="296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8A55-3ABC-6147-B365-999E5BAFE612}"/>
              </a:ext>
            </a:extLst>
          </p:cNvPr>
          <p:cNvSpPr>
            <a:spLocks noGrp="1"/>
          </p:cNvSpPr>
          <p:nvPr>
            <p:ph type="title"/>
          </p:nvPr>
        </p:nvSpPr>
        <p:spPr/>
        <p:txBody>
          <a:bodyPr/>
          <a:lstStyle/>
          <a:p>
            <a:r>
              <a:rPr lang="en-GB" dirty="0"/>
              <a:t>Being more selective…</a:t>
            </a:r>
          </a:p>
        </p:txBody>
      </p:sp>
      <p:sp>
        <p:nvSpPr>
          <p:cNvPr id="3" name="Content Placeholder 2">
            <a:extLst>
              <a:ext uri="{FF2B5EF4-FFF2-40B4-BE49-F238E27FC236}">
                <a16:creationId xmlns:a16="http://schemas.microsoft.com/office/drawing/2014/main" id="{3C97A63D-6E07-0243-8748-49532C2F23D1}"/>
              </a:ext>
            </a:extLst>
          </p:cNvPr>
          <p:cNvSpPr>
            <a:spLocks noGrp="1"/>
          </p:cNvSpPr>
          <p:nvPr>
            <p:ph idx="1"/>
          </p:nvPr>
        </p:nvSpPr>
        <p:spPr>
          <a:xfrm>
            <a:off x="516467" y="1295401"/>
            <a:ext cx="11159067" cy="4815839"/>
          </a:xfrm>
        </p:spPr>
        <p:txBody>
          <a:bodyPr>
            <a:normAutofit/>
          </a:bodyPr>
          <a:lstStyle/>
          <a:p>
            <a:pPr marL="342900" indent="-342900" fontAlgn="base">
              <a:buFont typeface="Arial" panose="020B0604020202020204" pitchFamily="34" charset="0"/>
              <a:buChar char="•"/>
            </a:pPr>
            <a:r>
              <a:rPr lang="en-GB" dirty="0"/>
              <a:t>Passing a path as an argument to</a:t>
            </a:r>
            <a:r>
              <a:rPr lang="en-GB" sz="1800" dirty="0">
                <a:latin typeface="Courier" pitchFamily="2" charset="0"/>
              </a:rPr>
              <a:t> ls </a:t>
            </a:r>
            <a:r>
              <a:rPr lang="en-GB" dirty="0"/>
              <a:t>will only report on that file/directory</a:t>
            </a:r>
          </a:p>
          <a:p>
            <a:pPr marL="355600" lvl="2" indent="0" fontAlgn="base">
              <a:buNone/>
            </a:pPr>
            <a:r>
              <a:rPr lang="en-GB" sz="1400" dirty="0">
                <a:solidFill>
                  <a:schemeClr val="accent1">
                    <a:lumMod val="75000"/>
                  </a:schemeClr>
                </a:solidFill>
                <a:latin typeface="Courier" pitchFamily="2" charset="0"/>
              </a:rPr>
              <a:t>[jabbott@login2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ls –l </a:t>
            </a:r>
            <a:r>
              <a:rPr lang="en-GB" sz="1400" dirty="0" err="1">
                <a:solidFill>
                  <a:schemeClr val="accent5">
                    <a:lumMod val="50000"/>
                  </a:schemeClr>
                </a:solidFill>
                <a:latin typeface="Courier" pitchFamily="2" charset="0"/>
              </a:rPr>
              <a:t>list.txt</a:t>
            </a:r>
            <a:br>
              <a:rPr lang="en-GB" sz="1400" dirty="0">
                <a:solidFill>
                  <a:schemeClr val="accent5">
                    <a:lumMod val="50000"/>
                  </a:schemeClr>
                </a:solidFill>
                <a:latin typeface="Courier" pitchFamily="2" charset="0"/>
              </a:rPr>
            </a:br>
            <a:r>
              <a:rPr lang="en-GB" sz="1600" dirty="0">
                <a:solidFill>
                  <a:schemeClr val="tx1"/>
                </a:solidFill>
                <a:latin typeface="Courier" pitchFamily="2" charset="0"/>
              </a:rPr>
              <a:t>-</a:t>
            </a:r>
            <a:r>
              <a:rPr lang="en-GB" sz="1600" dirty="0" err="1">
                <a:solidFill>
                  <a:schemeClr val="tx1"/>
                </a:solidFill>
                <a:latin typeface="Courier" pitchFamily="2" charset="0"/>
              </a:rPr>
              <a:t>rw</a:t>
            </a:r>
            <a:r>
              <a:rPr lang="en-GB" sz="1600" dirty="0">
                <a:solidFill>
                  <a:schemeClr val="tx1"/>
                </a:solidFill>
                <a:latin typeface="Courier" pitchFamily="2" charset="0"/>
              </a:rPr>
              <a:t>-r----- 1 </a:t>
            </a:r>
            <a:r>
              <a:rPr lang="en-GB" sz="1600" dirty="0" err="1">
                <a:solidFill>
                  <a:schemeClr val="tx1"/>
                </a:solidFill>
                <a:latin typeface="Courier" pitchFamily="2" charset="0"/>
              </a:rPr>
              <a:t>jabbott</a:t>
            </a:r>
            <a:r>
              <a:rPr lang="en-GB" sz="1600" dirty="0">
                <a:solidFill>
                  <a:schemeClr val="tx1"/>
                </a:solidFill>
                <a:latin typeface="Courier" pitchFamily="2" charset="0"/>
              </a:rPr>
              <a:t> </a:t>
            </a:r>
            <a:r>
              <a:rPr lang="en-GB" sz="1600" dirty="0" err="1">
                <a:solidFill>
                  <a:schemeClr val="tx1"/>
                </a:solidFill>
                <a:latin typeface="Courier" pitchFamily="2" charset="0"/>
              </a:rPr>
              <a:t>lsd</a:t>
            </a:r>
            <a:r>
              <a:rPr lang="en-GB" sz="1600" dirty="0">
                <a:solidFill>
                  <a:schemeClr val="tx1"/>
                </a:solidFill>
                <a:latin typeface="Courier" pitchFamily="2" charset="0"/>
              </a:rPr>
              <a:t> 88 Sep 30 13:19 </a:t>
            </a:r>
            <a:r>
              <a:rPr lang="en-GB" sz="1600" dirty="0" err="1">
                <a:solidFill>
                  <a:schemeClr val="tx1"/>
                </a:solidFill>
                <a:latin typeface="Courier" pitchFamily="2" charset="0"/>
              </a:rPr>
              <a:t>list.txt</a:t>
            </a:r>
            <a:br>
              <a:rPr lang="en-GB" sz="1600" dirty="0">
                <a:solidFill>
                  <a:schemeClr val="tx1"/>
                </a:solidFill>
                <a:latin typeface="Courier" pitchFamily="2" charset="0"/>
              </a:rPr>
            </a:br>
            <a:endParaRPr lang="en-GB" sz="1600" dirty="0">
              <a:solidFill>
                <a:schemeClr val="tx1"/>
              </a:solidFill>
              <a:latin typeface="Courier" pitchFamily="2" charset="0"/>
            </a:endParaRPr>
          </a:p>
          <a:p>
            <a:pPr marL="342900" indent="-342900" fontAlgn="base">
              <a:buFont typeface="Arial" panose="020B0604020202020204" pitchFamily="34" charset="0"/>
              <a:buChar char="•"/>
            </a:pPr>
            <a:r>
              <a:rPr lang="en-GB" dirty="0"/>
              <a:t>Wildcards: special characters which match range of characters</a:t>
            </a:r>
          </a:p>
          <a:p>
            <a:pPr marL="700088" lvl="1" indent="-342900" fontAlgn="base">
              <a:buFont typeface="Arial" panose="020B0604020202020204" pitchFamily="34" charset="0"/>
              <a:buChar char="•"/>
            </a:pPr>
            <a:r>
              <a:rPr lang="en-GB" dirty="0"/>
              <a:t>*: Match zero or more occurrences of any character</a:t>
            </a:r>
          </a:p>
          <a:p>
            <a:pPr marL="722312" lvl="3" indent="0" fontAlgn="base">
              <a:buNone/>
            </a:pPr>
            <a:r>
              <a:rPr lang="en-GB" sz="1400" dirty="0">
                <a:solidFill>
                  <a:schemeClr val="accent1">
                    <a:lumMod val="75000"/>
                  </a:schemeClr>
                </a:solidFill>
                <a:latin typeface="Courier" pitchFamily="2" charset="0"/>
              </a:rPr>
              <a:t>[jabbott@login2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a:t>
            </a:r>
            <a:r>
              <a:rPr lang="en-GB" sz="1400" dirty="0">
                <a:latin typeface="Courier" pitchFamily="2" charset="0"/>
              </a:rPr>
              <a:t> </a:t>
            </a:r>
            <a:r>
              <a:rPr lang="en-GB" sz="1400" dirty="0">
                <a:solidFill>
                  <a:schemeClr val="accent5">
                    <a:lumMod val="50000"/>
                  </a:schemeClr>
                </a:solidFill>
                <a:latin typeface="Courier" pitchFamily="2" charset="0"/>
              </a:rPr>
              <a:t>ls *.txt</a:t>
            </a:r>
          </a:p>
          <a:p>
            <a:pPr marL="722312" lvl="3" indent="0" fontAlgn="base">
              <a:spcBef>
                <a:spcPts val="0"/>
              </a:spcBef>
              <a:buNone/>
            </a:pPr>
            <a:r>
              <a:rPr lang="en-GB" sz="1400" dirty="0" err="1">
                <a:solidFill>
                  <a:schemeClr val="tx1"/>
                </a:solidFill>
                <a:latin typeface="Courier" pitchFamily="2" charset="0"/>
              </a:rPr>
              <a:t>from_windows.txt</a:t>
            </a:r>
            <a:r>
              <a:rPr lang="en-GB" sz="1400" dirty="0">
                <a:solidFill>
                  <a:schemeClr val="tx1"/>
                </a:solidFill>
                <a:latin typeface="Courier" pitchFamily="2" charset="0"/>
              </a:rPr>
              <a:t>  </a:t>
            </a:r>
            <a:r>
              <a:rPr lang="en-GB" sz="1400" dirty="0" err="1">
                <a:solidFill>
                  <a:schemeClr val="tx1"/>
                </a:solidFill>
                <a:latin typeface="Courier" pitchFamily="2" charset="0"/>
              </a:rPr>
              <a:t>lost.txt</a:t>
            </a:r>
            <a:r>
              <a:rPr lang="en-GB" sz="1400" dirty="0">
                <a:solidFill>
                  <a:schemeClr val="tx1"/>
                </a:solidFill>
                <a:latin typeface="Courier" pitchFamily="2" charset="0"/>
              </a:rPr>
              <a:t>              </a:t>
            </a:r>
            <a:r>
              <a:rPr lang="en-GB" sz="1400" dirty="0" err="1">
                <a:solidFill>
                  <a:schemeClr val="tx1"/>
                </a:solidFill>
                <a:latin typeface="Courier" pitchFamily="2" charset="0"/>
              </a:rPr>
              <a:t>names.txt</a:t>
            </a:r>
            <a:br>
              <a:rPr lang="en-GB" sz="1400" dirty="0">
                <a:solidFill>
                  <a:schemeClr val="tx1"/>
                </a:solidFill>
                <a:latin typeface="Courier" pitchFamily="2" charset="0"/>
              </a:rPr>
            </a:br>
            <a:r>
              <a:rPr lang="en-GB" sz="1400" dirty="0" err="1">
                <a:solidFill>
                  <a:schemeClr val="tx1"/>
                </a:solidFill>
                <a:latin typeface="Courier" pitchFamily="2" charset="0"/>
              </a:rPr>
              <a:t>list.txt</a:t>
            </a:r>
            <a:r>
              <a:rPr lang="en-GB" sz="1400" dirty="0">
                <a:solidFill>
                  <a:schemeClr val="tx1"/>
                </a:solidFill>
                <a:latin typeface="Courier" pitchFamily="2" charset="0"/>
              </a:rPr>
              <a:t>          </a:t>
            </a:r>
            <a:r>
              <a:rPr lang="en-GB" sz="1400" dirty="0" err="1">
                <a:solidFill>
                  <a:schemeClr val="tx1"/>
                </a:solidFill>
                <a:latin typeface="Courier" pitchFamily="2" charset="0"/>
              </a:rPr>
              <a:t>names_and_places.txt</a:t>
            </a:r>
            <a:r>
              <a:rPr lang="en-GB" sz="1400" dirty="0">
                <a:solidFill>
                  <a:schemeClr val="tx1"/>
                </a:solidFill>
                <a:latin typeface="Courier" pitchFamily="2" charset="0"/>
              </a:rPr>
              <a:t>  </a:t>
            </a:r>
            <a:r>
              <a:rPr lang="en-GB" sz="1400" dirty="0" err="1">
                <a:solidFill>
                  <a:schemeClr val="tx1"/>
                </a:solidFill>
                <a:latin typeface="Courier" pitchFamily="2" charset="0"/>
              </a:rPr>
              <a:t>places.txt</a:t>
            </a:r>
            <a:br>
              <a:rPr lang="en-GB" dirty="0"/>
            </a:br>
            <a:endParaRPr lang="en-GB" dirty="0"/>
          </a:p>
          <a:p>
            <a:pPr marL="700088" lvl="1" indent="-342900" fontAlgn="base">
              <a:buFont typeface="Arial" panose="020B0604020202020204" pitchFamily="34" charset="0"/>
              <a:buChar char="•"/>
            </a:pPr>
            <a:r>
              <a:rPr lang="en-GB" dirty="0"/>
              <a:t>?: Match any single character</a:t>
            </a:r>
          </a:p>
          <a:p>
            <a:pPr marL="723900" lvl="3" indent="0" fontAlgn="base">
              <a:buNone/>
            </a:pPr>
            <a:r>
              <a:rPr lang="en-GB" sz="1400" dirty="0">
                <a:solidFill>
                  <a:schemeClr val="accent1">
                    <a:lumMod val="75000"/>
                  </a:schemeClr>
                </a:solidFill>
                <a:latin typeface="Courier" pitchFamily="2" charset="0"/>
              </a:rPr>
              <a:t>[jabbott@login2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ls </a:t>
            </a:r>
            <a:r>
              <a:rPr lang="en-GB" sz="1400" dirty="0" err="1">
                <a:solidFill>
                  <a:schemeClr val="accent5">
                    <a:lumMod val="50000"/>
                  </a:schemeClr>
                </a:solidFill>
                <a:latin typeface="Courier" pitchFamily="2" charset="0"/>
              </a:rPr>
              <a:t>l?st.txt</a:t>
            </a:r>
            <a:endParaRPr lang="en-GB" sz="1400" dirty="0">
              <a:solidFill>
                <a:schemeClr val="accent5">
                  <a:lumMod val="50000"/>
                </a:schemeClr>
              </a:solidFill>
              <a:latin typeface="Courier" pitchFamily="2" charset="0"/>
            </a:endParaRPr>
          </a:p>
          <a:p>
            <a:pPr marL="723900" lvl="3" indent="0" fontAlgn="base">
              <a:spcBef>
                <a:spcPts val="0"/>
              </a:spcBef>
              <a:buNone/>
            </a:pPr>
            <a:r>
              <a:rPr lang="en-GB" sz="1400" dirty="0" err="1">
                <a:solidFill>
                  <a:schemeClr val="tx1"/>
                </a:solidFill>
                <a:latin typeface="Courier" pitchFamily="2" charset="0"/>
              </a:rPr>
              <a:t>list.txt</a:t>
            </a:r>
            <a:r>
              <a:rPr lang="en-GB" sz="1400" dirty="0">
                <a:solidFill>
                  <a:schemeClr val="tx1"/>
                </a:solidFill>
                <a:latin typeface="Courier" pitchFamily="2" charset="0"/>
              </a:rPr>
              <a:t>  </a:t>
            </a:r>
            <a:r>
              <a:rPr lang="en-GB" sz="1400" dirty="0" err="1">
                <a:solidFill>
                  <a:schemeClr val="tx1"/>
                </a:solidFill>
                <a:latin typeface="Courier" pitchFamily="2" charset="0"/>
              </a:rPr>
              <a:t>lost.txt</a:t>
            </a:r>
            <a:br>
              <a:rPr lang="en-GB" sz="1200" dirty="0">
                <a:solidFill>
                  <a:schemeClr val="tx1"/>
                </a:solidFill>
                <a:latin typeface="Courier" pitchFamily="2" charset="0"/>
              </a:rPr>
            </a:br>
            <a:endParaRPr lang="en-GB" dirty="0">
              <a:solidFill>
                <a:schemeClr val="tx1"/>
              </a:solidFill>
            </a:endParaRPr>
          </a:p>
        </p:txBody>
      </p:sp>
      <p:sp>
        <p:nvSpPr>
          <p:cNvPr id="4" name="Slide Number Placeholder 3">
            <a:extLst>
              <a:ext uri="{FF2B5EF4-FFF2-40B4-BE49-F238E27FC236}">
                <a16:creationId xmlns:a16="http://schemas.microsoft.com/office/drawing/2014/main" id="{E872C96D-3FDB-1B4D-989C-DD95B2733FF0}"/>
              </a:ext>
            </a:extLst>
          </p:cNvPr>
          <p:cNvSpPr>
            <a:spLocks noGrp="1"/>
          </p:cNvSpPr>
          <p:nvPr>
            <p:ph type="sldNum" sz="quarter" idx="12"/>
          </p:nvPr>
        </p:nvSpPr>
        <p:spPr/>
        <p:txBody>
          <a:bodyPr/>
          <a:lstStyle/>
          <a:p>
            <a:fld id="{E89BC60F-F4BF-4EE8-9F02-8A0093F1814F}" type="slidenum">
              <a:rPr lang="en-GB" smtClean="0"/>
              <a:t>41</a:t>
            </a:fld>
            <a:endParaRPr lang="en-GB"/>
          </a:p>
        </p:txBody>
      </p:sp>
    </p:spTree>
    <p:extLst>
      <p:ext uri="{BB962C8B-B14F-4D97-AF65-F5344CB8AC3E}">
        <p14:creationId xmlns:p14="http://schemas.microsoft.com/office/powerpoint/2010/main" val="20935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57B1AF-43D1-8149-9AA3-C8260A56FCD7}"/>
              </a:ext>
            </a:extLst>
          </p:cNvPr>
          <p:cNvSpPr>
            <a:spLocks noGrp="1"/>
          </p:cNvSpPr>
          <p:nvPr>
            <p:ph idx="1"/>
          </p:nvPr>
        </p:nvSpPr>
        <p:spPr>
          <a:xfrm>
            <a:off x="516466" y="3411236"/>
            <a:ext cx="11159067" cy="3279500"/>
          </a:xfrm>
        </p:spPr>
        <p:txBody>
          <a:bodyPr>
            <a:normAutofit/>
          </a:bodyPr>
          <a:lstStyle/>
          <a:p>
            <a:pPr marL="342900" indent="-342900" fontAlgn="base">
              <a:buFont typeface="Arial" panose="020B0604020202020204" pitchFamily="34" charset="0"/>
              <a:buChar char="•"/>
            </a:pPr>
            <a:r>
              <a:rPr lang="en-GB" dirty="0">
                <a:latin typeface="Courier" pitchFamily="2" charset="0"/>
              </a:rPr>
              <a:t>cat - </a:t>
            </a:r>
            <a:r>
              <a:rPr lang="en-GB" dirty="0"/>
              <a:t>displays full contents of text file</a:t>
            </a:r>
          </a:p>
          <a:p>
            <a:pPr lvl="1" indent="0" fontAlgn="base">
              <a:buNone/>
            </a:pPr>
            <a:r>
              <a:rPr lang="en-GB" dirty="0">
                <a:solidFill>
                  <a:schemeClr val="accent1">
                    <a:lumMod val="75000"/>
                  </a:schemeClr>
                </a:solidFill>
                <a:latin typeface="Courier" pitchFamily="2" charset="0"/>
              </a:rPr>
              <a:t>[jabbott@login2 </a:t>
            </a:r>
            <a:r>
              <a:rPr lang="en-GB" dirty="0" err="1">
                <a:solidFill>
                  <a:schemeClr val="accent1">
                    <a:lumMod val="75000"/>
                  </a:schemeClr>
                </a:solidFill>
                <a:latin typeface="Courier" pitchFamily="2" charset="0"/>
              </a:rPr>
              <a:t>intro_to_linux</a:t>
            </a:r>
            <a:r>
              <a:rPr lang="en-GB" dirty="0">
                <a:solidFill>
                  <a:schemeClr val="accent1">
                    <a:lumMod val="75000"/>
                  </a:schemeClr>
                </a:solidFill>
                <a:latin typeface="Courier" pitchFamily="2" charset="0"/>
              </a:rPr>
              <a:t>]$ </a:t>
            </a:r>
            <a:r>
              <a:rPr lang="en-GB" dirty="0">
                <a:solidFill>
                  <a:schemeClr val="accent5">
                    <a:lumMod val="50000"/>
                  </a:schemeClr>
                </a:solidFill>
                <a:latin typeface="Courier" pitchFamily="2" charset="0"/>
              </a:rPr>
              <a:t>cat </a:t>
            </a:r>
            <a:r>
              <a:rPr lang="en-GB" dirty="0" err="1">
                <a:solidFill>
                  <a:schemeClr val="accent5">
                    <a:lumMod val="50000"/>
                  </a:schemeClr>
                </a:solidFill>
                <a:latin typeface="Courier" pitchFamily="2" charset="0"/>
              </a:rPr>
              <a:t>names.txt</a:t>
            </a:r>
            <a:endParaRPr lang="en-GB" dirty="0">
              <a:solidFill>
                <a:schemeClr val="accent5">
                  <a:lumMod val="50000"/>
                </a:schemeClr>
              </a:solidFill>
              <a:latin typeface="Courier" pitchFamily="2" charset="0"/>
            </a:endParaRPr>
          </a:p>
          <a:p>
            <a:pPr marL="342900" indent="-342900" fontAlgn="base">
              <a:buFont typeface="Arial" panose="020B0604020202020204" pitchFamily="34" charset="0"/>
              <a:buChar char="•"/>
            </a:pPr>
            <a:r>
              <a:rPr lang="en-GB" dirty="0">
                <a:latin typeface="Courier" pitchFamily="2" charset="0"/>
              </a:rPr>
              <a:t>less - </a:t>
            </a:r>
            <a:r>
              <a:rPr lang="en-GB" dirty="0"/>
              <a:t>Displays one screen of text at a time </a:t>
            </a:r>
          </a:p>
          <a:p>
            <a:pPr marL="355600" lvl="2" indent="0" fontAlgn="base">
              <a:buNone/>
            </a:pPr>
            <a:r>
              <a:rPr lang="en-GB" sz="2000" dirty="0">
                <a:solidFill>
                  <a:schemeClr val="accent1">
                    <a:lumMod val="75000"/>
                  </a:schemeClr>
                </a:solidFill>
                <a:latin typeface="Courier" pitchFamily="2" charset="0"/>
              </a:rPr>
              <a:t>[jabbott@login2 </a:t>
            </a:r>
            <a:r>
              <a:rPr lang="en-GB" sz="2000" dirty="0" err="1">
                <a:solidFill>
                  <a:schemeClr val="accent1">
                    <a:lumMod val="75000"/>
                  </a:schemeClr>
                </a:solidFill>
                <a:latin typeface="Courier" pitchFamily="2" charset="0"/>
              </a:rPr>
              <a:t>intro_to_linux</a:t>
            </a:r>
            <a:r>
              <a:rPr lang="en-GB" sz="2000" dirty="0">
                <a:solidFill>
                  <a:schemeClr val="accent1">
                    <a:lumMod val="75000"/>
                  </a:schemeClr>
                </a:solidFill>
                <a:latin typeface="Courier" pitchFamily="2" charset="0"/>
              </a:rPr>
              <a:t>]$ </a:t>
            </a:r>
            <a:r>
              <a:rPr lang="en-GB" dirty="0">
                <a:solidFill>
                  <a:schemeClr val="accent5">
                    <a:lumMod val="50000"/>
                  </a:schemeClr>
                </a:solidFill>
                <a:latin typeface="Courier" pitchFamily="2" charset="0"/>
              </a:rPr>
              <a:t>less </a:t>
            </a:r>
            <a:r>
              <a:rPr lang="en-GB" dirty="0" err="1">
                <a:solidFill>
                  <a:schemeClr val="accent5">
                    <a:lumMod val="50000"/>
                  </a:schemeClr>
                </a:solidFill>
                <a:latin typeface="Courier" pitchFamily="2" charset="0"/>
              </a:rPr>
              <a:t>names.txt</a:t>
            </a:r>
            <a:endParaRPr lang="en-GB" dirty="0">
              <a:solidFill>
                <a:schemeClr val="accent5">
                  <a:lumMod val="50000"/>
                </a:schemeClr>
              </a:solidFill>
              <a:latin typeface="Courier" pitchFamily="2" charset="0"/>
            </a:endParaRPr>
          </a:p>
          <a:p>
            <a:pPr marL="355600" lvl="2" indent="0" fontAlgn="base">
              <a:buNone/>
            </a:pPr>
            <a:endParaRPr lang="en-GB" dirty="0">
              <a:solidFill>
                <a:schemeClr val="accent5">
                  <a:lumMod val="75000"/>
                </a:schemeClr>
              </a:solidFill>
              <a:latin typeface="Courier" pitchFamily="2" charset="0"/>
            </a:endParaRPr>
          </a:p>
          <a:p>
            <a:pPr fontAlgn="base"/>
            <a:endParaRPr lang="en-GB" dirty="0">
              <a:solidFill>
                <a:schemeClr val="accent5">
                  <a:lumMod val="75000"/>
                </a:schemeClr>
              </a:solidFill>
              <a:latin typeface="Courier" pitchFamily="2" charset="0"/>
              <a:cs typeface="Courier New" panose="02070309020205020404" pitchFamily="49" charset="0"/>
            </a:endParaRPr>
          </a:p>
          <a:p>
            <a:pPr marL="355600" lvl="2" indent="0" fontAlgn="base">
              <a:buNone/>
            </a:pPr>
            <a:r>
              <a:rPr lang="en-GB" dirty="0">
                <a:solidFill>
                  <a:schemeClr val="tx1"/>
                </a:solidFill>
                <a:latin typeface="Courier" pitchFamily="2" charset="0"/>
                <a:cs typeface="Courier New" panose="02070309020205020404" pitchFamily="49" charset="0"/>
              </a:rPr>
              <a:t>'</a:t>
            </a:r>
            <a:r>
              <a:rPr lang="en-GB" dirty="0">
                <a:solidFill>
                  <a:schemeClr val="accent5">
                    <a:lumMod val="75000"/>
                  </a:schemeClr>
                </a:solidFill>
                <a:latin typeface="Courier" pitchFamily="2" charset="0"/>
                <a:cs typeface="Courier New" panose="02070309020205020404" pitchFamily="49" charset="0"/>
              </a:rPr>
              <a:t>q</a:t>
            </a:r>
            <a:r>
              <a:rPr lang="en-GB" dirty="0">
                <a:solidFill>
                  <a:schemeClr val="tx1"/>
                </a:solidFill>
                <a:latin typeface="Courier" pitchFamily="2" charset="0"/>
                <a:cs typeface="Courier New" panose="02070309020205020404" pitchFamily="49" charset="0"/>
              </a:rPr>
              <a:t>' to quit</a:t>
            </a:r>
          </a:p>
          <a:p>
            <a:pPr marL="342900" indent="-342900" fontAlgn="base">
              <a:buFont typeface="Arial" panose="020B0604020202020204" pitchFamily="34" charset="0"/>
              <a:buChar char="•"/>
            </a:pPr>
            <a:endParaRPr lang="en-GB" dirty="0">
              <a:solidFill>
                <a:schemeClr val="accent5">
                  <a:lumMod val="75000"/>
                </a:schemeClr>
              </a:solidFill>
              <a:latin typeface="Courier" pitchFamily="2" charset="0"/>
              <a:cs typeface="Courier New" panose="02070309020205020404" pitchFamily="49" charset="0"/>
            </a:endParaRPr>
          </a:p>
          <a:p>
            <a:pPr marL="342900" indent="-342900" fontAlgn="base">
              <a:buFont typeface="Arial" panose="020B0604020202020204" pitchFamily="34" charset="0"/>
              <a:buChar char="•"/>
            </a:pPr>
            <a:endParaRPr lang="en-GB" dirty="0">
              <a:solidFill>
                <a:schemeClr val="accent5">
                  <a:lumMod val="75000"/>
                </a:schemeClr>
              </a:solidFill>
              <a:latin typeface="Courier" pitchFamily="2" charset="0"/>
              <a:cs typeface="Courier New" panose="02070309020205020404" pitchFamily="49" charset="0"/>
            </a:endParaRPr>
          </a:p>
          <a:p>
            <a:pPr marL="342900" indent="-342900" fontAlgn="base">
              <a:buFont typeface="Arial" panose="020B0604020202020204" pitchFamily="34" charset="0"/>
              <a:buChar char="•"/>
            </a:pPr>
            <a:endParaRPr lang="en-GB" dirty="0">
              <a:solidFill>
                <a:schemeClr val="accent5">
                  <a:lumMod val="75000"/>
                </a:schemeClr>
              </a:solidFill>
              <a:latin typeface="Courier" pitchFamily="2" charset="0"/>
              <a:cs typeface="Courier New" panose="02070309020205020404" pitchFamily="49" charset="0"/>
            </a:endParaRPr>
          </a:p>
          <a:p>
            <a:pPr marL="342900" indent="-342900" fontAlgn="base">
              <a:buFont typeface="Arial" panose="020B0604020202020204" pitchFamily="34" charset="0"/>
              <a:buChar char="•"/>
            </a:pPr>
            <a:endParaRPr lang="en-GB" dirty="0">
              <a:solidFill>
                <a:schemeClr val="accent5">
                  <a:lumMod val="75000"/>
                </a:schemeClr>
              </a:solidFill>
              <a:latin typeface="Courier" pitchFamily="2" charset="0"/>
              <a:cs typeface="Courier New" panose="02070309020205020404" pitchFamily="49" charset="0"/>
            </a:endParaRPr>
          </a:p>
        </p:txBody>
      </p:sp>
      <p:sp>
        <p:nvSpPr>
          <p:cNvPr id="4" name="Title 3">
            <a:extLst>
              <a:ext uri="{FF2B5EF4-FFF2-40B4-BE49-F238E27FC236}">
                <a16:creationId xmlns:a16="http://schemas.microsoft.com/office/drawing/2014/main" id="{01E74481-9E7F-FF46-8687-913D8755BA1C}"/>
              </a:ext>
            </a:extLst>
          </p:cNvPr>
          <p:cNvSpPr>
            <a:spLocks noGrp="1"/>
          </p:cNvSpPr>
          <p:nvPr>
            <p:ph type="title"/>
          </p:nvPr>
        </p:nvSpPr>
        <p:spPr/>
        <p:txBody>
          <a:bodyPr/>
          <a:lstStyle/>
          <a:p>
            <a:r>
              <a:rPr lang="en-GB" dirty="0"/>
              <a:t>Files</a:t>
            </a:r>
          </a:p>
        </p:txBody>
      </p:sp>
      <p:pic>
        <p:nvPicPr>
          <p:cNvPr id="6" name="Picture 5" descr="MP3 file icon">
            <a:extLst>
              <a:ext uri="{FF2B5EF4-FFF2-40B4-BE49-F238E27FC236}">
                <a16:creationId xmlns:a16="http://schemas.microsoft.com/office/drawing/2014/main" id="{7E0F225B-A292-B147-881B-295037470A04}"/>
              </a:ext>
            </a:extLst>
          </p:cNvPr>
          <p:cNvPicPr>
            <a:picLocks noChangeAspect="1"/>
          </p:cNvPicPr>
          <p:nvPr/>
        </p:nvPicPr>
        <p:blipFill rotWithShape="1">
          <a:blip r:embed="rId3"/>
          <a:srcRect b="8939"/>
          <a:stretch/>
        </p:blipFill>
        <p:spPr>
          <a:xfrm>
            <a:off x="5416998" y="1086563"/>
            <a:ext cx="1026646" cy="1309823"/>
          </a:xfrm>
          <a:prstGeom prst="rect">
            <a:avLst/>
          </a:prstGeom>
        </p:spPr>
      </p:pic>
      <p:pic>
        <p:nvPicPr>
          <p:cNvPr id="7" name="Picture 6" descr="JPG file icon">
            <a:extLst>
              <a:ext uri="{FF2B5EF4-FFF2-40B4-BE49-F238E27FC236}">
                <a16:creationId xmlns:a16="http://schemas.microsoft.com/office/drawing/2014/main" id="{7BBAC7B3-2878-5446-86CA-5F00203043AE}"/>
              </a:ext>
            </a:extLst>
          </p:cNvPr>
          <p:cNvPicPr>
            <a:picLocks noChangeAspect="1"/>
          </p:cNvPicPr>
          <p:nvPr/>
        </p:nvPicPr>
        <p:blipFill>
          <a:blip r:embed="rId4"/>
          <a:stretch>
            <a:fillRect/>
          </a:stretch>
        </p:blipFill>
        <p:spPr>
          <a:xfrm>
            <a:off x="6576469" y="1086563"/>
            <a:ext cx="1309823" cy="1309823"/>
          </a:xfrm>
          <a:prstGeom prst="rect">
            <a:avLst/>
          </a:prstGeom>
        </p:spPr>
      </p:pic>
      <p:pic>
        <p:nvPicPr>
          <p:cNvPr id="8" name="Picture 7" descr="PDF file icon">
            <a:extLst>
              <a:ext uri="{FF2B5EF4-FFF2-40B4-BE49-F238E27FC236}">
                <a16:creationId xmlns:a16="http://schemas.microsoft.com/office/drawing/2014/main" id="{C9F1D84D-DF3B-554A-93BF-455DB8A66920}"/>
              </a:ext>
            </a:extLst>
          </p:cNvPr>
          <p:cNvPicPr>
            <a:picLocks noChangeAspect="1"/>
          </p:cNvPicPr>
          <p:nvPr/>
        </p:nvPicPr>
        <p:blipFill>
          <a:blip r:embed="rId5"/>
          <a:stretch>
            <a:fillRect/>
          </a:stretch>
        </p:blipFill>
        <p:spPr>
          <a:xfrm>
            <a:off x="8019117" y="1086563"/>
            <a:ext cx="1483638" cy="1309823"/>
          </a:xfrm>
          <a:prstGeom prst="rect">
            <a:avLst/>
          </a:prstGeom>
        </p:spPr>
      </p:pic>
      <p:pic>
        <p:nvPicPr>
          <p:cNvPr id="9" name="Picture 8" descr="Text file icon">
            <a:extLst>
              <a:ext uri="{FF2B5EF4-FFF2-40B4-BE49-F238E27FC236}">
                <a16:creationId xmlns:a16="http://schemas.microsoft.com/office/drawing/2014/main" id="{87635D75-7289-3040-ABD2-90CF8FBE75BF}"/>
              </a:ext>
            </a:extLst>
          </p:cNvPr>
          <p:cNvPicPr>
            <a:picLocks noChangeAspect="1"/>
          </p:cNvPicPr>
          <p:nvPr/>
        </p:nvPicPr>
        <p:blipFill>
          <a:blip r:embed="rId6"/>
          <a:stretch>
            <a:fillRect/>
          </a:stretch>
        </p:blipFill>
        <p:spPr>
          <a:xfrm>
            <a:off x="2424815" y="1086563"/>
            <a:ext cx="982349" cy="1272473"/>
          </a:xfrm>
          <a:prstGeom prst="rect">
            <a:avLst/>
          </a:prstGeom>
        </p:spPr>
      </p:pic>
      <p:pic>
        <p:nvPicPr>
          <p:cNvPr id="17" name="Picture 16" descr="down cursor key">
            <a:extLst>
              <a:ext uri="{FF2B5EF4-FFF2-40B4-BE49-F238E27FC236}">
                <a16:creationId xmlns:a16="http://schemas.microsoft.com/office/drawing/2014/main" id="{09DBF059-EBE8-9946-80EC-053F32CF4F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037" y="5226456"/>
            <a:ext cx="729777" cy="746489"/>
          </a:xfrm>
          <a:prstGeom prst="rect">
            <a:avLst/>
          </a:prstGeom>
        </p:spPr>
      </p:pic>
      <p:pic>
        <p:nvPicPr>
          <p:cNvPr id="19" name="Picture 18" descr="page-down key">
            <a:extLst>
              <a:ext uri="{FF2B5EF4-FFF2-40B4-BE49-F238E27FC236}">
                <a16:creationId xmlns:a16="http://schemas.microsoft.com/office/drawing/2014/main" id="{F84D7F05-67A2-5844-BFD6-B33458A373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8073" y="5226455"/>
            <a:ext cx="762164" cy="762164"/>
          </a:xfrm>
          <a:prstGeom prst="rect">
            <a:avLst/>
          </a:prstGeom>
        </p:spPr>
      </p:pic>
      <p:pic>
        <p:nvPicPr>
          <p:cNvPr id="21" name="Picture 20" descr="page-up key">
            <a:extLst>
              <a:ext uri="{FF2B5EF4-FFF2-40B4-BE49-F238E27FC236}">
                <a16:creationId xmlns:a16="http://schemas.microsoft.com/office/drawing/2014/main" id="{E53AF9B9-D4F3-6D43-9614-5C374596B4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5226455"/>
            <a:ext cx="746489" cy="746489"/>
          </a:xfrm>
          <a:prstGeom prst="rect">
            <a:avLst/>
          </a:prstGeom>
        </p:spPr>
      </p:pic>
      <p:pic>
        <p:nvPicPr>
          <p:cNvPr id="23" name="Picture 22" descr="up cursor key">
            <a:extLst>
              <a:ext uri="{FF2B5EF4-FFF2-40B4-BE49-F238E27FC236}">
                <a16:creationId xmlns:a16="http://schemas.microsoft.com/office/drawing/2014/main" id="{A0FFDC17-A74B-D943-B533-446B53339D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877" y="5226456"/>
            <a:ext cx="735264" cy="746489"/>
          </a:xfrm>
          <a:prstGeom prst="rect">
            <a:avLst/>
          </a:prstGeom>
        </p:spPr>
      </p:pic>
      <p:pic>
        <p:nvPicPr>
          <p:cNvPr id="25" name="Picture 24" descr="slash key">
            <a:extLst>
              <a:ext uri="{FF2B5EF4-FFF2-40B4-BE49-F238E27FC236}">
                <a16:creationId xmlns:a16="http://schemas.microsoft.com/office/drawing/2014/main" id="{26AC4258-FC68-5948-95B5-885C820C45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7555" y="5226455"/>
            <a:ext cx="808444" cy="762165"/>
          </a:xfrm>
          <a:prstGeom prst="rect">
            <a:avLst/>
          </a:prstGeom>
        </p:spPr>
      </p:pic>
      <p:grpSp>
        <p:nvGrpSpPr>
          <p:cNvPr id="13" name="Group 12">
            <a:extLst>
              <a:ext uri="{FF2B5EF4-FFF2-40B4-BE49-F238E27FC236}">
                <a16:creationId xmlns:a16="http://schemas.microsoft.com/office/drawing/2014/main" id="{4B6F86D6-D3D6-E449-A3CA-7B62F60A0669}"/>
              </a:ext>
            </a:extLst>
          </p:cNvPr>
          <p:cNvGrpSpPr/>
          <p:nvPr/>
        </p:nvGrpSpPr>
        <p:grpSpPr>
          <a:xfrm>
            <a:off x="2288731" y="2422210"/>
            <a:ext cx="1254513" cy="897244"/>
            <a:chOff x="1393437" y="4008866"/>
            <a:chExt cx="1254513" cy="897244"/>
          </a:xfrm>
        </p:grpSpPr>
        <p:sp>
          <p:nvSpPr>
            <p:cNvPr id="14" name="Left Bracket 13">
              <a:extLst>
                <a:ext uri="{FF2B5EF4-FFF2-40B4-BE49-F238E27FC236}">
                  <a16:creationId xmlns:a16="http://schemas.microsoft.com/office/drawing/2014/main" id="{5AC19760-FB59-7842-B252-E5C357F5ABAF}"/>
                </a:ext>
              </a:extLst>
            </p:cNvPr>
            <p:cNvSpPr/>
            <p:nvPr/>
          </p:nvSpPr>
          <p:spPr>
            <a:xfrm rot="16200000">
              <a:off x="1978878" y="3423425"/>
              <a:ext cx="83631" cy="12545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6A8220F-56D1-DB44-9001-D9DE56987597}"/>
                </a:ext>
              </a:extLst>
            </p:cNvPr>
            <p:cNvSpPr txBox="1"/>
            <p:nvPr/>
          </p:nvSpPr>
          <p:spPr>
            <a:xfrm>
              <a:off x="1738019" y="4536778"/>
              <a:ext cx="565348" cy="369332"/>
            </a:xfrm>
            <a:prstGeom prst="rect">
              <a:avLst/>
            </a:prstGeom>
            <a:noFill/>
          </p:spPr>
          <p:txBody>
            <a:bodyPr wrap="none" rtlCol="0">
              <a:spAutoFit/>
            </a:bodyPr>
            <a:lstStyle/>
            <a:p>
              <a:pPr algn="ctr"/>
              <a:r>
                <a:rPr lang="en-US" dirty="0"/>
                <a:t>Text</a:t>
              </a:r>
            </a:p>
          </p:txBody>
        </p:sp>
        <p:cxnSp>
          <p:nvCxnSpPr>
            <p:cNvPr id="16" name="Straight Connector 15">
              <a:extLst>
                <a:ext uri="{FF2B5EF4-FFF2-40B4-BE49-F238E27FC236}">
                  <a16:creationId xmlns:a16="http://schemas.microsoft.com/office/drawing/2014/main" id="{6DE595C7-1E27-F846-BA5C-01E31F051187}"/>
                </a:ext>
              </a:extLst>
            </p:cNvPr>
            <p:cNvCxnSpPr>
              <a:stCxn id="14" idx="1"/>
              <a:endCxn id="15" idx="0"/>
            </p:cNvCxnSpPr>
            <p:nvPr/>
          </p:nvCxnSpPr>
          <p:spPr>
            <a:xfrm flipH="1">
              <a:off x="2020693" y="4092497"/>
              <a:ext cx="1" cy="4442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57E1EC8-4586-5240-A519-CB9A15690E6C}"/>
              </a:ext>
            </a:extLst>
          </p:cNvPr>
          <p:cNvGrpSpPr/>
          <p:nvPr/>
        </p:nvGrpSpPr>
        <p:grpSpPr>
          <a:xfrm>
            <a:off x="5279573" y="2422209"/>
            <a:ext cx="4201887" cy="897245"/>
            <a:chOff x="5203371" y="2422209"/>
            <a:chExt cx="4201887" cy="897245"/>
          </a:xfrm>
        </p:grpSpPr>
        <p:sp>
          <p:nvSpPr>
            <p:cNvPr id="20" name="Left Bracket 19">
              <a:extLst>
                <a:ext uri="{FF2B5EF4-FFF2-40B4-BE49-F238E27FC236}">
                  <a16:creationId xmlns:a16="http://schemas.microsoft.com/office/drawing/2014/main" id="{C7BC20B8-E8FA-6246-BBC9-5ECE79544639}"/>
                </a:ext>
              </a:extLst>
            </p:cNvPr>
            <p:cNvSpPr/>
            <p:nvPr/>
          </p:nvSpPr>
          <p:spPr>
            <a:xfrm rot="16200000">
              <a:off x="7262499" y="363081"/>
              <a:ext cx="83631" cy="420188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AB460699-5973-234A-B89C-4FD28B46D7A4}"/>
                </a:ext>
              </a:extLst>
            </p:cNvPr>
            <p:cNvSpPr txBox="1"/>
            <p:nvPr/>
          </p:nvSpPr>
          <p:spPr>
            <a:xfrm>
              <a:off x="6918570" y="2950122"/>
              <a:ext cx="780535" cy="369332"/>
            </a:xfrm>
            <a:prstGeom prst="rect">
              <a:avLst/>
            </a:prstGeom>
            <a:noFill/>
          </p:spPr>
          <p:txBody>
            <a:bodyPr wrap="none" rtlCol="0">
              <a:spAutoFit/>
            </a:bodyPr>
            <a:lstStyle/>
            <a:p>
              <a:pPr algn="ctr"/>
              <a:r>
                <a:rPr lang="en-US" dirty="0"/>
                <a:t>Binary</a:t>
              </a:r>
            </a:p>
          </p:txBody>
        </p:sp>
        <p:cxnSp>
          <p:nvCxnSpPr>
            <p:cNvPr id="24" name="Straight Connector 23">
              <a:extLst>
                <a:ext uri="{FF2B5EF4-FFF2-40B4-BE49-F238E27FC236}">
                  <a16:creationId xmlns:a16="http://schemas.microsoft.com/office/drawing/2014/main" id="{D056B4DF-498D-EF4F-B32D-C6F0A401397B}"/>
                </a:ext>
              </a:extLst>
            </p:cNvPr>
            <p:cNvCxnSpPr>
              <a:cxnSpLocks/>
              <a:stCxn id="20" idx="1"/>
              <a:endCxn id="22" idx="0"/>
            </p:cNvCxnSpPr>
            <p:nvPr/>
          </p:nvCxnSpPr>
          <p:spPr>
            <a:xfrm>
              <a:off x="7304315" y="2505840"/>
              <a:ext cx="4523" cy="44428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9A8E44-7FA7-3841-BC9E-ED8D97CE1588}"/>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Common to create tabular text files delimited by whitespace</a:t>
            </a:r>
          </a:p>
          <a:p>
            <a:pPr marL="700088" lvl="1" indent="-342900">
              <a:buFont typeface="Arial" panose="020B0604020202020204" pitchFamily="34" charset="0"/>
              <a:buChar char="•"/>
            </a:pPr>
            <a:r>
              <a:rPr lang="en-US" dirty="0"/>
              <a:t>space, tab</a:t>
            </a:r>
          </a:p>
          <a:p>
            <a:pPr marL="342900" indent="-342900">
              <a:buFont typeface="Arial" panose="020B0604020202020204" pitchFamily="34" charset="0"/>
              <a:buChar char="•"/>
            </a:pPr>
            <a:r>
              <a:rPr lang="en-US" sz="1800" dirty="0">
                <a:latin typeface="Courier" pitchFamily="2" charset="0"/>
              </a:rPr>
              <a:t>'</a:t>
            </a:r>
            <a:r>
              <a:rPr lang="en-US" sz="1800" dirty="0" err="1">
                <a:latin typeface="Courier" pitchFamily="2" charset="0"/>
              </a:rPr>
              <a:t>names_and_places.txt</a:t>
            </a:r>
            <a:r>
              <a:rPr lang="en-US" dirty="0"/>
              <a:t>' contains two columns, separated by a 'tab' character.</a:t>
            </a:r>
          </a:p>
          <a:p>
            <a:r>
              <a:rPr lang="en-GB" dirty="0">
                <a:solidFill>
                  <a:schemeClr val="accent1">
                    <a:lumMod val="75000"/>
                  </a:schemeClr>
                </a:solidFill>
                <a:latin typeface="Courier" pitchFamily="2" charset="0"/>
              </a:rPr>
              <a:t>[jabbott@login2 </a:t>
            </a:r>
            <a:r>
              <a:rPr lang="en-GB" dirty="0" err="1">
                <a:solidFill>
                  <a:schemeClr val="accent1">
                    <a:lumMod val="75000"/>
                  </a:schemeClr>
                </a:solidFill>
                <a:latin typeface="Courier" pitchFamily="2" charset="0"/>
              </a:rPr>
              <a:t>intro_to_linux</a:t>
            </a:r>
            <a:r>
              <a:rPr lang="en-GB" dirty="0">
                <a:solidFill>
                  <a:schemeClr val="accent1">
                    <a:lumMod val="75000"/>
                  </a:schemeClr>
                </a:solidFill>
                <a:latin typeface="Courier" pitchFamily="2" charset="0"/>
              </a:rPr>
              <a:t>]$ </a:t>
            </a:r>
            <a:r>
              <a:rPr lang="en-GB" dirty="0">
                <a:solidFill>
                  <a:schemeClr val="accent5">
                    <a:lumMod val="50000"/>
                  </a:schemeClr>
                </a:solidFill>
                <a:latin typeface="Courier" pitchFamily="2" charset="0"/>
              </a:rPr>
              <a:t>cat </a:t>
            </a:r>
            <a:r>
              <a:rPr lang="en-GB" dirty="0" err="1">
                <a:solidFill>
                  <a:schemeClr val="accent5">
                    <a:lumMod val="50000"/>
                  </a:schemeClr>
                </a:solidFill>
                <a:latin typeface="Courier" pitchFamily="2" charset="0"/>
              </a:rPr>
              <a:t>names_and_places.txt</a:t>
            </a:r>
            <a:endParaRPr lang="en-GB"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Problem: We can't see the delimiter</a:t>
            </a:r>
          </a:p>
          <a:p>
            <a:pPr marL="342900" indent="-342900">
              <a:buFont typeface="Arial" panose="020B0604020202020204" pitchFamily="34" charset="0"/>
              <a:buChar char="•"/>
            </a:pPr>
            <a:r>
              <a:rPr lang="en-US" sz="1800" dirty="0">
                <a:latin typeface="Courier" pitchFamily="2" charset="0"/>
              </a:rPr>
              <a:t>cat</a:t>
            </a:r>
            <a:r>
              <a:rPr lang="en-US" dirty="0"/>
              <a:t> can also show us non-printing characters</a:t>
            </a:r>
          </a:p>
          <a:p>
            <a:r>
              <a:rPr lang="en-GB" dirty="0">
                <a:solidFill>
                  <a:schemeClr val="accent1">
                    <a:lumMod val="75000"/>
                  </a:schemeClr>
                </a:solidFill>
                <a:latin typeface="Courier" pitchFamily="2" charset="0"/>
              </a:rPr>
              <a:t>[jabbott@login2 </a:t>
            </a:r>
            <a:r>
              <a:rPr lang="en-GB" dirty="0" err="1">
                <a:solidFill>
                  <a:schemeClr val="accent1">
                    <a:lumMod val="75000"/>
                  </a:schemeClr>
                </a:solidFill>
                <a:latin typeface="Courier" pitchFamily="2" charset="0"/>
              </a:rPr>
              <a:t>intro_to_linux</a:t>
            </a:r>
            <a:r>
              <a:rPr lang="en-GB" dirty="0">
                <a:solidFill>
                  <a:schemeClr val="accent1">
                    <a:lumMod val="75000"/>
                  </a:schemeClr>
                </a:solidFill>
                <a:latin typeface="Courier" pitchFamily="2" charset="0"/>
              </a:rPr>
              <a:t>]$ </a:t>
            </a:r>
            <a:r>
              <a:rPr lang="en-GB" dirty="0">
                <a:solidFill>
                  <a:schemeClr val="accent5">
                    <a:lumMod val="50000"/>
                  </a:schemeClr>
                </a:solidFill>
                <a:latin typeface="Courier" pitchFamily="2" charset="0"/>
              </a:rPr>
              <a:t>cat –A </a:t>
            </a:r>
            <a:r>
              <a:rPr lang="en-GB" dirty="0" err="1">
                <a:solidFill>
                  <a:schemeClr val="accent5">
                    <a:lumMod val="50000"/>
                  </a:schemeClr>
                </a:solidFill>
                <a:latin typeface="Courier" pitchFamily="2" charset="0"/>
              </a:rPr>
              <a:t>names_and_places.txt</a:t>
            </a:r>
            <a:br>
              <a:rPr lang="en-GB" dirty="0">
                <a:solidFill>
                  <a:schemeClr val="accent5">
                    <a:lumMod val="75000"/>
                  </a:schemeClr>
                </a:solidFill>
                <a:latin typeface="Courier" pitchFamily="2" charset="0"/>
              </a:rPr>
            </a:br>
            <a:r>
              <a:rPr lang="en-GB" dirty="0" err="1">
                <a:solidFill>
                  <a:schemeClr val="accent1">
                    <a:lumMod val="75000"/>
                  </a:schemeClr>
                </a:solidFill>
                <a:latin typeface="Courier" pitchFamily="2" charset="0"/>
              </a:rPr>
              <a:t>Aaren^IAaronsburg</a:t>
            </a:r>
            <a:r>
              <a:rPr lang="en-GB" dirty="0">
                <a:solidFill>
                  <a:schemeClr val="accent1">
                    <a:lumMod val="75000"/>
                  </a:schemeClr>
                </a:solidFill>
                <a:latin typeface="Courier" pitchFamily="2" charset="0"/>
              </a:rPr>
              <a:t>$</a:t>
            </a:r>
            <a:br>
              <a:rPr lang="en-GB" dirty="0">
                <a:solidFill>
                  <a:schemeClr val="accent1">
                    <a:lumMod val="75000"/>
                  </a:schemeClr>
                </a:solidFill>
                <a:latin typeface="Courier" pitchFamily="2" charset="0"/>
              </a:rPr>
            </a:br>
            <a:r>
              <a:rPr lang="en-GB" dirty="0" err="1">
                <a:solidFill>
                  <a:schemeClr val="accent1">
                    <a:lumMod val="75000"/>
                  </a:schemeClr>
                </a:solidFill>
                <a:latin typeface="Courier" pitchFamily="2" charset="0"/>
              </a:rPr>
              <a:t>Aarika^IAbbeville</a:t>
            </a:r>
            <a:r>
              <a:rPr lang="en-GB" dirty="0">
                <a:solidFill>
                  <a:schemeClr val="accent1">
                    <a:lumMod val="75000"/>
                  </a:schemeClr>
                </a:solidFill>
                <a:latin typeface="Courier" pitchFamily="2" charset="0"/>
              </a:rPr>
              <a:t>$</a:t>
            </a:r>
            <a:br>
              <a:rPr lang="en-GB" dirty="0">
                <a:solidFill>
                  <a:schemeClr val="accent1">
                    <a:lumMod val="75000"/>
                  </a:schemeClr>
                </a:solidFill>
                <a:latin typeface="Courier" pitchFamily="2" charset="0"/>
              </a:rPr>
            </a:br>
            <a:r>
              <a:rPr lang="en-GB" dirty="0" err="1">
                <a:solidFill>
                  <a:schemeClr val="accent1">
                    <a:lumMod val="75000"/>
                  </a:schemeClr>
                </a:solidFill>
                <a:latin typeface="Courier" pitchFamily="2" charset="0"/>
              </a:rPr>
              <a:t>Abagael^IAbbotsford</a:t>
            </a:r>
            <a:r>
              <a:rPr lang="en-GB" dirty="0">
                <a:solidFill>
                  <a:schemeClr val="accent1">
                    <a:lumMod val="75000"/>
                  </a:schemeClr>
                </a:solidFill>
                <a:latin typeface="Courier" pitchFamily="2" charset="0"/>
              </a:rPr>
              <a:t>$</a:t>
            </a:r>
          </a:p>
          <a:p>
            <a:pPr marL="342900" indent="-342900">
              <a:buFont typeface="Arial" panose="020B0604020202020204" pitchFamily="34" charset="0"/>
              <a:buChar char="•"/>
            </a:pPr>
            <a:r>
              <a:rPr lang="en-US" dirty="0"/>
              <a:t>Tab characters are now printed as </a:t>
            </a:r>
            <a:r>
              <a:rPr lang="en-US" dirty="0">
                <a:latin typeface="Courier" pitchFamily="2" charset="0"/>
              </a:rPr>
              <a:t>^I</a:t>
            </a:r>
          </a:p>
        </p:txBody>
      </p:sp>
      <p:sp>
        <p:nvSpPr>
          <p:cNvPr id="3" name="Slide Number Placeholder 2">
            <a:extLst>
              <a:ext uri="{FF2B5EF4-FFF2-40B4-BE49-F238E27FC236}">
                <a16:creationId xmlns:a16="http://schemas.microsoft.com/office/drawing/2014/main" id="{ECAF49C2-5831-F24F-B3FD-0CC3B1BA5126}"/>
              </a:ext>
            </a:extLst>
          </p:cNvPr>
          <p:cNvSpPr>
            <a:spLocks noGrp="1"/>
          </p:cNvSpPr>
          <p:nvPr>
            <p:ph type="sldNum" sz="quarter" idx="12"/>
          </p:nvPr>
        </p:nvSpPr>
        <p:spPr/>
        <p:txBody>
          <a:bodyPr/>
          <a:lstStyle/>
          <a:p>
            <a:fld id="{E89BC60F-F4BF-4EE8-9F02-8A0093F1814F}" type="slidenum">
              <a:rPr lang="en-GB" smtClean="0"/>
              <a:t>43</a:t>
            </a:fld>
            <a:endParaRPr lang="en-GB"/>
          </a:p>
        </p:txBody>
      </p:sp>
      <p:sp>
        <p:nvSpPr>
          <p:cNvPr id="4" name="Title 3">
            <a:extLst>
              <a:ext uri="{FF2B5EF4-FFF2-40B4-BE49-F238E27FC236}">
                <a16:creationId xmlns:a16="http://schemas.microsoft.com/office/drawing/2014/main" id="{68C98A66-6543-2245-A1DA-7AEDC1D7F45E}"/>
              </a:ext>
            </a:extLst>
          </p:cNvPr>
          <p:cNvSpPr>
            <a:spLocks noGrp="1"/>
          </p:cNvSpPr>
          <p:nvPr>
            <p:ph type="title"/>
          </p:nvPr>
        </p:nvSpPr>
        <p:spPr/>
        <p:txBody>
          <a:bodyPr/>
          <a:lstStyle/>
          <a:p>
            <a:r>
              <a:rPr lang="en-US" dirty="0"/>
              <a:t>Whitespace and Delimited Files</a:t>
            </a:r>
          </a:p>
        </p:txBody>
      </p:sp>
    </p:spTree>
    <p:extLst>
      <p:ext uri="{BB962C8B-B14F-4D97-AF65-F5344CB8AC3E}">
        <p14:creationId xmlns:p14="http://schemas.microsoft.com/office/powerpoint/2010/main" val="33859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5FD08-8098-3A4E-A85F-8FDF57B3450D}"/>
              </a:ext>
            </a:extLst>
          </p:cNvPr>
          <p:cNvSpPr>
            <a:spLocks noGrp="1"/>
          </p:cNvSpPr>
          <p:nvPr>
            <p:ph idx="1"/>
          </p:nvPr>
        </p:nvSpPr>
        <p:spPr/>
        <p:txBody>
          <a:bodyPr/>
          <a:lstStyle/>
          <a:p>
            <a:pPr marL="355600" lvl="2" indent="0">
              <a:buNone/>
            </a:pPr>
            <a:r>
              <a:rPr lang="en-GB" dirty="0" err="1">
                <a:solidFill>
                  <a:schemeClr val="accent1">
                    <a:lumMod val="75000"/>
                  </a:schemeClr>
                </a:solidFill>
                <a:latin typeface="Courier" pitchFamily="2" charset="0"/>
              </a:rPr>
              <a:t>Aaren^IAaronsburg</a:t>
            </a:r>
            <a:r>
              <a:rPr lang="en-GB" dirty="0">
                <a:solidFill>
                  <a:schemeClr val="accent1">
                    <a:lumMod val="75000"/>
                  </a:schemeClr>
                </a:solidFill>
                <a:latin typeface="Courier" pitchFamily="2" charset="0"/>
              </a:rPr>
              <a:t>$</a:t>
            </a:r>
          </a:p>
          <a:p>
            <a:pPr marL="342900" indent="-342900">
              <a:buFont typeface="Arial" panose="020B0604020202020204" pitchFamily="34" charset="0"/>
              <a:buChar char="•"/>
            </a:pPr>
            <a:r>
              <a:rPr lang="en-US" dirty="0"/>
              <a:t>What does the </a:t>
            </a:r>
            <a:r>
              <a:rPr lang="en-US" dirty="0">
                <a:latin typeface="Courier" pitchFamily="2" charset="0"/>
              </a:rPr>
              <a:t>$</a:t>
            </a:r>
            <a:r>
              <a:rPr lang="en-US" dirty="0"/>
              <a:t> indicate?</a:t>
            </a:r>
          </a:p>
          <a:p>
            <a:pPr marL="342900" indent="-342900">
              <a:buFont typeface="Arial" panose="020B0604020202020204" pitchFamily="34" charset="0"/>
              <a:buChar char="•"/>
            </a:pPr>
            <a:r>
              <a:rPr lang="en-US" dirty="0">
                <a:solidFill>
                  <a:schemeClr val="accent5">
                    <a:lumMod val="50000"/>
                  </a:schemeClr>
                </a:solidFill>
                <a:latin typeface="Courier" pitchFamily="2" charset="0"/>
              </a:rPr>
              <a:t>man cat</a:t>
            </a:r>
          </a:p>
          <a:p>
            <a:r>
              <a:rPr lang="en-US" dirty="0">
                <a:solidFill>
                  <a:schemeClr val="accent1">
                    <a:lumMod val="75000"/>
                  </a:schemeClr>
                </a:solidFill>
                <a:latin typeface="Courier" pitchFamily="2" charset="0"/>
              </a:rPr>
              <a:t> -A, --show-all		equivalent to –</a:t>
            </a:r>
            <a:r>
              <a:rPr lang="en-US" dirty="0" err="1">
                <a:solidFill>
                  <a:schemeClr val="accent1">
                    <a:lumMod val="75000"/>
                  </a:schemeClr>
                </a:solidFill>
                <a:latin typeface="Courier" pitchFamily="2" charset="0"/>
              </a:rPr>
              <a:t>vET</a:t>
            </a:r>
            <a:endParaRPr lang="en-US" dirty="0">
              <a:solidFill>
                <a:schemeClr val="accent1">
                  <a:lumMod val="75000"/>
                </a:schemeClr>
              </a:solidFill>
              <a:latin typeface="Courier" pitchFamily="2" charset="0"/>
            </a:endParaRPr>
          </a:p>
          <a:p>
            <a:pPr marL="342900" indent="-342900">
              <a:buFont typeface="Arial" panose="020B0604020202020204" pitchFamily="34" charset="0"/>
              <a:buChar char="•"/>
            </a:pPr>
            <a:r>
              <a:rPr lang="en-US" dirty="0"/>
              <a:t>What does the man page say about the v, E and T options?</a:t>
            </a:r>
          </a:p>
          <a:p>
            <a:pPr marL="342900" indent="-342900">
              <a:buFont typeface="Arial" panose="020B0604020202020204" pitchFamily="34" charset="0"/>
              <a:buChar char="•"/>
            </a:pPr>
            <a:r>
              <a:rPr lang="en-US" sz="1800" dirty="0"/>
              <a:t>'</a:t>
            </a:r>
            <a:r>
              <a:rPr lang="en-US" sz="1800" dirty="0" err="1">
                <a:latin typeface="Courier" pitchFamily="2" charset="0"/>
              </a:rPr>
              <a:t>from_windows.txt</a:t>
            </a:r>
            <a:r>
              <a:rPr lang="en-US" dirty="0"/>
              <a:t>' contains same data, but saved on a Windows PC</a:t>
            </a:r>
          </a:p>
          <a:p>
            <a:pPr marL="342900" indent="-342900">
              <a:buFont typeface="Arial" panose="020B0604020202020204" pitchFamily="34" charset="0"/>
              <a:buChar char="•"/>
            </a:pPr>
            <a:r>
              <a:rPr lang="en-US" dirty="0"/>
              <a:t>Compare the </a:t>
            </a:r>
            <a:r>
              <a:rPr lang="en-US" dirty="0">
                <a:solidFill>
                  <a:schemeClr val="accent5">
                    <a:lumMod val="50000"/>
                  </a:schemeClr>
                </a:solidFill>
                <a:latin typeface="Courier" pitchFamily="2" charset="0"/>
              </a:rPr>
              <a:t>'cat –A</a:t>
            </a:r>
            <a:r>
              <a:rPr lang="en-US" dirty="0"/>
              <a:t>' outputs from both files</a:t>
            </a:r>
          </a:p>
          <a:p>
            <a:pPr marL="700088" lvl="1" indent="-342900">
              <a:buFont typeface="Arial" panose="020B0604020202020204" pitchFamily="34" charset="0"/>
              <a:buChar char="•"/>
            </a:pPr>
            <a:r>
              <a:rPr lang="en-US" dirty="0"/>
              <a:t>What is different?</a:t>
            </a:r>
          </a:p>
          <a:p>
            <a:pPr lvl="1" indent="0">
              <a:buNone/>
            </a:pPr>
            <a:r>
              <a:rPr lang="en-US" sz="1800" dirty="0" err="1">
                <a:solidFill>
                  <a:schemeClr val="accent1">
                    <a:lumMod val="75000"/>
                  </a:schemeClr>
                </a:solidFill>
                <a:latin typeface="Courier" pitchFamily="2" charset="0"/>
              </a:rPr>
              <a:t>Aaren^IAaronsburg^M</a:t>
            </a:r>
            <a:r>
              <a:rPr lang="en-US" sz="1800" dirty="0">
                <a:solidFill>
                  <a:schemeClr val="accent1">
                    <a:lumMod val="75000"/>
                  </a:schemeClr>
                </a:solidFill>
                <a:latin typeface="Courier" pitchFamily="2" charset="0"/>
              </a:rPr>
              <a:t>$</a:t>
            </a:r>
          </a:p>
          <a:p>
            <a:pPr marL="285750" indent="-285750">
              <a:buFont typeface="Arial" panose="020B0604020202020204" pitchFamily="34" charset="0"/>
              <a:buChar char="•"/>
            </a:pPr>
            <a:r>
              <a:rPr lang="en-US" dirty="0"/>
              <a:t>Line endings can be converted with dos2unix and unix2dos</a:t>
            </a:r>
          </a:p>
          <a:p>
            <a:pPr marL="285750" indent="-285750">
              <a:buFont typeface="Arial" panose="020B0604020202020204" pitchFamily="34" charset="0"/>
              <a:buChar char="•"/>
            </a:pPr>
            <a:r>
              <a:rPr lang="en-US" dirty="0"/>
              <a:t>Run </a:t>
            </a:r>
            <a:r>
              <a:rPr lang="en-US" sz="1800" dirty="0">
                <a:solidFill>
                  <a:schemeClr val="accent5">
                    <a:lumMod val="50000"/>
                  </a:schemeClr>
                </a:solidFill>
                <a:latin typeface="Courier" pitchFamily="2" charset="0"/>
              </a:rPr>
              <a:t>dos2unix</a:t>
            </a:r>
            <a:r>
              <a:rPr lang="en-US" dirty="0"/>
              <a:t> on </a:t>
            </a:r>
            <a:r>
              <a:rPr lang="en-US" sz="1800" dirty="0">
                <a:latin typeface="Courier" pitchFamily="2" charset="0"/>
              </a:rPr>
              <a:t>'</a:t>
            </a:r>
            <a:r>
              <a:rPr lang="en-US" sz="1800" dirty="0" err="1">
                <a:latin typeface="Courier" pitchFamily="2" charset="0"/>
              </a:rPr>
              <a:t>from_windows.txt</a:t>
            </a:r>
            <a:r>
              <a:rPr lang="en-US" dirty="0"/>
              <a:t>', then check it again with </a:t>
            </a:r>
            <a:r>
              <a:rPr lang="en-US" sz="1800" dirty="0">
                <a:latin typeface="Courier" pitchFamily="2" charset="0"/>
              </a:rPr>
              <a:t>'</a:t>
            </a:r>
            <a:r>
              <a:rPr lang="en-US" dirty="0">
                <a:solidFill>
                  <a:schemeClr val="accent5">
                    <a:lumMod val="50000"/>
                  </a:schemeClr>
                </a:solidFill>
                <a:latin typeface="Courier" pitchFamily="2" charset="0"/>
              </a:rPr>
              <a:t>cat –A</a:t>
            </a:r>
            <a:r>
              <a:rPr lang="en-US" dirty="0">
                <a:latin typeface="Courier" pitchFamily="2" charset="0"/>
              </a:rPr>
              <a:t>'</a:t>
            </a:r>
          </a:p>
        </p:txBody>
      </p:sp>
      <p:sp>
        <p:nvSpPr>
          <p:cNvPr id="3" name="Slide Number Placeholder 2">
            <a:extLst>
              <a:ext uri="{FF2B5EF4-FFF2-40B4-BE49-F238E27FC236}">
                <a16:creationId xmlns:a16="http://schemas.microsoft.com/office/drawing/2014/main" id="{14053EBC-9868-B047-92C9-1DC91A2E52D8}"/>
              </a:ext>
            </a:extLst>
          </p:cNvPr>
          <p:cNvSpPr>
            <a:spLocks noGrp="1"/>
          </p:cNvSpPr>
          <p:nvPr>
            <p:ph type="sldNum" sz="quarter" idx="12"/>
          </p:nvPr>
        </p:nvSpPr>
        <p:spPr/>
        <p:txBody>
          <a:bodyPr/>
          <a:lstStyle/>
          <a:p>
            <a:fld id="{E89BC60F-F4BF-4EE8-9F02-8A0093F1814F}" type="slidenum">
              <a:rPr lang="en-GB" smtClean="0"/>
              <a:t>44</a:t>
            </a:fld>
            <a:endParaRPr lang="en-GB"/>
          </a:p>
        </p:txBody>
      </p:sp>
      <p:sp>
        <p:nvSpPr>
          <p:cNvPr id="4" name="Title 3">
            <a:extLst>
              <a:ext uri="{FF2B5EF4-FFF2-40B4-BE49-F238E27FC236}">
                <a16:creationId xmlns:a16="http://schemas.microsoft.com/office/drawing/2014/main" id="{FD3E9470-DD53-C440-825A-6DCBAA29CAED}"/>
              </a:ext>
            </a:extLst>
          </p:cNvPr>
          <p:cNvSpPr>
            <a:spLocks noGrp="1"/>
          </p:cNvSpPr>
          <p:nvPr>
            <p:ph type="title"/>
          </p:nvPr>
        </p:nvSpPr>
        <p:spPr/>
        <p:txBody>
          <a:bodyPr/>
          <a:lstStyle/>
          <a:p>
            <a:r>
              <a:rPr lang="en-US" dirty="0"/>
              <a:t>Windows vs Unix…</a:t>
            </a:r>
          </a:p>
        </p:txBody>
      </p:sp>
      <p:sp>
        <p:nvSpPr>
          <p:cNvPr id="6" name="Rectangle 5">
            <a:extLst>
              <a:ext uri="{FF2B5EF4-FFF2-40B4-BE49-F238E27FC236}">
                <a16:creationId xmlns:a16="http://schemas.microsoft.com/office/drawing/2014/main" id="{8A332D45-12C9-1F4F-990F-1C340BC5B16C}"/>
              </a:ext>
            </a:extLst>
          </p:cNvPr>
          <p:cNvSpPr/>
          <p:nvPr/>
        </p:nvSpPr>
        <p:spPr>
          <a:xfrm>
            <a:off x="3178098" y="4549698"/>
            <a:ext cx="446049" cy="334537"/>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1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00F4D7-61AE-7F4E-9088-EDBFA45F4ADD}"/>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US" dirty="0"/>
              <a:t>Can only be read by software which understands file format</a:t>
            </a:r>
          </a:p>
          <a:p>
            <a:pPr marL="342900" indent="-342900">
              <a:buFont typeface="Arial" panose="020B0604020202020204" pitchFamily="34" charset="0"/>
              <a:buChar char="•"/>
            </a:pPr>
            <a:r>
              <a:rPr lang="en-US" dirty="0"/>
              <a:t>Don't try this at home…</a:t>
            </a:r>
          </a:p>
          <a:p>
            <a:pPr marL="0" lvl="1" indent="0">
              <a:buNone/>
            </a:pPr>
            <a:r>
              <a:rPr lang="en-US" sz="1400" dirty="0">
                <a:solidFill>
                  <a:schemeClr val="accent1">
                    <a:lumMod val="75000"/>
                  </a:schemeClr>
                </a:solidFill>
                <a:latin typeface="Courier" pitchFamily="2" charset="0"/>
              </a:rPr>
              <a:t>[jabbott@login2 </a:t>
            </a:r>
            <a:r>
              <a:rPr lang="en-US" sz="1400" dirty="0" err="1">
                <a:solidFill>
                  <a:schemeClr val="accent1">
                    <a:lumMod val="75000"/>
                  </a:schemeClr>
                </a:solidFill>
                <a:latin typeface="Courier" pitchFamily="2" charset="0"/>
              </a:rPr>
              <a:t>intro_to_linux</a:t>
            </a:r>
            <a:r>
              <a:rPr lang="en-US" sz="1400" dirty="0">
                <a:solidFill>
                  <a:schemeClr val="accent1">
                    <a:lumMod val="75000"/>
                  </a:schemeClr>
                </a:solidFill>
                <a:latin typeface="Courier" pitchFamily="2" charset="0"/>
              </a:rPr>
              <a:t>]$ </a:t>
            </a:r>
            <a:r>
              <a:rPr lang="en-US" sz="1400" dirty="0">
                <a:solidFill>
                  <a:schemeClr val="accent5">
                    <a:lumMod val="50000"/>
                  </a:schemeClr>
                </a:solidFill>
                <a:latin typeface="Courier" pitchFamily="2" charset="0"/>
              </a:rPr>
              <a:t>cat /bin/bash</a:t>
            </a:r>
          </a:p>
          <a:p>
            <a:pPr marL="0" lvl="1" indent="0">
              <a:spcBef>
                <a:spcPts val="0"/>
              </a:spcBef>
              <a:buNone/>
            </a:pPr>
            <a:r>
              <a:rPr lang="en-US" sz="1500" dirty="0">
                <a:solidFill>
                  <a:schemeClr val="accent1">
                    <a:lumMod val="75000"/>
                  </a:schemeClr>
                </a:solidFill>
                <a:latin typeface="Courier" pitchFamily="2" charset="0"/>
              </a:rPr>
              <a:t>��m�TT@T@DDP�td0?@@@�88@8@@@$�</a:t>
            </a:r>
          </a:p>
          <a:p>
            <a:pPr marL="0" lvl="1" indent="0">
              <a:spcBef>
                <a:spcPts val="0"/>
              </a:spcBef>
              <a:buNone/>
            </a:pPr>
            <a:r>
              <a:rPr lang="en-US" sz="1500" dirty="0">
                <a:solidFill>
                  <a:schemeClr val="accent1">
                    <a:lumMod val="75000"/>
                  </a:schemeClr>
                </a:solidFill>
                <a:latin typeface="Courier" pitchFamily="2" charset="0"/>
              </a:rPr>
              <a:t>|p!�^</a:t>
            </a:r>
            <a:r>
              <a:rPr lang="en-US" sz="1500" dirty="0" err="1">
                <a:solidFill>
                  <a:schemeClr val="accent1">
                    <a:lumMod val="75000"/>
                  </a:schemeClr>
                </a:solidFill>
                <a:latin typeface="Courier" pitchFamily="2" charset="0"/>
              </a:rPr>
              <a:t>nj</a:t>
            </a:r>
            <a:r>
              <a:rPr lang="en-US" sz="1500" dirty="0">
                <a:solidFill>
                  <a:schemeClr val="accent1">
                    <a:lumMod val="75000"/>
                  </a:schemeClr>
                </a:solidFill>
                <a:latin typeface="Courier" pitchFamily="2" charset="0"/>
              </a:rPr>
              <a:t>��(�4#!J0D��AP-�DDB �.s��@�AJ��!U�P?��A</a:t>
            </a:r>
          </a:p>
          <a:p>
            <a:pPr marL="0" lvl="1" indent="0">
              <a:spcBef>
                <a:spcPts val="0"/>
              </a:spcBef>
              <a:buNone/>
            </a:pPr>
            <a:r>
              <a:rPr lang="en-US" sz="1500" dirty="0">
                <a:solidFill>
                  <a:schemeClr val="accent1">
                    <a:lumMod val="75000"/>
                  </a:schemeClr>
                </a:solidFill>
                <a:latin typeface="Courier" pitchFamily="2" charset="0"/>
              </a:rPr>
              <a:t>                                       </a:t>
            </a:r>
            <a:r>
              <a:rPr lang="en-US" sz="1500" dirty="0" err="1">
                <a:solidFill>
                  <a:schemeClr val="accent1">
                    <a:lumMod val="75000"/>
                  </a:schemeClr>
                </a:solidFill>
                <a:latin typeface="Courier" pitchFamily="2" charset="0"/>
              </a:rPr>
              <a:t>h�a"r</a:t>
            </a:r>
            <a:r>
              <a:rPr lang="en-US" sz="1500" dirty="0">
                <a:solidFill>
                  <a:schemeClr val="accent1">
                    <a:lumMod val="75000"/>
                  </a:schemeClr>
                </a:solidFill>
                <a:latin typeface="Courier" pitchFamily="2" charset="0"/>
              </a:rPr>
              <a:t>�</a:t>
            </a:r>
          </a:p>
          <a:p>
            <a:pPr marL="0" lvl="1" indent="0">
              <a:spcBef>
                <a:spcPts val="0"/>
              </a:spcBef>
              <a:buNone/>
            </a:pPr>
            <a:r>
              <a:rPr lang="en-US" sz="1500" dirty="0">
                <a:solidFill>
                  <a:schemeClr val="accent1">
                    <a:lumMod val="75000"/>
                  </a:schemeClr>
                </a:solidFill>
                <a:latin typeface="Courier" pitchFamily="2" charset="0"/>
              </a:rPr>
              <a:t>NL�@@B�AB</a:t>
            </a:r>
          </a:p>
          <a:p>
            <a:pPr marL="0" lvl="1" indent="0">
              <a:spcBef>
                <a:spcPts val="0"/>
              </a:spcBef>
              <a:buNone/>
            </a:pPr>
            <a:r>
              <a:rPr lang="en-US" sz="1500" dirty="0">
                <a:solidFill>
                  <a:schemeClr val="accent1">
                    <a:lumMod val="75000"/>
                  </a:schemeClr>
                </a:solidFill>
                <a:latin typeface="Courier" pitchFamily="2" charset="0"/>
              </a:rPr>
              <a:t>�0�I�	�0�(�h(��</a:t>
            </a:r>
          </a:p>
          <a:p>
            <a:pPr marL="0" lvl="1" indent="0">
              <a:spcBef>
                <a:spcPts val="0"/>
              </a:spcBef>
              <a:buNone/>
            </a:pPr>
            <a:r>
              <a:rPr lang="en-US" sz="1500" dirty="0">
                <a:solidFill>
                  <a:schemeClr val="accent1">
                    <a:lumMod val="75000"/>
                  </a:schemeClr>
                </a:solidFill>
                <a:latin typeface="Courier" pitchFamily="2" charset="0"/>
              </a:rPr>
              <a:t>                 H"D!D 	�� $DJ��P� @A�4`@ABd</a:t>
            </a:r>
          </a:p>
          <a:p>
            <a:pPr marL="0" lvl="1" indent="0">
              <a:spcBef>
                <a:spcPts val="0"/>
              </a:spcBef>
              <a:buNone/>
            </a:pPr>
            <a:r>
              <a:rPr lang="en-US" sz="1500" dirty="0">
                <a:solidFill>
                  <a:schemeClr val="accent1">
                    <a:lumMod val="75000"/>
                  </a:schemeClr>
                </a:solidFill>
                <a:latin typeface="Courier" pitchFamily="2" charset="0"/>
              </a:rPr>
              <a:t>                                             �0 </a:t>
            </a:r>
            <a:r>
              <a:rPr lang="en-US" sz="1500" dirty="0" err="1">
                <a:solidFill>
                  <a:schemeClr val="accent1">
                    <a:lumMod val="75000"/>
                  </a:schemeClr>
                </a:solidFill>
                <a:latin typeface="Courier" pitchFamily="2" charset="0"/>
              </a:rPr>
              <a:t>d�P�CDB</a:t>
            </a:r>
            <a:r>
              <a:rPr lang="en-US" sz="1500" dirty="0">
                <a:solidFill>
                  <a:schemeClr val="accent1">
                    <a:lumMod val="75000"/>
                  </a:schemeClr>
                </a:solidFill>
                <a:latin typeface="Courier" pitchFamily="2" charset="0"/>
              </a:rPr>
              <a:t>�@��A%�22B��@B��D$�</a:t>
            </a:r>
          </a:p>
          <a:p>
            <a:pPr marL="0" lvl="1" indent="0">
              <a:spcBef>
                <a:spcPts val="0"/>
              </a:spcBef>
              <a:buNone/>
            </a:pPr>
            <a:r>
              <a:rPr lang="en-US" sz="1500" dirty="0">
                <a:solidFill>
                  <a:schemeClr val="accent1">
                    <a:lumMod val="75000"/>
                  </a:schemeClr>
                </a:solidFill>
                <a:latin typeface="Courier" pitchFamily="2" charset="0"/>
              </a:rPr>
              <a:t>�� @A�%</a:t>
            </a:r>
            <a:br>
              <a:rPr lang="en-US" sz="1500" dirty="0">
                <a:solidFill>
                  <a:schemeClr val="accent1">
                    <a:lumMod val="75000"/>
                  </a:schemeClr>
                </a:solidFill>
                <a:latin typeface="Courier" pitchFamily="2" charset="0"/>
              </a:rPr>
            </a:br>
            <a:endParaRPr lang="en-US" sz="1500" dirty="0">
              <a:solidFill>
                <a:schemeClr val="accent1">
                  <a:lumMod val="75000"/>
                </a:schemeClr>
              </a:solidFill>
              <a:latin typeface="Courier" pitchFamily="2" charset="0"/>
            </a:endParaRPr>
          </a:p>
        </p:txBody>
      </p:sp>
      <p:sp>
        <p:nvSpPr>
          <p:cNvPr id="5" name="Content Placeholder 4">
            <a:extLst>
              <a:ext uri="{FF2B5EF4-FFF2-40B4-BE49-F238E27FC236}">
                <a16:creationId xmlns:a16="http://schemas.microsoft.com/office/drawing/2014/main" id="{45EB9069-A8E4-CF4E-BE05-E1898C22F103}"/>
              </a:ext>
            </a:extLst>
          </p:cNvPr>
          <p:cNvSpPr>
            <a:spLocks noGrp="1"/>
          </p:cNvSpPr>
          <p:nvPr>
            <p:ph sz="half" idx="2"/>
          </p:nvPr>
        </p:nvSpPr>
        <p:spPr/>
        <p:txBody>
          <a:bodyPr>
            <a:normAutofit lnSpcReduction="10000"/>
          </a:bodyPr>
          <a:lstStyle/>
          <a:p>
            <a:pPr lvl="1">
              <a:spcBef>
                <a:spcPts val="0"/>
              </a:spcBef>
              <a:buFont typeface="Arial" panose="020B0604020202020204" pitchFamily="34" charset="0"/>
              <a:buChar char="•"/>
            </a:pPr>
            <a:r>
              <a:rPr lang="en-US" sz="2200" dirty="0"/>
              <a:t>How to find out the type of a </a:t>
            </a:r>
            <a:r>
              <a:rPr lang="en-US" dirty="0"/>
              <a:t>file</a:t>
            </a:r>
            <a:r>
              <a:rPr lang="en-US" sz="2200" dirty="0"/>
              <a:t>?</a:t>
            </a:r>
          </a:p>
          <a:p>
            <a:pPr marL="0" lvl="1" indent="0">
              <a:buNone/>
            </a:pPr>
            <a:r>
              <a:rPr lang="en-US" sz="1600" dirty="0">
                <a:solidFill>
                  <a:schemeClr val="accent5">
                    <a:lumMod val="50000"/>
                  </a:schemeClr>
                </a:solidFill>
                <a:latin typeface="Courier" pitchFamily="2" charset="0"/>
              </a:rPr>
              <a:t>man -s 1 -k type</a:t>
            </a:r>
          </a:p>
          <a:p>
            <a:pPr marL="0" lvl="1" indent="0">
              <a:spcBef>
                <a:spcPts val="0"/>
              </a:spcBef>
              <a:buNone/>
            </a:pP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consoletype</a:t>
            </a:r>
            <a:r>
              <a:rPr lang="en-US" sz="1600" dirty="0">
                <a:solidFill>
                  <a:schemeClr val="accent1">
                    <a:lumMod val="75000"/>
                  </a:schemeClr>
                </a:solidFill>
                <a:latin typeface="Courier" pitchFamily="2" charset="0"/>
              </a:rPr>
              <a:t> (1)      - print type of the console connected to standard input</a:t>
            </a:r>
          </a:p>
          <a:p>
            <a:pPr marL="0" lvl="1" indent="0">
              <a:spcBef>
                <a:spcPts val="0"/>
              </a:spcBef>
              <a:buNone/>
            </a:pPr>
            <a:r>
              <a:rPr lang="en-US" sz="1600" dirty="0">
                <a:solidFill>
                  <a:schemeClr val="accent1">
                    <a:lumMod val="75000"/>
                  </a:schemeClr>
                </a:solidFill>
                <a:latin typeface="Courier" pitchFamily="2" charset="0"/>
              </a:rPr>
              <a:t>file (1)             - determine file type</a:t>
            </a:r>
          </a:p>
          <a:p>
            <a:endParaRPr lang="en-US" dirty="0"/>
          </a:p>
          <a:p>
            <a:r>
              <a:rPr lang="en-US" sz="1400" dirty="0">
                <a:solidFill>
                  <a:schemeClr val="accent1">
                    <a:lumMod val="75000"/>
                  </a:schemeClr>
                </a:solidFill>
                <a:latin typeface="Courier" pitchFamily="2" charset="0"/>
              </a:rPr>
              <a:t>[jabbott@login2 </a:t>
            </a:r>
            <a:r>
              <a:rPr lang="en-US" sz="1400" dirty="0" err="1">
                <a:solidFill>
                  <a:schemeClr val="accent1">
                    <a:lumMod val="75000"/>
                  </a:schemeClr>
                </a:solidFill>
                <a:latin typeface="Courier" pitchFamily="2" charset="0"/>
              </a:rPr>
              <a:t>intro_to_linux</a:t>
            </a:r>
            <a:r>
              <a:rPr lang="en-US" sz="1400" dirty="0">
                <a:solidFill>
                  <a:schemeClr val="accent1">
                    <a:lumMod val="75000"/>
                  </a:schemeClr>
                </a:solidFill>
                <a:latin typeface="Courier" pitchFamily="2" charset="0"/>
              </a:rPr>
              <a:t>]$ </a:t>
            </a:r>
            <a:r>
              <a:rPr lang="en-US" sz="1400" dirty="0">
                <a:solidFill>
                  <a:schemeClr val="accent5">
                    <a:lumMod val="50000"/>
                  </a:schemeClr>
                </a:solidFill>
                <a:latin typeface="Courier" pitchFamily="2" charset="0"/>
              </a:rPr>
              <a:t>file --help</a:t>
            </a:r>
            <a:br>
              <a:rPr lang="en-US" sz="1400" dirty="0">
                <a:solidFill>
                  <a:schemeClr val="accent5">
                    <a:lumMod val="75000"/>
                  </a:schemeClr>
                </a:solidFill>
                <a:latin typeface="Courier" pitchFamily="2" charset="0"/>
              </a:rPr>
            </a:br>
            <a:r>
              <a:rPr lang="en-US" sz="1400" dirty="0">
                <a:solidFill>
                  <a:schemeClr val="accent1">
                    <a:lumMod val="75000"/>
                  </a:schemeClr>
                </a:solidFill>
                <a:latin typeface="Courier" pitchFamily="2" charset="0"/>
              </a:rPr>
              <a:t>Usage: file [OPTION...] [FILE...]</a:t>
            </a:r>
            <a:br>
              <a:rPr lang="en-US" sz="1400" dirty="0">
                <a:solidFill>
                  <a:schemeClr val="accent1">
                    <a:lumMod val="75000"/>
                  </a:schemeClr>
                </a:solidFill>
                <a:latin typeface="Courier" pitchFamily="2" charset="0"/>
              </a:rPr>
            </a:br>
            <a:r>
              <a:rPr lang="en-US" sz="1400" dirty="0">
                <a:solidFill>
                  <a:schemeClr val="accent1">
                    <a:lumMod val="75000"/>
                  </a:schemeClr>
                </a:solidFill>
                <a:latin typeface="Courier" pitchFamily="2" charset="0"/>
              </a:rPr>
              <a:t>Determine type of FILEs.</a:t>
            </a:r>
          </a:p>
          <a:p>
            <a:endParaRPr lang="en-US" sz="1400" dirty="0">
              <a:solidFill>
                <a:schemeClr val="accent1">
                  <a:lumMod val="75000"/>
                </a:schemeClr>
              </a:solidFill>
              <a:latin typeface="Courier" pitchFamily="2" charset="0"/>
            </a:endParaRPr>
          </a:p>
          <a:p>
            <a:pPr marL="285750" indent="-285750">
              <a:buFont typeface="Arial" panose="020B0604020202020204" pitchFamily="34" charset="0"/>
              <a:buChar char="•"/>
            </a:pPr>
            <a:r>
              <a:rPr lang="en-US" sz="2200" dirty="0"/>
              <a:t>Use 'file' to check the type of some of the files in your current directory</a:t>
            </a:r>
          </a:p>
          <a:p>
            <a:pPr marL="285750" indent="-285750">
              <a:buFont typeface="Arial" panose="020B0604020202020204" pitchFamily="34" charset="0"/>
              <a:buChar char="•"/>
            </a:pPr>
            <a:r>
              <a:rPr lang="en-US" sz="2200" dirty="0"/>
              <a:t>What is the type of '</a:t>
            </a:r>
            <a:r>
              <a:rPr lang="en-US" sz="2200" dirty="0" err="1"/>
              <a:t>lists.tar.gz</a:t>
            </a:r>
            <a:r>
              <a:rPr lang="en-US" sz="2200" dirty="0"/>
              <a:t>'?</a:t>
            </a:r>
          </a:p>
        </p:txBody>
      </p:sp>
      <p:sp>
        <p:nvSpPr>
          <p:cNvPr id="4" name="Title 3">
            <a:extLst>
              <a:ext uri="{FF2B5EF4-FFF2-40B4-BE49-F238E27FC236}">
                <a16:creationId xmlns:a16="http://schemas.microsoft.com/office/drawing/2014/main" id="{A2911C75-3013-4A4B-9E54-673680545C62}"/>
              </a:ext>
            </a:extLst>
          </p:cNvPr>
          <p:cNvSpPr>
            <a:spLocks noGrp="1"/>
          </p:cNvSpPr>
          <p:nvPr>
            <p:ph type="title"/>
          </p:nvPr>
        </p:nvSpPr>
        <p:spPr/>
        <p:txBody>
          <a:bodyPr/>
          <a:lstStyle/>
          <a:p>
            <a:r>
              <a:rPr lang="en-US" dirty="0"/>
              <a:t>Binary Files</a:t>
            </a:r>
          </a:p>
        </p:txBody>
      </p:sp>
      <p:sp>
        <p:nvSpPr>
          <p:cNvPr id="3" name="Slide Number Placeholder 2">
            <a:extLst>
              <a:ext uri="{FF2B5EF4-FFF2-40B4-BE49-F238E27FC236}">
                <a16:creationId xmlns:a16="http://schemas.microsoft.com/office/drawing/2014/main" id="{334CD072-797D-A14B-AB82-F306E02443C0}"/>
              </a:ext>
            </a:extLst>
          </p:cNvPr>
          <p:cNvSpPr>
            <a:spLocks noGrp="1"/>
          </p:cNvSpPr>
          <p:nvPr>
            <p:ph type="sldNum" sz="quarter" idx="12"/>
          </p:nvPr>
        </p:nvSpPr>
        <p:spPr/>
        <p:txBody>
          <a:bodyPr/>
          <a:lstStyle/>
          <a:p>
            <a:fld id="{E89BC60F-F4BF-4EE8-9F02-8A0093F1814F}" type="slidenum">
              <a:rPr lang="en-GB" smtClean="0"/>
              <a:t>45</a:t>
            </a:fld>
            <a:endParaRPr lang="en-GB"/>
          </a:p>
        </p:txBody>
      </p:sp>
    </p:spTree>
    <p:extLst>
      <p:ext uri="{BB962C8B-B14F-4D97-AF65-F5344CB8AC3E}">
        <p14:creationId xmlns:p14="http://schemas.microsoft.com/office/powerpoint/2010/main" val="41356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BC8E02-0560-8244-874C-19CD10A22C34}"/>
              </a:ext>
            </a:extLst>
          </p:cNvPr>
          <p:cNvSpPr>
            <a:spLocks noGrp="1"/>
          </p:cNvSpPr>
          <p:nvPr>
            <p:ph idx="1"/>
          </p:nvPr>
        </p:nvSpPr>
        <p:spPr/>
        <p:txBody>
          <a:bodyPr/>
          <a:lstStyle/>
          <a:p>
            <a:pPr marL="342900" indent="-342900">
              <a:buFont typeface="Arial" panose="020B0604020202020204" pitchFamily="34" charset="0"/>
              <a:buChar char="•"/>
            </a:pPr>
            <a:r>
              <a:rPr lang="en-US" dirty="0"/>
              <a:t>Just want to look at the top of a text file? Try head…</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75000"/>
                  </a:schemeClr>
                </a:solidFill>
                <a:latin typeface="Courier" pitchFamily="2" charset="0"/>
              </a:rPr>
              <a:t>head --help</a:t>
            </a:r>
            <a:br>
              <a:rPr lang="en-US" sz="1600" dirty="0">
                <a:solidFill>
                  <a:schemeClr val="accent5">
                    <a:lumMod val="75000"/>
                  </a:schemeClr>
                </a:solidFill>
                <a:latin typeface="Courier" pitchFamily="2" charset="0"/>
              </a:rPr>
            </a:br>
            <a:r>
              <a:rPr lang="en-US" sz="1600" dirty="0">
                <a:solidFill>
                  <a:schemeClr val="accent1">
                    <a:lumMod val="75000"/>
                  </a:schemeClr>
                </a:solidFill>
                <a:latin typeface="Courier" pitchFamily="2" charset="0"/>
              </a:rPr>
              <a:t>Usage: head [OPTION]...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Print the first 10 lines of each FILE to standard output.</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75000"/>
                  </a:schemeClr>
                </a:solidFill>
                <a:latin typeface="Courier" pitchFamily="2" charset="0"/>
              </a:rPr>
              <a:t>head </a:t>
            </a:r>
            <a:r>
              <a:rPr lang="en-US" sz="1600" dirty="0" err="1">
                <a:solidFill>
                  <a:schemeClr val="accent5">
                    <a:lumMod val="75000"/>
                  </a:schemeClr>
                </a:solidFill>
                <a:latin typeface="Courier" pitchFamily="2" charset="0"/>
              </a:rPr>
              <a:t>names.txt</a:t>
            </a:r>
            <a:endParaRPr lang="en-US" sz="1600" dirty="0">
              <a:solidFill>
                <a:schemeClr val="accent5">
                  <a:lumMod val="75000"/>
                </a:schemeClr>
              </a:solidFill>
              <a:latin typeface="Courier" pitchFamily="2" charset="0"/>
            </a:endParaRPr>
          </a:p>
          <a:p>
            <a:pPr marL="285750" indent="-285750">
              <a:buFont typeface="Arial" panose="020B0604020202020204" pitchFamily="34" charset="0"/>
              <a:buChar char="•"/>
            </a:pPr>
            <a:r>
              <a:rPr lang="en-US" dirty="0"/>
              <a:t>Check the man page for head. What option allows you to change the number of lines printed?</a:t>
            </a:r>
          </a:p>
          <a:p>
            <a:pPr marL="285750" indent="-285750">
              <a:buFont typeface="Arial" panose="020B0604020202020204" pitchFamily="34" charset="0"/>
              <a:buChar char="•"/>
            </a:pPr>
            <a:r>
              <a:rPr lang="en-US" dirty="0"/>
              <a:t>Want to see the end of a file? </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75000"/>
                  </a:schemeClr>
                </a:solidFill>
                <a:latin typeface="Courier" pitchFamily="2" charset="0"/>
              </a:rPr>
              <a:t>tail --help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Usage: tail [OPTION]...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Print the last 10 lines of each FILE to standard output.</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75000"/>
                  </a:schemeClr>
                </a:solidFill>
                <a:latin typeface="Courier" pitchFamily="2" charset="0"/>
              </a:rPr>
              <a:t>tail </a:t>
            </a:r>
            <a:r>
              <a:rPr lang="en-US" sz="1600" dirty="0" err="1">
                <a:solidFill>
                  <a:schemeClr val="accent5">
                    <a:lumMod val="75000"/>
                  </a:schemeClr>
                </a:solidFill>
                <a:latin typeface="Courier" pitchFamily="2" charset="0"/>
              </a:rPr>
              <a:t>names.txt</a:t>
            </a:r>
            <a:endParaRPr lang="en-US" sz="1600" dirty="0">
              <a:solidFill>
                <a:schemeClr val="accent5">
                  <a:lumMod val="75000"/>
                </a:schemeClr>
              </a:solidFill>
              <a:latin typeface="Courier" pitchFamily="2" charset="0"/>
            </a:endParaRPr>
          </a:p>
          <a:p>
            <a:endParaRPr lang="en-US" sz="1600" dirty="0">
              <a:solidFill>
                <a:schemeClr val="accent1">
                  <a:lumMod val="75000"/>
                </a:schemeClr>
              </a:solidFill>
              <a:latin typeface="Courier" pitchFamily="2" charset="0"/>
            </a:endParaRPr>
          </a:p>
        </p:txBody>
      </p:sp>
      <p:sp>
        <p:nvSpPr>
          <p:cNvPr id="5" name="Slide Number Placeholder 4">
            <a:extLst>
              <a:ext uri="{FF2B5EF4-FFF2-40B4-BE49-F238E27FC236}">
                <a16:creationId xmlns:a16="http://schemas.microsoft.com/office/drawing/2014/main" id="{3F42D1B4-D616-D649-883A-560DF48CD5EF}"/>
              </a:ext>
            </a:extLst>
          </p:cNvPr>
          <p:cNvSpPr>
            <a:spLocks noGrp="1"/>
          </p:cNvSpPr>
          <p:nvPr>
            <p:ph type="sldNum" sz="quarter" idx="12"/>
          </p:nvPr>
        </p:nvSpPr>
        <p:spPr/>
        <p:txBody>
          <a:bodyPr/>
          <a:lstStyle/>
          <a:p>
            <a:fld id="{E89BC60F-F4BF-4EE8-9F02-8A0093F1814F}" type="slidenum">
              <a:rPr lang="en-GB" smtClean="0"/>
              <a:t>46</a:t>
            </a:fld>
            <a:endParaRPr lang="en-GB"/>
          </a:p>
        </p:txBody>
      </p:sp>
      <p:sp>
        <p:nvSpPr>
          <p:cNvPr id="4" name="Title 3">
            <a:extLst>
              <a:ext uri="{FF2B5EF4-FFF2-40B4-BE49-F238E27FC236}">
                <a16:creationId xmlns:a16="http://schemas.microsoft.com/office/drawing/2014/main" id="{441AD22D-D947-2042-9CC0-05A0C50B9595}"/>
              </a:ext>
            </a:extLst>
          </p:cNvPr>
          <p:cNvSpPr>
            <a:spLocks noGrp="1"/>
          </p:cNvSpPr>
          <p:nvPr>
            <p:ph type="title"/>
          </p:nvPr>
        </p:nvSpPr>
        <p:spPr/>
        <p:txBody>
          <a:bodyPr/>
          <a:lstStyle/>
          <a:p>
            <a:r>
              <a:rPr lang="en-US" dirty="0"/>
              <a:t>Heads and Tails</a:t>
            </a:r>
          </a:p>
        </p:txBody>
      </p:sp>
    </p:spTree>
    <p:extLst>
      <p:ext uri="{BB962C8B-B14F-4D97-AF65-F5344CB8AC3E}">
        <p14:creationId xmlns:p14="http://schemas.microsoft.com/office/powerpoint/2010/main" val="21611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B545D-9BA6-0142-963E-BDD1ACF52D0B}"/>
              </a:ext>
            </a:extLst>
          </p:cNvPr>
          <p:cNvSpPr>
            <a:spLocks noGrp="1"/>
          </p:cNvSpPr>
          <p:nvPr>
            <p:ph idx="1"/>
          </p:nvPr>
        </p:nvSpPr>
        <p:spPr/>
        <p:txBody>
          <a:bodyPr/>
          <a:lstStyle/>
          <a:p>
            <a:r>
              <a:rPr lang="en-US" sz="1600" dirty="0">
                <a:solidFill>
                  <a:schemeClr val="accent1">
                    <a:lumMod val="75000"/>
                  </a:schemeClr>
                </a:solidFill>
                <a:latin typeface="Courier" pitchFamily="2" charset="0"/>
              </a:rPr>
              <a:t>[jabbott@login2 ~]$ </a:t>
            </a:r>
            <a:r>
              <a:rPr lang="en-US" sz="1600" dirty="0">
                <a:solidFill>
                  <a:schemeClr val="accent5">
                    <a:lumMod val="50000"/>
                  </a:schemeClr>
                </a:solidFill>
                <a:latin typeface="Courier" pitchFamily="2" charset="0"/>
              </a:rPr>
              <a:t>cp --help</a:t>
            </a:r>
            <a:br>
              <a:rPr lang="en-US" sz="1600" dirty="0">
                <a:latin typeface="Courier" pitchFamily="2" charset="0"/>
              </a:rPr>
            </a:br>
            <a:r>
              <a:rPr lang="en-US" sz="1600" dirty="0">
                <a:solidFill>
                  <a:schemeClr val="accent1">
                    <a:lumMod val="75000"/>
                  </a:schemeClr>
                </a:solidFill>
                <a:latin typeface="Courier" pitchFamily="2" charset="0"/>
              </a:rPr>
              <a:t>Usage: cp [OPTION]... [-T] SOURCE DEST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  or:  cp [OPTION]... SOURCE... DIRECTORY</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  or:  cp [OPTION]... -t DIRECTORY SOURCE...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Copy SOURCE to DEST, or multiple SOURCE(s) to DIRECTORY.</a:t>
            </a:r>
          </a:p>
          <a:p>
            <a:pPr marL="342900" indent="-342900">
              <a:buFont typeface="Arial" panose="020B0604020202020204" pitchFamily="34" charset="0"/>
              <a:buChar char="•"/>
            </a:pPr>
            <a:r>
              <a:rPr lang="en-US" dirty="0">
                <a:solidFill>
                  <a:schemeClr val="tx1"/>
                </a:solidFill>
              </a:rPr>
              <a:t>Try these commands. Use '</a:t>
            </a:r>
            <a:r>
              <a:rPr lang="en-US" sz="1800" dirty="0">
                <a:solidFill>
                  <a:schemeClr val="tx1"/>
                </a:solidFill>
                <a:latin typeface="Courier" pitchFamily="2" charset="0"/>
              </a:rPr>
              <a:t>ls</a:t>
            </a:r>
            <a:r>
              <a:rPr lang="en-US" dirty="0">
                <a:solidFill>
                  <a:schemeClr val="tx1"/>
                </a:solidFill>
              </a:rPr>
              <a:t>' to see the results.</a:t>
            </a:r>
          </a:p>
          <a:p>
            <a:r>
              <a:rPr lang="en-US" sz="1600" dirty="0">
                <a:solidFill>
                  <a:schemeClr val="accent1">
                    <a:lumMod val="75000"/>
                  </a:schemeClr>
                </a:solidFill>
                <a:latin typeface="Courier" pitchFamily="2" charset="0"/>
              </a:rPr>
              <a:t>cp </a:t>
            </a:r>
            <a:r>
              <a:rPr lang="en-US" sz="1600" dirty="0" err="1">
                <a:solidFill>
                  <a:schemeClr val="accent1">
                    <a:lumMod val="75000"/>
                  </a:schemeClr>
                </a:solidFill>
                <a:latin typeface="Courier" pitchFamily="2" charset="0"/>
              </a:rPr>
              <a:t>names.txt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names_copy.txt</a:t>
            </a:r>
            <a:endParaRPr lang="en-US" sz="1600" dirty="0">
              <a:solidFill>
                <a:schemeClr val="accent1">
                  <a:lumMod val="75000"/>
                </a:schemeClr>
              </a:solidFill>
              <a:latin typeface="Courier" pitchFamily="2" charset="0"/>
            </a:endParaRPr>
          </a:p>
          <a:p>
            <a:r>
              <a:rPr lang="en-US" sz="1600" dirty="0" err="1">
                <a:solidFill>
                  <a:schemeClr val="accent1">
                    <a:lumMod val="75000"/>
                  </a:schemeClr>
                </a:solidFill>
                <a:latin typeface="Courier" pitchFamily="2" charset="0"/>
              </a:rPr>
              <a:t>mkdir</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new_dir</a:t>
            </a:r>
            <a:endParaRPr lang="en-US" sz="1600" dirty="0">
              <a:solidFill>
                <a:schemeClr val="accent1">
                  <a:lumMod val="75000"/>
                </a:schemeClr>
              </a:solidFill>
              <a:latin typeface="Courier" pitchFamily="2" charset="0"/>
            </a:endParaRPr>
          </a:p>
          <a:p>
            <a:r>
              <a:rPr lang="en-US" sz="1600" dirty="0">
                <a:solidFill>
                  <a:schemeClr val="accent1">
                    <a:lumMod val="75000"/>
                  </a:schemeClr>
                </a:solidFill>
                <a:latin typeface="Courier" pitchFamily="2" charset="0"/>
              </a:rPr>
              <a:t>cp </a:t>
            </a:r>
            <a:r>
              <a:rPr lang="en-US" sz="1600" dirty="0" err="1">
                <a:solidFill>
                  <a:schemeClr val="accent1">
                    <a:lumMod val="75000"/>
                  </a:schemeClr>
                </a:solidFill>
                <a:latin typeface="Courier" pitchFamily="2" charset="0"/>
              </a:rPr>
              <a:t>names.txt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new_dir</a:t>
            </a:r>
            <a:endParaRPr lang="en-US" sz="1600" dirty="0">
              <a:solidFill>
                <a:schemeClr val="accent1">
                  <a:lumMod val="75000"/>
                </a:schemeClr>
              </a:solidFill>
              <a:latin typeface="Courier" pitchFamily="2" charset="0"/>
            </a:endParaRPr>
          </a:p>
          <a:p>
            <a:r>
              <a:rPr lang="en-US" sz="1600" dirty="0">
                <a:solidFill>
                  <a:schemeClr val="accent1">
                    <a:lumMod val="75000"/>
                  </a:schemeClr>
                </a:solidFill>
                <a:latin typeface="Courier" pitchFamily="2" charset="0"/>
              </a:rPr>
              <a:t>cp -v </a:t>
            </a:r>
            <a:r>
              <a:rPr lang="en-US" sz="1600" dirty="0" err="1">
                <a:solidFill>
                  <a:schemeClr val="accent1">
                    <a:lumMod val="75000"/>
                  </a:schemeClr>
                </a:solidFill>
                <a:latin typeface="Courier" pitchFamily="2" charset="0"/>
              </a:rPr>
              <a:t>l?st.txt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new_dir</a:t>
            </a:r>
            <a:endParaRPr lang="en-US" sz="1600" dirty="0">
              <a:solidFill>
                <a:schemeClr val="accent1">
                  <a:lumMod val="75000"/>
                </a:schemeClr>
              </a:solidFill>
              <a:latin typeface="Courier" pitchFamily="2" charset="0"/>
            </a:endParaRPr>
          </a:p>
          <a:p>
            <a:pPr marL="342900" indent="-342900">
              <a:buFont typeface="Arial" panose="020B0604020202020204" pitchFamily="34" charset="0"/>
              <a:buChar char="•"/>
            </a:pPr>
            <a:r>
              <a:rPr lang="en-US" dirty="0">
                <a:solidFill>
                  <a:schemeClr val="tx1"/>
                </a:solidFill>
              </a:rPr>
              <a:t>We can also copy directories</a:t>
            </a:r>
          </a:p>
          <a:p>
            <a:pPr marL="700088" lvl="1" indent="-342900">
              <a:buFont typeface="Arial" panose="020B0604020202020204" pitchFamily="34" charset="0"/>
              <a:buChar char="•"/>
            </a:pPr>
            <a:r>
              <a:rPr lang="en-US" dirty="0">
                <a:solidFill>
                  <a:schemeClr val="tx1"/>
                </a:solidFill>
                <a:latin typeface="Courier" pitchFamily="2" charset="0"/>
              </a:rPr>
              <a:t>-R</a:t>
            </a:r>
            <a:r>
              <a:rPr lang="en-US" dirty="0">
                <a:solidFill>
                  <a:schemeClr val="tx1"/>
                </a:solidFill>
              </a:rPr>
              <a:t>: copy recursively</a:t>
            </a:r>
          </a:p>
          <a:p>
            <a:r>
              <a:rPr lang="en-US" sz="1600" dirty="0">
                <a:solidFill>
                  <a:schemeClr val="accent1">
                    <a:lumMod val="75000"/>
                  </a:schemeClr>
                </a:solidFill>
                <a:latin typeface="Courier" pitchFamily="2" charset="0"/>
              </a:rPr>
              <a:t>cp -R </a:t>
            </a:r>
            <a:r>
              <a:rPr lang="en-US" sz="1600" dirty="0" err="1">
                <a:solidFill>
                  <a:schemeClr val="accent1">
                    <a:lumMod val="75000"/>
                  </a:schemeClr>
                </a:solidFill>
                <a:latin typeface="Courier" pitchFamily="2" charset="0"/>
              </a:rPr>
              <a:t>new_dir</a:t>
            </a:r>
            <a:r>
              <a:rPr lang="en-US" sz="1600" dirty="0">
                <a:solidFill>
                  <a:schemeClr val="accent1">
                    <a:lumMod val="75000"/>
                  </a:schemeClr>
                </a:solidFill>
                <a:latin typeface="Courier" pitchFamily="2" charset="0"/>
              </a:rPr>
              <a:t> new_dir2</a:t>
            </a:r>
          </a:p>
        </p:txBody>
      </p:sp>
      <p:sp>
        <p:nvSpPr>
          <p:cNvPr id="3" name="Slide Number Placeholder 2">
            <a:extLst>
              <a:ext uri="{FF2B5EF4-FFF2-40B4-BE49-F238E27FC236}">
                <a16:creationId xmlns:a16="http://schemas.microsoft.com/office/drawing/2014/main" id="{6A3C4395-C906-E04B-9584-A2778AC0AAD7}"/>
              </a:ext>
            </a:extLst>
          </p:cNvPr>
          <p:cNvSpPr>
            <a:spLocks noGrp="1"/>
          </p:cNvSpPr>
          <p:nvPr>
            <p:ph type="sldNum" sz="quarter" idx="12"/>
          </p:nvPr>
        </p:nvSpPr>
        <p:spPr/>
        <p:txBody>
          <a:bodyPr/>
          <a:lstStyle/>
          <a:p>
            <a:fld id="{E89BC60F-F4BF-4EE8-9F02-8A0093F1814F}" type="slidenum">
              <a:rPr lang="en-GB" smtClean="0"/>
              <a:t>47</a:t>
            </a:fld>
            <a:endParaRPr lang="en-GB"/>
          </a:p>
        </p:txBody>
      </p:sp>
      <p:sp>
        <p:nvSpPr>
          <p:cNvPr id="4" name="Title 3">
            <a:extLst>
              <a:ext uri="{FF2B5EF4-FFF2-40B4-BE49-F238E27FC236}">
                <a16:creationId xmlns:a16="http://schemas.microsoft.com/office/drawing/2014/main" id="{887F8DBF-0D0F-EF47-951F-8C9DAE8C5376}"/>
              </a:ext>
            </a:extLst>
          </p:cNvPr>
          <p:cNvSpPr>
            <a:spLocks noGrp="1"/>
          </p:cNvSpPr>
          <p:nvPr>
            <p:ph type="title"/>
          </p:nvPr>
        </p:nvSpPr>
        <p:spPr/>
        <p:txBody>
          <a:bodyPr/>
          <a:lstStyle/>
          <a:p>
            <a:r>
              <a:rPr lang="en-US" dirty="0"/>
              <a:t>Copying…</a:t>
            </a:r>
          </a:p>
        </p:txBody>
      </p:sp>
      <p:pic>
        <p:nvPicPr>
          <p:cNvPr id="5" name="Picture 4" descr="Google search for recursion">
            <a:extLst>
              <a:ext uri="{FF2B5EF4-FFF2-40B4-BE49-F238E27FC236}">
                <a16:creationId xmlns:a16="http://schemas.microsoft.com/office/drawing/2014/main" id="{C8F8149E-44D0-8A45-B47B-68E4F9572788}"/>
              </a:ext>
            </a:extLst>
          </p:cNvPr>
          <p:cNvPicPr>
            <a:picLocks noChangeAspect="1"/>
          </p:cNvPicPr>
          <p:nvPr/>
        </p:nvPicPr>
        <p:blipFill>
          <a:blip r:embed="rId3"/>
          <a:stretch>
            <a:fillRect/>
          </a:stretch>
        </p:blipFill>
        <p:spPr>
          <a:xfrm>
            <a:off x="4510544" y="4237514"/>
            <a:ext cx="6742655" cy="1521257"/>
          </a:xfrm>
          <a:prstGeom prst="rect">
            <a:avLst/>
          </a:prstGeom>
        </p:spPr>
      </p:pic>
    </p:spTree>
    <p:extLst>
      <p:ext uri="{BB962C8B-B14F-4D97-AF65-F5344CB8AC3E}">
        <p14:creationId xmlns:p14="http://schemas.microsoft.com/office/powerpoint/2010/main" val="7767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CEC77-A521-3D42-BAD1-B899A2BC114B}"/>
              </a:ext>
            </a:extLst>
          </p:cNvPr>
          <p:cNvSpPr>
            <a:spLocks noGrp="1"/>
          </p:cNvSpPr>
          <p:nvPr>
            <p:ph idx="1"/>
          </p:nvPr>
        </p:nvSpPr>
        <p:spPr/>
        <p:txBody>
          <a:bodyPr/>
          <a:lstStyle/>
          <a:p>
            <a:pPr marL="342900" indent="-342900">
              <a:buFont typeface="Arial" panose="020B0604020202020204" pitchFamily="34" charset="0"/>
              <a:buChar char="•"/>
            </a:pPr>
            <a:r>
              <a:rPr lang="en-US" dirty="0"/>
              <a:t>Files can be moved/renamed with mv…</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mv --help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Usage: mv [OPTION]... [-T] SOURCE DEST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  or:  mv [OPTION]... SOURCE... DIRECTORY</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  or:  mv [OPTION]... -t DIRECTORY SOURCE...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Rename SOURCE to DEST, or move SOURCE(s) to DIRECTORY.</a:t>
            </a:r>
          </a:p>
          <a:p>
            <a:endParaRPr lang="en-US" sz="1600" dirty="0">
              <a:solidFill>
                <a:schemeClr val="accent1">
                  <a:lumMod val="75000"/>
                </a:schemeClr>
              </a:solidFill>
              <a:latin typeface="Courier" pitchFamily="2" charset="0"/>
            </a:endParaRPr>
          </a:p>
          <a:p>
            <a:r>
              <a:rPr lang="en-US" sz="1600" dirty="0">
                <a:solidFill>
                  <a:schemeClr val="accent1">
                    <a:lumMod val="75000"/>
                  </a:schemeClr>
                </a:solidFill>
                <a:latin typeface="Courier" pitchFamily="2" charset="0"/>
              </a:rPr>
              <a:t>mv -v </a:t>
            </a:r>
            <a:r>
              <a:rPr lang="en-US" sz="1600" dirty="0" err="1">
                <a:solidFill>
                  <a:schemeClr val="accent1">
                    <a:lumMod val="75000"/>
                  </a:schemeClr>
                </a:solidFill>
                <a:latin typeface="Courier" pitchFamily="2" charset="0"/>
              </a:rPr>
              <a:t>new_dir</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names.txt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new_dir</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moved.txt</a:t>
            </a:r>
            <a:r>
              <a:rPr lang="en-US" sz="1600" dirty="0">
                <a:solidFill>
                  <a:schemeClr val="accent1">
                    <a:lumMod val="75000"/>
                  </a:schemeClr>
                </a:solidFill>
                <a:latin typeface="Courier" pitchFamily="2" charset="0"/>
              </a:rPr>
              <a:t> </a:t>
            </a:r>
          </a:p>
          <a:p>
            <a:endParaRPr lang="en-US" sz="1600" dirty="0">
              <a:solidFill>
                <a:schemeClr val="accent1">
                  <a:lumMod val="75000"/>
                </a:schemeClr>
              </a:solidFill>
              <a:latin typeface="Courier" pitchFamily="2" charset="0"/>
            </a:endParaRPr>
          </a:p>
          <a:p>
            <a:pPr marL="342900" indent="-342900">
              <a:buFont typeface="Arial" panose="020B0604020202020204" pitchFamily="34" charset="0"/>
              <a:buChar char="•"/>
            </a:pPr>
            <a:r>
              <a:rPr lang="en-US" dirty="0"/>
              <a:t>mv works on directories as well as files</a:t>
            </a:r>
          </a:p>
          <a:p>
            <a:r>
              <a:rPr lang="en-US" sz="1600" dirty="0">
                <a:solidFill>
                  <a:schemeClr val="accent1">
                    <a:lumMod val="75000"/>
                  </a:schemeClr>
                </a:solidFill>
                <a:latin typeface="Courier" pitchFamily="2" charset="0"/>
              </a:rPr>
              <a:t>mv </a:t>
            </a:r>
            <a:r>
              <a:rPr lang="en-US" sz="1600" dirty="0" err="1">
                <a:solidFill>
                  <a:schemeClr val="accent1">
                    <a:lumMod val="75000"/>
                  </a:schemeClr>
                </a:solidFill>
                <a:latin typeface="Courier" pitchFamily="2" charset="0"/>
              </a:rPr>
              <a:t>new_dir</a:t>
            </a:r>
            <a:r>
              <a:rPr lang="en-US" sz="1600" dirty="0">
                <a:solidFill>
                  <a:schemeClr val="accent1">
                    <a:lumMod val="75000"/>
                  </a:schemeClr>
                </a:solidFill>
                <a:latin typeface="Courier" pitchFamily="2" charset="0"/>
              </a:rPr>
              <a:t> new_dir3</a:t>
            </a:r>
          </a:p>
        </p:txBody>
      </p:sp>
      <p:sp>
        <p:nvSpPr>
          <p:cNvPr id="3" name="Slide Number Placeholder 2">
            <a:extLst>
              <a:ext uri="{FF2B5EF4-FFF2-40B4-BE49-F238E27FC236}">
                <a16:creationId xmlns:a16="http://schemas.microsoft.com/office/drawing/2014/main" id="{86B225A6-6A50-EA48-83D0-EE802FEF3D62}"/>
              </a:ext>
            </a:extLst>
          </p:cNvPr>
          <p:cNvSpPr>
            <a:spLocks noGrp="1"/>
          </p:cNvSpPr>
          <p:nvPr>
            <p:ph type="sldNum" sz="quarter" idx="12"/>
          </p:nvPr>
        </p:nvSpPr>
        <p:spPr/>
        <p:txBody>
          <a:bodyPr/>
          <a:lstStyle/>
          <a:p>
            <a:fld id="{E89BC60F-F4BF-4EE8-9F02-8A0093F1814F}" type="slidenum">
              <a:rPr lang="en-GB" smtClean="0"/>
              <a:t>48</a:t>
            </a:fld>
            <a:endParaRPr lang="en-GB"/>
          </a:p>
        </p:txBody>
      </p:sp>
      <p:sp>
        <p:nvSpPr>
          <p:cNvPr id="4" name="Title 3">
            <a:extLst>
              <a:ext uri="{FF2B5EF4-FFF2-40B4-BE49-F238E27FC236}">
                <a16:creationId xmlns:a16="http://schemas.microsoft.com/office/drawing/2014/main" id="{098EEC73-B0DA-084A-868C-39688D8DEDA6}"/>
              </a:ext>
            </a:extLst>
          </p:cNvPr>
          <p:cNvSpPr>
            <a:spLocks noGrp="1"/>
          </p:cNvSpPr>
          <p:nvPr>
            <p:ph type="title"/>
          </p:nvPr>
        </p:nvSpPr>
        <p:spPr/>
        <p:txBody>
          <a:bodyPr/>
          <a:lstStyle/>
          <a:p>
            <a:r>
              <a:rPr lang="en-US" dirty="0"/>
              <a:t>Moving…</a:t>
            </a:r>
          </a:p>
        </p:txBody>
      </p:sp>
    </p:spTree>
    <p:extLst>
      <p:ext uri="{BB962C8B-B14F-4D97-AF65-F5344CB8AC3E}">
        <p14:creationId xmlns:p14="http://schemas.microsoft.com/office/powerpoint/2010/main" val="33975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22D1A-C732-DF49-839C-B36C52250D59}"/>
              </a:ext>
            </a:extLst>
          </p:cNvPr>
          <p:cNvSpPr>
            <a:spLocks noGrp="1"/>
          </p:cNvSpPr>
          <p:nvPr>
            <p:ph idx="1"/>
          </p:nvPr>
        </p:nvSpPr>
        <p:spPr/>
        <p:txBody>
          <a:bodyPr/>
          <a:lstStyle/>
          <a:p>
            <a:pPr marL="342900" indent="-342900">
              <a:buFont typeface="Arial" panose="020B0604020202020204" pitchFamily="34" charset="0"/>
              <a:buChar char="•"/>
            </a:pPr>
            <a:r>
              <a:rPr lang="en-US" sz="1600" dirty="0">
                <a:solidFill>
                  <a:schemeClr val="tx1"/>
                </a:solidFill>
                <a:latin typeface="Courier" pitchFamily="2" charset="0"/>
              </a:rPr>
              <a:t>mv</a:t>
            </a:r>
            <a:r>
              <a:rPr lang="en-US" dirty="0"/>
              <a:t> and </a:t>
            </a:r>
            <a:r>
              <a:rPr lang="en-US" sz="1600" dirty="0">
                <a:solidFill>
                  <a:schemeClr val="tx1"/>
                </a:solidFill>
                <a:latin typeface="Courier" pitchFamily="2" charset="0"/>
              </a:rPr>
              <a:t>cp</a:t>
            </a:r>
            <a:r>
              <a:rPr lang="en-US" dirty="0"/>
              <a:t> work on both files and directories</a:t>
            </a:r>
          </a:p>
          <a:p>
            <a:pPr marL="342900" indent="-342900">
              <a:buFont typeface="Arial" panose="020B0604020202020204" pitchFamily="34" charset="0"/>
              <a:buChar char="•"/>
            </a:pPr>
            <a:r>
              <a:rPr lang="en-US" dirty="0"/>
              <a:t>Deleting files: </a:t>
            </a:r>
            <a:r>
              <a:rPr lang="en-US" sz="1600" dirty="0">
                <a:solidFill>
                  <a:schemeClr val="tx1"/>
                </a:solidFill>
                <a:latin typeface="Courier" pitchFamily="2" charset="0"/>
              </a:rPr>
              <a:t>rm</a:t>
            </a:r>
          </a:p>
          <a:p>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rm --help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Usage: rm [OPTION]... FILE...</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Remove (unlink) the FILE(s)</a:t>
            </a:r>
          </a:p>
          <a:p>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rm -v new_dir2/</a:t>
            </a:r>
            <a:r>
              <a:rPr lang="en-US" sz="1600" dirty="0" err="1">
                <a:solidFill>
                  <a:schemeClr val="accent5">
                    <a:lumMod val="50000"/>
                  </a:schemeClr>
                </a:solidFill>
                <a:latin typeface="Courier" pitchFamily="2" charset="0"/>
              </a:rPr>
              <a:t>names.txt</a:t>
            </a:r>
            <a:endParaRPr lang="en-US" sz="1600" dirty="0">
              <a:solidFill>
                <a:schemeClr val="accent5">
                  <a:lumMod val="50000"/>
                </a:schemeClr>
              </a:solidFill>
              <a:latin typeface="Courier" pitchFamily="2" charset="0"/>
            </a:endParaRPr>
          </a:p>
          <a:p>
            <a:pPr marL="342900" indent="-342900">
              <a:buFont typeface="Arial" panose="020B0604020202020204" pitchFamily="34" charset="0"/>
              <a:buChar char="•"/>
            </a:pPr>
            <a:r>
              <a:rPr lang="en-US" dirty="0"/>
              <a:t>Deleting directories: </a:t>
            </a:r>
            <a:r>
              <a:rPr lang="en-US" sz="1600" dirty="0" err="1">
                <a:solidFill>
                  <a:schemeClr val="tx1"/>
                </a:solidFill>
                <a:latin typeface="Courier" pitchFamily="2" charset="0"/>
              </a:rPr>
              <a:t>rmdir</a:t>
            </a:r>
            <a:endParaRPr lang="en-US" sz="1600" dirty="0">
              <a:solidFill>
                <a:schemeClr val="tx1"/>
              </a:solidFill>
              <a:latin typeface="Courier" pitchFamily="2" charset="0"/>
            </a:endParaRPr>
          </a:p>
          <a:p>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err="1">
                <a:solidFill>
                  <a:schemeClr val="accent5">
                    <a:lumMod val="50000"/>
                  </a:schemeClr>
                </a:solidFill>
                <a:latin typeface="Courier" pitchFamily="2" charset="0"/>
              </a:rPr>
              <a:t>rmdir</a:t>
            </a:r>
            <a:r>
              <a:rPr lang="en-US" sz="1600" dirty="0">
                <a:solidFill>
                  <a:schemeClr val="accent5">
                    <a:lumMod val="50000"/>
                  </a:schemeClr>
                </a:solidFill>
                <a:latin typeface="Courier" pitchFamily="2" charset="0"/>
              </a:rPr>
              <a:t> --help</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Usage: </a:t>
            </a:r>
            <a:r>
              <a:rPr lang="en-US" sz="1600" dirty="0" err="1">
                <a:solidFill>
                  <a:schemeClr val="accent1">
                    <a:lumMod val="75000"/>
                  </a:schemeClr>
                </a:solidFill>
                <a:latin typeface="Courier" pitchFamily="2" charset="0"/>
              </a:rPr>
              <a:t>rmdir</a:t>
            </a:r>
            <a:r>
              <a:rPr lang="en-US" sz="1600" dirty="0">
                <a:solidFill>
                  <a:schemeClr val="accent1">
                    <a:lumMod val="75000"/>
                  </a:schemeClr>
                </a:solidFill>
                <a:latin typeface="Courier" pitchFamily="2" charset="0"/>
              </a:rPr>
              <a:t> [OPTION]... DIRECTORY...</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Remove the DIRECTORY(</a:t>
            </a:r>
            <a:r>
              <a:rPr lang="en-US" sz="1600" dirty="0" err="1">
                <a:solidFill>
                  <a:schemeClr val="accent1">
                    <a:lumMod val="75000"/>
                  </a:schemeClr>
                </a:solidFill>
                <a:latin typeface="Courier" pitchFamily="2" charset="0"/>
              </a:rPr>
              <a:t>ies</a:t>
            </a:r>
            <a:r>
              <a:rPr lang="en-US" sz="1600" dirty="0">
                <a:solidFill>
                  <a:schemeClr val="accent1">
                    <a:lumMod val="75000"/>
                  </a:schemeClr>
                </a:solidFill>
                <a:latin typeface="Courier" pitchFamily="2" charset="0"/>
              </a:rPr>
              <a:t>), if they are empty.</a:t>
            </a:r>
          </a:p>
          <a:p>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err="1">
                <a:solidFill>
                  <a:schemeClr val="accent5">
                    <a:lumMod val="50000"/>
                  </a:schemeClr>
                </a:solidFill>
                <a:latin typeface="Courier" pitchFamily="2" charset="0"/>
              </a:rPr>
              <a:t>rmdir</a:t>
            </a:r>
            <a:r>
              <a:rPr lang="en-US" sz="1600" dirty="0">
                <a:solidFill>
                  <a:schemeClr val="accent5">
                    <a:lumMod val="50000"/>
                  </a:schemeClr>
                </a:solidFill>
                <a:latin typeface="Courier" pitchFamily="2" charset="0"/>
              </a:rPr>
              <a:t> new_dir2</a:t>
            </a:r>
            <a:br>
              <a:rPr lang="en-US" sz="1600" dirty="0">
                <a:solidFill>
                  <a:schemeClr val="accent5">
                    <a:lumMod val="50000"/>
                  </a:schemeClr>
                </a:solidFill>
                <a:latin typeface="Courier" pitchFamily="2" charset="0"/>
              </a:rPr>
            </a:br>
            <a:r>
              <a:rPr lang="en-US" sz="1600" dirty="0" err="1">
                <a:solidFill>
                  <a:schemeClr val="accent1">
                    <a:lumMod val="75000"/>
                  </a:schemeClr>
                </a:solidFill>
                <a:latin typeface="Courier" pitchFamily="2" charset="0"/>
              </a:rPr>
              <a:t>rmdir</a:t>
            </a:r>
            <a:r>
              <a:rPr lang="en-US" sz="1600" dirty="0">
                <a:solidFill>
                  <a:schemeClr val="accent1">
                    <a:lumMod val="75000"/>
                  </a:schemeClr>
                </a:solidFill>
                <a:latin typeface="Courier" pitchFamily="2" charset="0"/>
              </a:rPr>
              <a:t>: failed to remove ‘new_dir2/’: Directory not empty</a:t>
            </a:r>
          </a:p>
          <a:p>
            <a:pPr marL="285750" indent="-285750">
              <a:buFont typeface="Arial" panose="020B0604020202020204" pitchFamily="34" charset="0"/>
              <a:buChar char="•"/>
            </a:pPr>
            <a:r>
              <a:rPr lang="en-US" dirty="0"/>
              <a:t>Deleting directory and contents: </a:t>
            </a:r>
            <a:r>
              <a:rPr lang="en-US" sz="1600" dirty="0">
                <a:solidFill>
                  <a:schemeClr val="tx1"/>
                </a:solidFill>
                <a:latin typeface="Courier" pitchFamily="2" charset="0"/>
              </a:rPr>
              <a:t>rm -r</a:t>
            </a:r>
          </a:p>
          <a:p>
            <a:r>
              <a:rPr lang="en-US" sz="1600" dirty="0">
                <a:solidFill>
                  <a:schemeClr val="accent1">
                    <a:lumMod val="75000"/>
                  </a:schemeClr>
                </a:solidFill>
                <a:latin typeface="Courier" pitchFamily="2" charset="0"/>
              </a:rPr>
              <a:t>[jabbott@login1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rm -r new_dir2</a:t>
            </a:r>
            <a:endParaRPr lang="en-US" sz="1600" dirty="0">
              <a:solidFill>
                <a:schemeClr val="tx1"/>
              </a:solidFill>
              <a:latin typeface="Courier" pitchFamily="2" charset="0"/>
            </a:endParaRPr>
          </a:p>
        </p:txBody>
      </p:sp>
      <p:sp>
        <p:nvSpPr>
          <p:cNvPr id="3" name="Slide Number Placeholder 2">
            <a:extLst>
              <a:ext uri="{FF2B5EF4-FFF2-40B4-BE49-F238E27FC236}">
                <a16:creationId xmlns:a16="http://schemas.microsoft.com/office/drawing/2014/main" id="{F6635307-ACA2-7842-BD48-B5035FEE46A4}"/>
              </a:ext>
            </a:extLst>
          </p:cNvPr>
          <p:cNvSpPr>
            <a:spLocks noGrp="1"/>
          </p:cNvSpPr>
          <p:nvPr>
            <p:ph type="sldNum" sz="quarter" idx="12"/>
          </p:nvPr>
        </p:nvSpPr>
        <p:spPr/>
        <p:txBody>
          <a:bodyPr/>
          <a:lstStyle/>
          <a:p>
            <a:fld id="{E89BC60F-F4BF-4EE8-9F02-8A0093F1814F}" type="slidenum">
              <a:rPr lang="en-GB" smtClean="0"/>
              <a:t>49</a:t>
            </a:fld>
            <a:endParaRPr lang="en-GB"/>
          </a:p>
        </p:txBody>
      </p:sp>
      <p:sp>
        <p:nvSpPr>
          <p:cNvPr id="4" name="Title 3">
            <a:extLst>
              <a:ext uri="{FF2B5EF4-FFF2-40B4-BE49-F238E27FC236}">
                <a16:creationId xmlns:a16="http://schemas.microsoft.com/office/drawing/2014/main" id="{0EFCF1D0-8735-7E48-B894-177C64B6E48B}"/>
              </a:ext>
            </a:extLst>
          </p:cNvPr>
          <p:cNvSpPr>
            <a:spLocks noGrp="1"/>
          </p:cNvSpPr>
          <p:nvPr>
            <p:ph type="title"/>
          </p:nvPr>
        </p:nvSpPr>
        <p:spPr/>
        <p:txBody>
          <a:bodyPr/>
          <a:lstStyle/>
          <a:p>
            <a:r>
              <a:rPr lang="en-US" dirty="0"/>
              <a:t>Deleting</a:t>
            </a:r>
          </a:p>
        </p:txBody>
      </p:sp>
      <p:sp>
        <p:nvSpPr>
          <p:cNvPr id="5" name="Rectangle 4">
            <a:extLst>
              <a:ext uri="{FF2B5EF4-FFF2-40B4-BE49-F238E27FC236}">
                <a16:creationId xmlns:a16="http://schemas.microsoft.com/office/drawing/2014/main" id="{1F83AA7D-5C31-1F47-BCFA-BF24752D984A}"/>
              </a:ext>
            </a:extLst>
          </p:cNvPr>
          <p:cNvSpPr/>
          <p:nvPr/>
        </p:nvSpPr>
        <p:spPr>
          <a:xfrm>
            <a:off x="3735659" y="4114800"/>
            <a:ext cx="2360341" cy="3456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47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8E031-F439-FB4D-9760-E4CF39C396B2}"/>
              </a:ext>
            </a:extLst>
          </p:cNvPr>
          <p:cNvSpPr>
            <a:spLocks noGrp="1"/>
          </p:cNvSpPr>
          <p:nvPr>
            <p:ph type="title"/>
          </p:nvPr>
        </p:nvSpPr>
        <p:spPr/>
        <p:txBody>
          <a:bodyPr/>
          <a:lstStyle/>
          <a:p>
            <a:r>
              <a:rPr lang="en-GB" dirty="0"/>
              <a:t>Unix in a Nutshell</a:t>
            </a:r>
          </a:p>
        </p:txBody>
      </p:sp>
      <p:graphicFrame>
        <p:nvGraphicFramePr>
          <p:cNvPr id="3" name="Diagram 2">
            <a:extLst>
              <a:ext uri="{FF2B5EF4-FFF2-40B4-BE49-F238E27FC236}">
                <a16:creationId xmlns:a16="http://schemas.microsoft.com/office/drawing/2014/main" id="{CD5A33C9-DD1E-6441-93BE-E6CA113DB375}"/>
              </a:ext>
            </a:extLst>
          </p:cNvPr>
          <p:cNvGraphicFramePr/>
          <p:nvPr>
            <p:extLst>
              <p:ext uri="{D42A27DB-BD31-4B8C-83A1-F6EECF244321}">
                <p14:modId xmlns:p14="http://schemas.microsoft.com/office/powerpoint/2010/main" val="1037014596"/>
              </p:ext>
            </p:extLst>
          </p:nvPr>
        </p:nvGraphicFramePr>
        <p:xfrm>
          <a:off x="4064000" y="7638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extLst>
              <a:ext uri="{FF2B5EF4-FFF2-40B4-BE49-F238E27FC236}">
                <a16:creationId xmlns:a16="http://schemas.microsoft.com/office/drawing/2014/main" id="{0BDD8F22-D2CB-FA44-A181-EA492A2527A1}"/>
              </a:ext>
            </a:extLst>
          </p:cNvPr>
          <p:cNvSpPr/>
          <p:nvPr/>
        </p:nvSpPr>
        <p:spPr>
          <a:xfrm>
            <a:off x="1146174" y="3443287"/>
            <a:ext cx="3514726" cy="1014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User commands</a:t>
            </a:r>
          </a:p>
        </p:txBody>
      </p:sp>
      <p:sp>
        <p:nvSpPr>
          <p:cNvPr id="7" name="U-turn Arrow 6">
            <a:extLst>
              <a:ext uri="{FF2B5EF4-FFF2-40B4-BE49-F238E27FC236}">
                <a16:creationId xmlns:a16="http://schemas.microsoft.com/office/drawing/2014/main" id="{6D98BD89-7DDE-C244-8948-E88A72E53B1B}"/>
              </a:ext>
            </a:extLst>
          </p:cNvPr>
          <p:cNvSpPr/>
          <p:nvPr/>
        </p:nvSpPr>
        <p:spPr>
          <a:xfrm>
            <a:off x="4957758" y="3614738"/>
            <a:ext cx="714375" cy="457200"/>
          </a:xfrm>
          <a:prstGeom prst="utur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turn Arrow 7">
            <a:extLst>
              <a:ext uri="{FF2B5EF4-FFF2-40B4-BE49-F238E27FC236}">
                <a16:creationId xmlns:a16="http://schemas.microsoft.com/office/drawing/2014/main" id="{283B09F4-8386-E546-BD1F-6851D0E3EADD}"/>
              </a:ext>
            </a:extLst>
          </p:cNvPr>
          <p:cNvSpPr/>
          <p:nvPr/>
        </p:nvSpPr>
        <p:spPr>
          <a:xfrm>
            <a:off x="5800718" y="3614738"/>
            <a:ext cx="714375" cy="457200"/>
          </a:xfrm>
          <a:prstGeom prst="utur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9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9768B-8BB4-7349-A272-2CFEBD9C526F}"/>
              </a:ext>
            </a:extLst>
          </p:cNvPr>
          <p:cNvSpPr>
            <a:spLocks noGrp="1"/>
          </p:cNvSpPr>
          <p:nvPr>
            <p:ph type="title"/>
          </p:nvPr>
        </p:nvSpPr>
        <p:spPr/>
        <p:txBody>
          <a:bodyPr/>
          <a:lstStyle/>
          <a:p>
            <a:pPr algn="ctr"/>
            <a:r>
              <a:rPr lang="en-US" dirty="0"/>
              <a:t>Compression </a:t>
            </a:r>
            <a:r>
              <a:rPr lang="en-US"/>
              <a:t>and Archives</a:t>
            </a:r>
          </a:p>
        </p:txBody>
      </p:sp>
      <p:sp>
        <p:nvSpPr>
          <p:cNvPr id="3" name="Slide Number Placeholder 2">
            <a:extLst>
              <a:ext uri="{FF2B5EF4-FFF2-40B4-BE49-F238E27FC236}">
                <a16:creationId xmlns:a16="http://schemas.microsoft.com/office/drawing/2014/main" id="{6DC17C7B-4468-F14E-925E-1E416C214CCD}"/>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50</a:t>
            </a:fld>
            <a:endParaRPr lang="en-GB"/>
          </a:p>
        </p:txBody>
      </p:sp>
    </p:spTree>
    <p:extLst>
      <p:ext uri="{BB962C8B-B14F-4D97-AF65-F5344CB8AC3E}">
        <p14:creationId xmlns:p14="http://schemas.microsoft.com/office/powerpoint/2010/main" val="24458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EA82-8FF2-DE4F-B39C-46EDE748FE86}"/>
              </a:ext>
            </a:extLst>
          </p:cNvPr>
          <p:cNvSpPr>
            <a:spLocks noGrp="1"/>
          </p:cNvSpPr>
          <p:nvPr>
            <p:ph type="title"/>
          </p:nvPr>
        </p:nvSpPr>
        <p:spPr/>
        <p:txBody>
          <a:bodyPr/>
          <a:lstStyle/>
          <a:p>
            <a:r>
              <a:rPr lang="en-GB" dirty="0"/>
              <a:t>Compressing and Uncompressing Files</a:t>
            </a:r>
          </a:p>
        </p:txBody>
      </p:sp>
      <p:sp>
        <p:nvSpPr>
          <p:cNvPr id="3" name="Content Placeholder 2">
            <a:extLst>
              <a:ext uri="{FF2B5EF4-FFF2-40B4-BE49-F238E27FC236}">
                <a16:creationId xmlns:a16="http://schemas.microsoft.com/office/drawing/2014/main" id="{9F68E76F-51E5-284D-8A11-272CA95D774D}"/>
              </a:ext>
            </a:extLst>
          </p:cNvPr>
          <p:cNvSpPr>
            <a:spLocks noGrp="1"/>
          </p:cNvSpPr>
          <p:nvPr>
            <p:ph idx="1"/>
          </p:nvPr>
        </p:nvSpPr>
        <p:spPr/>
        <p:txBody>
          <a:bodyPr>
            <a:normAutofit fontScale="92500" lnSpcReduction="20000"/>
          </a:bodyPr>
          <a:lstStyle/>
          <a:p>
            <a:pPr marL="342900" indent="-342900" fontAlgn="base">
              <a:buFont typeface="Arial" panose="020B0604020202020204" pitchFamily="34" charset="0"/>
              <a:buChar char="•"/>
            </a:pPr>
            <a:r>
              <a:rPr lang="en-GB" dirty="0"/>
              <a:t>Files can be compressed to</a:t>
            </a:r>
          </a:p>
          <a:p>
            <a:pPr marL="700088" lvl="1" indent="-342900" fontAlgn="base">
              <a:buFont typeface="Arial" panose="020B0604020202020204" pitchFamily="34" charset="0"/>
              <a:buChar char="•"/>
            </a:pPr>
            <a:r>
              <a:rPr lang="en-GB" dirty="0"/>
              <a:t>save disk space</a:t>
            </a:r>
          </a:p>
          <a:p>
            <a:pPr marL="700088" lvl="1" indent="-342900" fontAlgn="base">
              <a:buFont typeface="Arial" panose="020B0604020202020204" pitchFamily="34" charset="0"/>
              <a:buChar char="•"/>
            </a:pPr>
            <a:r>
              <a:rPr lang="en-GB" dirty="0"/>
              <a:t>improve network transfer times</a:t>
            </a:r>
          </a:p>
          <a:p>
            <a:pPr marL="342900" indent="-342900">
              <a:buFont typeface="Arial" panose="020B0604020202020204" pitchFamily="34" charset="0"/>
              <a:buChar char="•"/>
            </a:pPr>
            <a:r>
              <a:rPr lang="en-GB" dirty="0"/>
              <a:t>Most common method: gzip</a:t>
            </a:r>
          </a:p>
          <a:p>
            <a:pPr marL="0" lvl="1" indent="0">
              <a:buNone/>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gzip </a:t>
            </a:r>
            <a:r>
              <a:rPr lang="en-GB" sz="1400" dirty="0" err="1">
                <a:solidFill>
                  <a:schemeClr val="accent5">
                    <a:lumMod val="50000"/>
                  </a:schemeClr>
                </a:solidFill>
                <a:latin typeface="Courier" pitchFamily="2" charset="0"/>
              </a:rPr>
              <a:t>names.txt</a:t>
            </a:r>
            <a:br>
              <a:rPr lang="en-GB" sz="1400" dirty="0">
                <a:solidFill>
                  <a:schemeClr val="accent5">
                    <a:lumMod val="50000"/>
                  </a:schemeClr>
                </a:solidFill>
                <a:latin typeface="Courier" pitchFamily="2" charset="0"/>
              </a:rPr>
            </a:br>
            <a:endParaRPr lang="en-GB" sz="1400" dirty="0">
              <a:solidFill>
                <a:schemeClr val="accent5">
                  <a:lumMod val="50000"/>
                </a:schemeClr>
              </a:solidFill>
              <a:latin typeface="Courier" pitchFamily="2" charset="0"/>
            </a:endParaRPr>
          </a:p>
          <a:p>
            <a:pPr marL="0" lvl="1" indent="0">
              <a:buNone/>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ls names.*</a:t>
            </a:r>
            <a:br>
              <a:rPr lang="en-GB" sz="1400" dirty="0">
                <a:solidFill>
                  <a:schemeClr val="accent1">
                    <a:lumMod val="75000"/>
                  </a:schemeClr>
                </a:solidFill>
                <a:latin typeface="Courier" pitchFamily="2" charset="0"/>
              </a:rPr>
            </a:br>
            <a:r>
              <a:rPr lang="en-GB" sz="1400" dirty="0" err="1">
                <a:solidFill>
                  <a:schemeClr val="accent1">
                    <a:lumMod val="75000"/>
                  </a:schemeClr>
                </a:solidFill>
                <a:latin typeface="Courier" pitchFamily="2" charset="0"/>
              </a:rPr>
              <a:t>names.txt.gz</a:t>
            </a:r>
            <a:br>
              <a:rPr lang="en-GB" sz="1400" dirty="0">
                <a:solidFill>
                  <a:schemeClr val="accent1">
                    <a:lumMod val="75000"/>
                  </a:schemeClr>
                </a:solidFill>
                <a:latin typeface="Courier" pitchFamily="2" charset="0"/>
              </a:rPr>
            </a:br>
            <a:endParaRPr lang="en-GB" sz="1400" dirty="0">
              <a:solidFill>
                <a:schemeClr val="accent1">
                  <a:lumMod val="75000"/>
                </a:schemeClr>
              </a:solidFill>
              <a:latin typeface="Courier" pitchFamily="2" charset="0"/>
            </a:endParaRPr>
          </a:p>
          <a:p>
            <a:pPr marL="0" lvl="1" indent="0">
              <a:buNone/>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file </a:t>
            </a:r>
            <a:r>
              <a:rPr lang="en-GB" sz="1400" dirty="0" err="1">
                <a:solidFill>
                  <a:schemeClr val="accent5">
                    <a:lumMod val="50000"/>
                  </a:schemeClr>
                </a:solidFill>
                <a:latin typeface="Courier" pitchFamily="2" charset="0"/>
              </a:rPr>
              <a:t>names.txt.gz</a:t>
            </a:r>
            <a:br>
              <a:rPr lang="en-GB" sz="1400" dirty="0">
                <a:solidFill>
                  <a:schemeClr val="accent1">
                    <a:lumMod val="75000"/>
                  </a:schemeClr>
                </a:solidFill>
                <a:latin typeface="Courier" pitchFamily="2" charset="0"/>
              </a:rPr>
            </a:br>
            <a:r>
              <a:rPr lang="en-GB" sz="1400" dirty="0" err="1">
                <a:solidFill>
                  <a:schemeClr val="accent1">
                    <a:lumMod val="75000"/>
                  </a:schemeClr>
                </a:solidFill>
                <a:latin typeface="Courier" pitchFamily="2" charset="0"/>
              </a:rPr>
              <a:t>names.txt.gz</a:t>
            </a:r>
            <a:r>
              <a:rPr lang="en-GB" sz="1400" dirty="0">
                <a:solidFill>
                  <a:schemeClr val="accent1">
                    <a:lumMod val="75000"/>
                  </a:schemeClr>
                </a:solidFill>
                <a:latin typeface="Courier" pitchFamily="2" charset="0"/>
              </a:rPr>
              <a:t>: gzip compressed data, was "</a:t>
            </a:r>
            <a:r>
              <a:rPr lang="en-GB" sz="1400" dirty="0" err="1">
                <a:solidFill>
                  <a:schemeClr val="accent1">
                    <a:lumMod val="75000"/>
                  </a:schemeClr>
                </a:solidFill>
                <a:latin typeface="Courier" pitchFamily="2" charset="0"/>
              </a:rPr>
              <a:t>names.txt</a:t>
            </a:r>
            <a:r>
              <a:rPr lang="en-GB" sz="1400" dirty="0">
                <a:solidFill>
                  <a:schemeClr val="accent1">
                    <a:lumMod val="75000"/>
                  </a:schemeClr>
                </a:solidFill>
                <a:latin typeface="Courier" pitchFamily="2" charset="0"/>
              </a:rPr>
              <a:t>", from Unix, last modified: Wed Sep 30 13:19:23 2020</a:t>
            </a:r>
          </a:p>
          <a:p>
            <a:pPr marL="285750" indent="-285750">
              <a:buFont typeface="Arial" panose="020B0604020202020204" pitchFamily="34" charset="0"/>
              <a:buChar char="•"/>
            </a:pPr>
            <a:r>
              <a:rPr lang="en-GB" sz="1500" dirty="0">
                <a:solidFill>
                  <a:schemeClr val="tx1"/>
                </a:solidFill>
                <a:latin typeface="Courier" pitchFamily="2" charset="0"/>
              </a:rPr>
              <a:t>cat</a:t>
            </a:r>
            <a:r>
              <a:rPr lang="en-GB" sz="1400" dirty="0">
                <a:solidFill>
                  <a:schemeClr val="accent1">
                    <a:lumMod val="75000"/>
                  </a:schemeClr>
                </a:solidFill>
                <a:latin typeface="Courier" pitchFamily="2" charset="0"/>
              </a:rPr>
              <a:t> </a:t>
            </a:r>
            <a:r>
              <a:rPr lang="en-GB" dirty="0"/>
              <a:t>for gzip compressed files: </a:t>
            </a:r>
            <a:r>
              <a:rPr lang="en-GB" sz="1500" dirty="0">
                <a:solidFill>
                  <a:schemeClr val="tx1"/>
                </a:solidFill>
                <a:latin typeface="Courier" pitchFamily="2" charset="0"/>
              </a:rPr>
              <a:t>zcat</a:t>
            </a:r>
            <a:endParaRPr lang="en-GB" sz="1400" dirty="0">
              <a:solidFill>
                <a:schemeClr val="tx1"/>
              </a:solidFill>
              <a:latin typeface="Courier" pitchFamily="2" charset="0"/>
            </a:endParaRPr>
          </a:p>
          <a:p>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zcat </a:t>
            </a:r>
            <a:r>
              <a:rPr lang="en-GB" sz="1400" dirty="0" err="1">
                <a:solidFill>
                  <a:schemeClr val="accent5">
                    <a:lumMod val="50000"/>
                  </a:schemeClr>
                </a:solidFill>
                <a:latin typeface="Courier" pitchFamily="2" charset="0"/>
              </a:rPr>
              <a:t>names.txt.gz</a:t>
            </a:r>
            <a:r>
              <a:rPr lang="en-GB" sz="1400" dirty="0">
                <a:solidFill>
                  <a:schemeClr val="accent5">
                    <a:lumMod val="50000"/>
                  </a:schemeClr>
                </a:solidFill>
                <a:latin typeface="Courier" pitchFamily="2" charset="0"/>
              </a:rPr>
              <a:t> </a:t>
            </a:r>
            <a:br>
              <a:rPr lang="en-GB" sz="1400" dirty="0">
                <a:solidFill>
                  <a:schemeClr val="accent5">
                    <a:lumMod val="50000"/>
                  </a:schemeClr>
                </a:solidFill>
                <a:latin typeface="Courier" pitchFamily="2" charset="0"/>
              </a:rPr>
            </a:br>
            <a:r>
              <a:rPr lang="en-GB" sz="1400" dirty="0" err="1">
                <a:solidFill>
                  <a:schemeClr val="accent1">
                    <a:lumMod val="75000"/>
                  </a:schemeClr>
                </a:solidFill>
                <a:latin typeface="Courier" pitchFamily="2" charset="0"/>
              </a:rPr>
              <a:t>Aaren</a:t>
            </a:r>
            <a:br>
              <a:rPr lang="en-GB" sz="1400" dirty="0">
                <a:solidFill>
                  <a:schemeClr val="accent1">
                    <a:lumMod val="75000"/>
                  </a:schemeClr>
                </a:solidFill>
                <a:latin typeface="Courier" pitchFamily="2" charset="0"/>
              </a:rPr>
            </a:br>
            <a:r>
              <a:rPr lang="en-GB" sz="1400" dirty="0" err="1">
                <a:solidFill>
                  <a:schemeClr val="accent1">
                    <a:lumMod val="75000"/>
                  </a:schemeClr>
                </a:solidFill>
                <a:latin typeface="Courier" pitchFamily="2" charset="0"/>
              </a:rPr>
              <a:t>Aarika</a:t>
            </a:r>
            <a:br>
              <a:rPr lang="en-GB" sz="1400" dirty="0">
                <a:solidFill>
                  <a:schemeClr val="accent1">
                    <a:lumMod val="75000"/>
                  </a:schemeClr>
                </a:solidFill>
                <a:latin typeface="Courier" pitchFamily="2" charset="0"/>
              </a:rPr>
            </a:br>
            <a:r>
              <a:rPr lang="en-GB" sz="1400" dirty="0" err="1">
                <a:solidFill>
                  <a:schemeClr val="accent1">
                    <a:lumMod val="75000"/>
                  </a:schemeClr>
                </a:solidFill>
                <a:latin typeface="Courier" pitchFamily="2" charset="0"/>
              </a:rPr>
              <a:t>Abagael</a:t>
            </a:r>
            <a:endParaRPr lang="en-GB" sz="1400" dirty="0">
              <a:solidFill>
                <a:schemeClr val="accent1">
                  <a:lumMod val="75000"/>
                </a:schemeClr>
              </a:solidFill>
              <a:latin typeface="Courier" pitchFamily="2" charset="0"/>
            </a:endParaRPr>
          </a:p>
          <a:p>
            <a:pPr marL="285750" indent="-285750">
              <a:buFont typeface="Arial" panose="020B0604020202020204" pitchFamily="34" charset="0"/>
              <a:buChar char="•"/>
            </a:pPr>
            <a:r>
              <a:rPr lang="en-GB" dirty="0"/>
              <a:t>To decompress: </a:t>
            </a:r>
            <a:r>
              <a:rPr lang="en-GB" sz="1400" dirty="0" err="1">
                <a:solidFill>
                  <a:schemeClr val="tx1"/>
                </a:solidFill>
                <a:latin typeface="Courier" pitchFamily="2" charset="0"/>
              </a:rPr>
              <a:t>gunzip</a:t>
            </a:r>
            <a:endParaRPr lang="en-GB" sz="1400" dirty="0">
              <a:solidFill>
                <a:schemeClr val="tx1"/>
              </a:solidFill>
              <a:latin typeface="Courier" pitchFamily="2" charset="0"/>
            </a:endParaRPr>
          </a:p>
          <a:p>
            <a:pPr>
              <a:lnSpc>
                <a:spcPct val="110000"/>
              </a:lnSpc>
            </a:pP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err="1">
                <a:solidFill>
                  <a:schemeClr val="accent5">
                    <a:lumMod val="50000"/>
                  </a:schemeClr>
                </a:solidFill>
                <a:latin typeface="Courier" pitchFamily="2" charset="0"/>
              </a:rPr>
              <a:t>gunzip</a:t>
            </a:r>
            <a:r>
              <a:rPr lang="en-GB" sz="1400" dirty="0">
                <a:solidFill>
                  <a:schemeClr val="accent5">
                    <a:lumMod val="50000"/>
                  </a:schemeClr>
                </a:solidFill>
                <a:latin typeface="Courier" pitchFamily="2" charset="0"/>
              </a:rPr>
              <a:t> </a:t>
            </a:r>
            <a:r>
              <a:rPr lang="en-GB" sz="1400" dirty="0" err="1">
                <a:solidFill>
                  <a:schemeClr val="accent5">
                    <a:lumMod val="50000"/>
                  </a:schemeClr>
                </a:solidFill>
                <a:latin typeface="Courier" pitchFamily="2" charset="0"/>
              </a:rPr>
              <a:t>names.txt.gz</a:t>
            </a:r>
            <a:br>
              <a:rPr lang="en-GB" sz="1400" dirty="0">
                <a:solidFill>
                  <a:schemeClr val="accent5">
                    <a:lumMod val="50000"/>
                  </a:schemeClr>
                </a:solidFill>
                <a:latin typeface="Courier" pitchFamily="2" charset="0"/>
              </a:rPr>
            </a:br>
            <a:r>
              <a:rPr lang="en-GB" sz="1400" dirty="0">
                <a:solidFill>
                  <a:schemeClr val="accent1">
                    <a:lumMod val="75000"/>
                  </a:schemeClr>
                </a:solidFill>
                <a:latin typeface="Courier" pitchFamily="2" charset="0"/>
              </a:rPr>
              <a:t>[jabbott@login1 </a:t>
            </a:r>
            <a:r>
              <a:rPr lang="en-GB" sz="1400" dirty="0" err="1">
                <a:solidFill>
                  <a:schemeClr val="accent1">
                    <a:lumMod val="75000"/>
                  </a:schemeClr>
                </a:solidFill>
                <a:latin typeface="Courier" pitchFamily="2" charset="0"/>
              </a:rPr>
              <a:t>intro_to_linux</a:t>
            </a:r>
            <a:r>
              <a:rPr lang="en-GB" sz="1400" dirty="0">
                <a:solidFill>
                  <a:schemeClr val="accent1">
                    <a:lumMod val="75000"/>
                  </a:schemeClr>
                </a:solidFill>
                <a:latin typeface="Courier" pitchFamily="2" charset="0"/>
              </a:rPr>
              <a:t>]$ </a:t>
            </a:r>
            <a:r>
              <a:rPr lang="en-GB" sz="1400" dirty="0">
                <a:solidFill>
                  <a:schemeClr val="accent5">
                    <a:lumMod val="50000"/>
                  </a:schemeClr>
                </a:solidFill>
                <a:latin typeface="Courier" pitchFamily="2" charset="0"/>
              </a:rPr>
              <a:t>ls names.*</a:t>
            </a:r>
            <a:br>
              <a:rPr lang="en-GB" sz="1400" dirty="0">
                <a:solidFill>
                  <a:schemeClr val="accent5">
                    <a:lumMod val="50000"/>
                  </a:schemeClr>
                </a:solidFill>
                <a:latin typeface="Courier" pitchFamily="2" charset="0"/>
              </a:rPr>
            </a:br>
            <a:r>
              <a:rPr lang="en-GB" sz="1400" dirty="0" err="1">
                <a:solidFill>
                  <a:schemeClr val="accent1">
                    <a:lumMod val="75000"/>
                  </a:schemeClr>
                </a:solidFill>
                <a:latin typeface="Courier" pitchFamily="2" charset="0"/>
              </a:rPr>
              <a:t>names.txt</a:t>
            </a:r>
            <a:endParaRPr lang="en-GB" sz="1400" dirty="0">
              <a:solidFill>
                <a:schemeClr val="accent1">
                  <a:lumMod val="75000"/>
                </a:schemeClr>
              </a:solidFill>
              <a:latin typeface="Courier" pitchFamily="2" charset="0"/>
            </a:endParaRPr>
          </a:p>
        </p:txBody>
      </p:sp>
      <p:sp>
        <p:nvSpPr>
          <p:cNvPr id="4" name="Slide Number Placeholder 3">
            <a:extLst>
              <a:ext uri="{FF2B5EF4-FFF2-40B4-BE49-F238E27FC236}">
                <a16:creationId xmlns:a16="http://schemas.microsoft.com/office/drawing/2014/main" id="{B0C69030-26E7-9B4F-BA88-C4DAFA7CB374}"/>
              </a:ext>
            </a:extLst>
          </p:cNvPr>
          <p:cNvSpPr>
            <a:spLocks noGrp="1"/>
          </p:cNvSpPr>
          <p:nvPr>
            <p:ph type="sldNum" sz="quarter" idx="12"/>
          </p:nvPr>
        </p:nvSpPr>
        <p:spPr/>
        <p:txBody>
          <a:bodyPr/>
          <a:lstStyle/>
          <a:p>
            <a:fld id="{E89BC60F-F4BF-4EE8-9F02-8A0093F1814F}" type="slidenum">
              <a:rPr lang="en-GB" smtClean="0"/>
              <a:t>51</a:t>
            </a:fld>
            <a:endParaRPr lang="en-GB"/>
          </a:p>
        </p:txBody>
      </p:sp>
    </p:spTree>
    <p:extLst>
      <p:ext uri="{BB962C8B-B14F-4D97-AF65-F5344CB8AC3E}">
        <p14:creationId xmlns:p14="http://schemas.microsoft.com/office/powerpoint/2010/main" val="34806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04AD-35EF-1545-AFAB-26DDB64F4B14}"/>
              </a:ext>
            </a:extLst>
          </p:cNvPr>
          <p:cNvSpPr>
            <a:spLocks noGrp="1"/>
          </p:cNvSpPr>
          <p:nvPr>
            <p:ph type="title"/>
          </p:nvPr>
        </p:nvSpPr>
        <p:spPr/>
        <p:txBody>
          <a:bodyPr/>
          <a:lstStyle/>
          <a:p>
            <a:r>
              <a:rPr lang="en-GB" dirty="0"/>
              <a:t>Tar Archives</a:t>
            </a:r>
          </a:p>
        </p:txBody>
      </p:sp>
      <p:sp>
        <p:nvSpPr>
          <p:cNvPr id="3" name="Content Placeholder 2">
            <a:extLst>
              <a:ext uri="{FF2B5EF4-FFF2-40B4-BE49-F238E27FC236}">
                <a16:creationId xmlns:a16="http://schemas.microsoft.com/office/drawing/2014/main" id="{4C6DBF53-B022-0B43-BAD5-B245F0A17631}"/>
              </a:ext>
            </a:extLst>
          </p:cNvPr>
          <p:cNvSpPr>
            <a:spLocks noGrp="1"/>
          </p:cNvSpPr>
          <p:nvPr>
            <p:ph sz="half" idx="1"/>
          </p:nvPr>
        </p:nvSpPr>
        <p:spPr>
          <a:xfrm>
            <a:off x="195833" y="1240965"/>
            <a:ext cx="9463874" cy="5217576"/>
          </a:xfrm>
        </p:spPr>
        <p:txBody>
          <a:bodyPr>
            <a:normAutofit lnSpcReduction="10000"/>
          </a:bodyPr>
          <a:lstStyle/>
          <a:p>
            <a:pPr marL="342900" indent="-342900" fontAlgn="base">
              <a:buFont typeface="Arial" panose="020B0604020202020204" pitchFamily="34" charset="0"/>
              <a:buChar char="•"/>
            </a:pPr>
            <a:r>
              <a:rPr lang="en-GB" dirty="0">
                <a:latin typeface="Courier" pitchFamily="2" charset="0"/>
              </a:rPr>
              <a:t>tar</a:t>
            </a:r>
            <a:r>
              <a:rPr lang="en-GB" dirty="0"/>
              <a:t> allows combining many files and directories into single file</a:t>
            </a:r>
          </a:p>
          <a:p>
            <a:pPr marL="342900" indent="-342900" fontAlgn="base">
              <a:buFont typeface="Arial" panose="020B0604020202020204" pitchFamily="34" charset="0"/>
              <a:buChar char="•"/>
            </a:pPr>
            <a:r>
              <a:rPr lang="en-GB" dirty="0"/>
              <a:t>Tar files may also be compressed</a:t>
            </a:r>
          </a:p>
          <a:p>
            <a:pPr marL="342900" indent="-342900">
              <a:buFont typeface="Arial" panose="020B0604020202020204" pitchFamily="34" charset="0"/>
              <a:buChar char="•"/>
            </a:pPr>
            <a:r>
              <a:rPr lang="en-GB" dirty="0"/>
              <a:t>Constructing a tar command</a:t>
            </a:r>
          </a:p>
          <a:p>
            <a:pPr marL="700088" lvl="1" indent="-342900" fontAlgn="base">
              <a:buFont typeface="Arial" panose="020B0604020202020204" pitchFamily="34" charset="0"/>
              <a:buChar char="•"/>
            </a:pPr>
            <a:r>
              <a:rPr lang="en-GB" dirty="0"/>
              <a:t>Select one argument of </a:t>
            </a:r>
            <a:r>
              <a:rPr lang="en-GB" sz="1900" dirty="0">
                <a:latin typeface="Courier" pitchFamily="2" charset="0"/>
              </a:rPr>
              <a:t>-c</a:t>
            </a:r>
            <a:r>
              <a:rPr lang="en-GB" dirty="0"/>
              <a:t>, </a:t>
            </a:r>
            <a:r>
              <a:rPr lang="en-GB" sz="1900" dirty="0">
                <a:latin typeface="Courier" pitchFamily="2" charset="0"/>
              </a:rPr>
              <a:t>-t</a:t>
            </a:r>
            <a:r>
              <a:rPr lang="en-GB" dirty="0"/>
              <a:t> or </a:t>
            </a:r>
            <a:r>
              <a:rPr lang="en-GB" sz="1900" dirty="0">
                <a:latin typeface="Courier" pitchFamily="2" charset="0"/>
              </a:rPr>
              <a:t>-x</a:t>
            </a:r>
            <a:r>
              <a:rPr lang="en-GB" dirty="0"/>
              <a:t> </a:t>
            </a:r>
          </a:p>
          <a:p>
            <a:pPr marL="700088" lvl="1" indent="-342900" fontAlgn="base">
              <a:buFont typeface="Arial" panose="020B0604020202020204" pitchFamily="34" charset="0"/>
              <a:buChar char="•"/>
            </a:pPr>
            <a:r>
              <a:rPr lang="en-GB" dirty="0"/>
              <a:t>Optionally add </a:t>
            </a:r>
            <a:r>
              <a:rPr lang="en-GB" sz="1900" dirty="0">
                <a:latin typeface="Courier" pitchFamily="2" charset="0"/>
              </a:rPr>
              <a:t>'-z</a:t>
            </a:r>
            <a:r>
              <a:rPr lang="en-GB" dirty="0"/>
              <a:t>' and/or </a:t>
            </a:r>
            <a:r>
              <a:rPr lang="en-GB" sz="1900" dirty="0">
                <a:latin typeface="Courier" pitchFamily="2" charset="0"/>
              </a:rPr>
              <a:t>'-v</a:t>
            </a:r>
            <a:r>
              <a:rPr lang="en-GB" dirty="0"/>
              <a:t>' </a:t>
            </a:r>
          </a:p>
          <a:p>
            <a:pPr marL="700088" lvl="1" indent="-342900" fontAlgn="base">
              <a:buFont typeface="Arial" panose="020B0604020202020204" pitchFamily="34" charset="0"/>
              <a:buChar char="•"/>
            </a:pPr>
            <a:r>
              <a:rPr lang="en-GB" dirty="0"/>
              <a:t>Add '</a:t>
            </a:r>
            <a:r>
              <a:rPr lang="en-GB" sz="1900" dirty="0">
                <a:latin typeface="Courier" pitchFamily="2" charset="0"/>
              </a:rPr>
              <a:t>-f</a:t>
            </a:r>
            <a:r>
              <a:rPr lang="en-GB" dirty="0"/>
              <a:t>' and the path to the archive name</a:t>
            </a:r>
          </a:p>
          <a:p>
            <a:pPr marL="700088" lvl="1" indent="-342900" fontAlgn="base">
              <a:buFont typeface="Arial" panose="020B0604020202020204" pitchFamily="34" charset="0"/>
              <a:buChar char="•"/>
            </a:pPr>
            <a:r>
              <a:rPr lang="en-GB" dirty="0"/>
              <a:t>If you are creating an archive, add the path to the data to be archived</a:t>
            </a:r>
          </a:p>
          <a:p>
            <a:pPr fontAlgn="base"/>
            <a:r>
              <a:rPr lang="en-GB" sz="1700" dirty="0">
                <a:solidFill>
                  <a:schemeClr val="accent1">
                    <a:lumMod val="75000"/>
                  </a:schemeClr>
                </a:solidFill>
                <a:latin typeface="Courier" pitchFamily="2" charset="0"/>
              </a:rPr>
              <a:t>[jabbott@login2 </a:t>
            </a:r>
            <a:r>
              <a:rPr lang="en-GB" sz="1700" dirty="0" err="1">
                <a:solidFill>
                  <a:schemeClr val="accent1">
                    <a:lumMod val="75000"/>
                  </a:schemeClr>
                </a:solidFill>
                <a:latin typeface="Courier" pitchFamily="2" charset="0"/>
              </a:rPr>
              <a:t>intro_to_linux</a:t>
            </a:r>
            <a:r>
              <a:rPr lang="en-GB" sz="1700" dirty="0">
                <a:solidFill>
                  <a:schemeClr val="accent1">
                    <a:lumMod val="75000"/>
                  </a:schemeClr>
                </a:solidFill>
                <a:latin typeface="Courier" pitchFamily="2" charset="0"/>
              </a:rPr>
              <a:t>]$ </a:t>
            </a:r>
            <a:r>
              <a:rPr lang="en-GB" sz="1700" dirty="0">
                <a:solidFill>
                  <a:schemeClr val="accent5">
                    <a:lumMod val="50000"/>
                  </a:schemeClr>
                </a:solidFill>
                <a:latin typeface="Courier" pitchFamily="2" charset="0"/>
              </a:rPr>
              <a:t>tar -c -v -z -f </a:t>
            </a:r>
            <a:r>
              <a:rPr lang="en-GB" sz="1700" dirty="0" err="1">
                <a:solidFill>
                  <a:schemeClr val="accent5">
                    <a:lumMod val="50000"/>
                  </a:schemeClr>
                </a:solidFill>
                <a:latin typeface="Courier" pitchFamily="2" charset="0"/>
              </a:rPr>
              <a:t>archive.tar.gz</a:t>
            </a:r>
            <a:r>
              <a:rPr lang="en-GB" sz="1700" dirty="0">
                <a:solidFill>
                  <a:schemeClr val="accent5">
                    <a:lumMod val="50000"/>
                  </a:schemeClr>
                </a:solidFill>
                <a:latin typeface="Courier" pitchFamily="2" charset="0"/>
              </a:rPr>
              <a:t> new_dir3</a:t>
            </a:r>
            <a:endParaRPr lang="en-GB" sz="1700" dirty="0">
              <a:latin typeface="Courier" pitchFamily="2" charset="0"/>
            </a:endParaRPr>
          </a:p>
          <a:p>
            <a:pPr fontAlgn="base">
              <a:spcBef>
                <a:spcPts val="0"/>
              </a:spcBef>
            </a:pPr>
            <a:r>
              <a:rPr lang="en-GB" sz="1700" dirty="0">
                <a:solidFill>
                  <a:schemeClr val="accent1">
                    <a:lumMod val="75000"/>
                  </a:schemeClr>
                </a:solidFill>
                <a:latin typeface="Courier" pitchFamily="2" charset="0"/>
              </a:rPr>
              <a:t>new_dir3/</a:t>
            </a:r>
            <a:br>
              <a:rPr lang="en-GB" sz="1700" dirty="0">
                <a:solidFill>
                  <a:schemeClr val="accent1">
                    <a:lumMod val="75000"/>
                  </a:schemeClr>
                </a:solidFill>
                <a:latin typeface="Courier" pitchFamily="2" charset="0"/>
              </a:rPr>
            </a:br>
            <a:r>
              <a:rPr lang="en-GB" sz="1700" dirty="0">
                <a:solidFill>
                  <a:schemeClr val="accent1">
                    <a:lumMod val="75000"/>
                  </a:schemeClr>
                </a:solidFill>
                <a:latin typeface="Courier" pitchFamily="2" charset="0"/>
              </a:rPr>
              <a:t>new_dir3/</a:t>
            </a:r>
            <a:r>
              <a:rPr lang="en-GB" sz="1700" dirty="0" err="1">
                <a:solidFill>
                  <a:schemeClr val="accent1">
                    <a:lumMod val="75000"/>
                  </a:schemeClr>
                </a:solidFill>
                <a:latin typeface="Courier" pitchFamily="2" charset="0"/>
              </a:rPr>
              <a:t>moved.txt</a:t>
            </a:r>
            <a:br>
              <a:rPr lang="en-GB" sz="1700" dirty="0">
                <a:solidFill>
                  <a:schemeClr val="accent1">
                    <a:lumMod val="75000"/>
                  </a:schemeClr>
                </a:solidFill>
                <a:latin typeface="Courier" pitchFamily="2" charset="0"/>
              </a:rPr>
            </a:br>
            <a:r>
              <a:rPr lang="en-GB" sz="1700" dirty="0">
                <a:solidFill>
                  <a:schemeClr val="accent1">
                    <a:lumMod val="75000"/>
                  </a:schemeClr>
                </a:solidFill>
                <a:latin typeface="Courier" pitchFamily="2" charset="0"/>
              </a:rPr>
              <a:t>new_dir3/</a:t>
            </a:r>
            <a:r>
              <a:rPr lang="en-GB" sz="1700" dirty="0" err="1">
                <a:solidFill>
                  <a:schemeClr val="accent1">
                    <a:lumMod val="75000"/>
                  </a:schemeClr>
                </a:solidFill>
                <a:latin typeface="Courier" pitchFamily="2" charset="0"/>
              </a:rPr>
              <a:t>list.txt</a:t>
            </a:r>
            <a:br>
              <a:rPr lang="en-GB" sz="1700" dirty="0">
                <a:solidFill>
                  <a:schemeClr val="accent1">
                    <a:lumMod val="75000"/>
                  </a:schemeClr>
                </a:solidFill>
                <a:latin typeface="Courier" pitchFamily="2" charset="0"/>
              </a:rPr>
            </a:br>
            <a:r>
              <a:rPr lang="en-GB" sz="1700" dirty="0">
                <a:solidFill>
                  <a:schemeClr val="accent1">
                    <a:lumMod val="75000"/>
                  </a:schemeClr>
                </a:solidFill>
                <a:latin typeface="Courier" pitchFamily="2" charset="0"/>
              </a:rPr>
              <a:t>new_dir3/</a:t>
            </a:r>
            <a:r>
              <a:rPr lang="en-GB" sz="1700" dirty="0" err="1">
                <a:solidFill>
                  <a:schemeClr val="accent1">
                    <a:lumMod val="75000"/>
                  </a:schemeClr>
                </a:solidFill>
                <a:latin typeface="Courier" pitchFamily="2" charset="0"/>
              </a:rPr>
              <a:t>lost.txt</a:t>
            </a:r>
            <a:br>
              <a:rPr lang="en-GB" sz="1700" dirty="0">
                <a:solidFill>
                  <a:schemeClr val="accent1">
                    <a:lumMod val="75000"/>
                  </a:schemeClr>
                </a:solidFill>
                <a:latin typeface="Courier" pitchFamily="2" charset="0"/>
              </a:rPr>
            </a:br>
            <a:endParaRPr lang="en-GB" sz="1700" dirty="0">
              <a:solidFill>
                <a:schemeClr val="accent1">
                  <a:lumMod val="75000"/>
                </a:schemeClr>
              </a:solidFill>
              <a:latin typeface="Courier" pitchFamily="2" charset="0"/>
            </a:endParaRPr>
          </a:p>
          <a:p>
            <a:pPr fontAlgn="base"/>
            <a:r>
              <a:rPr lang="en-GB" sz="1700" dirty="0">
                <a:solidFill>
                  <a:schemeClr val="accent1">
                    <a:lumMod val="75000"/>
                  </a:schemeClr>
                </a:solidFill>
                <a:latin typeface="Courier" pitchFamily="2" charset="0"/>
              </a:rPr>
              <a:t>[jabbott@login2 </a:t>
            </a:r>
            <a:r>
              <a:rPr lang="en-GB" sz="1700" dirty="0" err="1">
                <a:solidFill>
                  <a:schemeClr val="accent1">
                    <a:lumMod val="75000"/>
                  </a:schemeClr>
                </a:solidFill>
                <a:latin typeface="Courier" pitchFamily="2" charset="0"/>
              </a:rPr>
              <a:t>intro_to_linux</a:t>
            </a:r>
            <a:r>
              <a:rPr lang="en-GB" sz="1700" dirty="0">
                <a:solidFill>
                  <a:schemeClr val="accent1">
                    <a:lumMod val="75000"/>
                  </a:schemeClr>
                </a:solidFill>
                <a:latin typeface="Courier" pitchFamily="2" charset="0"/>
              </a:rPr>
              <a:t>]$ ls -l </a:t>
            </a:r>
            <a:r>
              <a:rPr lang="en-GB" sz="1700" dirty="0" err="1">
                <a:solidFill>
                  <a:schemeClr val="accent1">
                    <a:lumMod val="75000"/>
                  </a:schemeClr>
                </a:solidFill>
                <a:latin typeface="Courier" pitchFamily="2" charset="0"/>
              </a:rPr>
              <a:t>archive.tar.gz</a:t>
            </a:r>
            <a:br>
              <a:rPr lang="en-GB" sz="1700" dirty="0">
                <a:solidFill>
                  <a:schemeClr val="accent1">
                    <a:lumMod val="75000"/>
                  </a:schemeClr>
                </a:solidFill>
                <a:latin typeface="Courier" pitchFamily="2" charset="0"/>
              </a:rPr>
            </a:br>
            <a:r>
              <a:rPr lang="en-GB" sz="1700" dirty="0">
                <a:solidFill>
                  <a:schemeClr val="accent1">
                    <a:lumMod val="75000"/>
                  </a:schemeClr>
                </a:solidFill>
                <a:latin typeface="Courier" pitchFamily="2" charset="0"/>
              </a:rPr>
              <a:t>-</a:t>
            </a:r>
            <a:r>
              <a:rPr lang="en-GB" sz="1700" dirty="0" err="1">
                <a:solidFill>
                  <a:schemeClr val="accent1">
                    <a:lumMod val="75000"/>
                  </a:schemeClr>
                </a:solidFill>
                <a:latin typeface="Courier" pitchFamily="2" charset="0"/>
              </a:rPr>
              <a:t>rw</a:t>
            </a:r>
            <a:r>
              <a:rPr lang="en-GB" sz="1700" dirty="0">
                <a:solidFill>
                  <a:schemeClr val="accent1">
                    <a:lumMod val="75000"/>
                  </a:schemeClr>
                </a:solidFill>
                <a:latin typeface="Courier" pitchFamily="2" charset="0"/>
              </a:rPr>
              <a:t>-r----- 1 </a:t>
            </a:r>
            <a:r>
              <a:rPr lang="en-GB" sz="1700" dirty="0" err="1">
                <a:solidFill>
                  <a:schemeClr val="accent1">
                    <a:lumMod val="75000"/>
                  </a:schemeClr>
                </a:solidFill>
                <a:latin typeface="Courier" pitchFamily="2" charset="0"/>
              </a:rPr>
              <a:t>jabbott</a:t>
            </a:r>
            <a:r>
              <a:rPr lang="en-GB" sz="1700" dirty="0">
                <a:solidFill>
                  <a:schemeClr val="accent1">
                    <a:lumMod val="75000"/>
                  </a:schemeClr>
                </a:solidFill>
                <a:latin typeface="Courier" pitchFamily="2" charset="0"/>
              </a:rPr>
              <a:t> </a:t>
            </a:r>
            <a:r>
              <a:rPr lang="en-GB" sz="1700" dirty="0" err="1">
                <a:solidFill>
                  <a:schemeClr val="accent1">
                    <a:lumMod val="75000"/>
                  </a:schemeClr>
                </a:solidFill>
                <a:latin typeface="Courier" pitchFamily="2" charset="0"/>
              </a:rPr>
              <a:t>lsd</a:t>
            </a:r>
            <a:r>
              <a:rPr lang="en-GB" sz="1700" dirty="0">
                <a:solidFill>
                  <a:schemeClr val="accent1">
                    <a:lumMod val="75000"/>
                  </a:schemeClr>
                </a:solidFill>
                <a:latin typeface="Courier" pitchFamily="2" charset="0"/>
              </a:rPr>
              <a:t> 12630 Oct  1 17:08 </a:t>
            </a:r>
            <a:r>
              <a:rPr lang="en-GB" sz="1700" dirty="0" err="1">
                <a:solidFill>
                  <a:schemeClr val="accent1">
                    <a:lumMod val="75000"/>
                  </a:schemeClr>
                </a:solidFill>
                <a:latin typeface="Courier" pitchFamily="2" charset="0"/>
              </a:rPr>
              <a:t>archive.tar.gz</a:t>
            </a:r>
            <a:endParaRPr lang="en-GB" sz="1700" dirty="0">
              <a:solidFill>
                <a:schemeClr val="accent1">
                  <a:lumMod val="75000"/>
                </a:schemeClr>
              </a:solidFill>
              <a:latin typeface="Courier" pitchFamily="2" charset="0"/>
            </a:endParaRPr>
          </a:p>
          <a:p>
            <a:pPr fontAlgn="base"/>
            <a:endParaRPr lang="en-GB" dirty="0"/>
          </a:p>
          <a:p>
            <a:endParaRPr lang="en-GB" dirty="0"/>
          </a:p>
        </p:txBody>
      </p:sp>
      <p:sp>
        <p:nvSpPr>
          <p:cNvPr id="4" name="Slide Number Placeholder 3">
            <a:extLst>
              <a:ext uri="{FF2B5EF4-FFF2-40B4-BE49-F238E27FC236}">
                <a16:creationId xmlns:a16="http://schemas.microsoft.com/office/drawing/2014/main" id="{064BDC16-8F2C-C747-AF96-143C85B1FCF9}"/>
              </a:ext>
            </a:extLst>
          </p:cNvPr>
          <p:cNvSpPr>
            <a:spLocks noGrp="1"/>
          </p:cNvSpPr>
          <p:nvPr>
            <p:ph type="sldNum" sz="quarter" idx="12"/>
          </p:nvPr>
        </p:nvSpPr>
        <p:spPr/>
        <p:txBody>
          <a:bodyPr/>
          <a:lstStyle/>
          <a:p>
            <a:fld id="{E89BC60F-F4BF-4EE8-9F02-8A0093F1814F}" type="slidenum">
              <a:rPr lang="en-GB" smtClean="0"/>
              <a:t>52</a:t>
            </a:fld>
            <a:endParaRPr lang="en-GB"/>
          </a:p>
        </p:txBody>
      </p:sp>
      <p:graphicFrame>
        <p:nvGraphicFramePr>
          <p:cNvPr id="5" name="Table 4">
            <a:extLst>
              <a:ext uri="{FF2B5EF4-FFF2-40B4-BE49-F238E27FC236}">
                <a16:creationId xmlns:a16="http://schemas.microsoft.com/office/drawing/2014/main" id="{108DA21C-80C5-4043-A9D2-482E9558ADD4}"/>
              </a:ext>
            </a:extLst>
          </p:cNvPr>
          <p:cNvGraphicFramePr>
            <a:graphicFrameLocks noGrp="1"/>
          </p:cNvGraphicFramePr>
          <p:nvPr/>
        </p:nvGraphicFramePr>
        <p:xfrm>
          <a:off x="7729391" y="1209040"/>
          <a:ext cx="3860631" cy="2219960"/>
        </p:xfrm>
        <a:graphic>
          <a:graphicData uri="http://schemas.openxmlformats.org/drawingml/2006/table">
            <a:tbl>
              <a:tblPr bandRow="1">
                <a:tableStyleId>{616DA210-FB5B-4158-B5E0-FEB733F419BA}</a:tableStyleId>
              </a:tblPr>
              <a:tblGrid>
                <a:gridCol w="798587">
                  <a:extLst>
                    <a:ext uri="{9D8B030D-6E8A-4147-A177-3AD203B41FA5}">
                      <a16:colId xmlns:a16="http://schemas.microsoft.com/office/drawing/2014/main" val="3093318797"/>
                    </a:ext>
                  </a:extLst>
                </a:gridCol>
                <a:gridCol w="3062044">
                  <a:extLst>
                    <a:ext uri="{9D8B030D-6E8A-4147-A177-3AD203B41FA5}">
                      <a16:colId xmlns:a16="http://schemas.microsoft.com/office/drawing/2014/main" val="2043622498"/>
                    </a:ext>
                  </a:extLst>
                </a:gridCol>
              </a:tblGrid>
              <a:tr h="245519">
                <a:tc>
                  <a:txBody>
                    <a:bodyPr/>
                    <a:lstStyle/>
                    <a:p>
                      <a:r>
                        <a:rPr lang="en-GB" dirty="0">
                          <a:latin typeface="Courier" pitchFamily="2" charset="0"/>
                        </a:rPr>
                        <a:t>-c</a:t>
                      </a:r>
                      <a:endParaRPr lang="en-GB" dirty="0">
                        <a:latin typeface="Courier" pitchFamily="2" charset="0"/>
                        <a:cs typeface="Courier New" panose="02070309020205020404" pitchFamily="49" charset="0"/>
                      </a:endParaRPr>
                    </a:p>
                  </a:txBody>
                  <a:tcPr/>
                </a:tc>
                <a:tc>
                  <a:txBody>
                    <a:bodyPr/>
                    <a:lstStyle/>
                    <a:p>
                      <a:r>
                        <a:rPr lang="en-GB" sz="1800" b="0" kern="1200" dirty="0">
                          <a:solidFill>
                            <a:schemeClr val="dk1"/>
                          </a:solidFill>
                          <a:effectLst/>
                        </a:rPr>
                        <a:t>create archive</a:t>
                      </a:r>
                      <a:endParaRPr lang="en-GB" dirty="0"/>
                    </a:p>
                  </a:txBody>
                  <a:tcPr/>
                </a:tc>
                <a:extLst>
                  <a:ext uri="{0D108BD9-81ED-4DB2-BD59-A6C34878D82A}">
                    <a16:rowId xmlns:a16="http://schemas.microsoft.com/office/drawing/2014/main" val="1218912632"/>
                  </a:ext>
                </a:extLst>
              </a:tr>
              <a:tr h="370840">
                <a:tc>
                  <a:txBody>
                    <a:bodyPr/>
                    <a:lstStyle/>
                    <a:p>
                      <a:pPr marL="0" algn="l" defTabSz="914400" rtl="0" eaLnBrk="1" latinLnBrk="0" hangingPunct="1"/>
                      <a:r>
                        <a:rPr lang="en-GB" sz="1800" kern="1200" dirty="0">
                          <a:solidFill>
                            <a:schemeClr val="tx1"/>
                          </a:solidFill>
                          <a:latin typeface="Courier" pitchFamily="2" charset="0"/>
                          <a:ea typeface="+mn-ea"/>
                          <a:cs typeface="+mn-cs"/>
                        </a:rPr>
                        <a:t>-t</a:t>
                      </a:r>
                    </a:p>
                  </a:txBody>
                  <a:tcPr/>
                </a:tc>
                <a:tc>
                  <a:txBody>
                    <a:bodyPr/>
                    <a:lstStyle/>
                    <a:p>
                      <a:pPr fontAlgn="base"/>
                      <a:r>
                        <a:rPr lang="en-GB" sz="1800" b="0" kern="1200" dirty="0">
                          <a:solidFill>
                            <a:schemeClr val="dk1"/>
                          </a:solidFill>
                          <a:effectLst/>
                        </a:rPr>
                        <a:t>list archive contents</a:t>
                      </a:r>
                      <a:endParaRPr lang="en-GB"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45710279"/>
                  </a:ext>
                </a:extLst>
              </a:tr>
              <a:tr h="370840">
                <a:tc>
                  <a:txBody>
                    <a:bodyPr/>
                    <a:lstStyle/>
                    <a:p>
                      <a:pPr marL="0" algn="l" defTabSz="914400" rtl="0" eaLnBrk="1" latinLnBrk="0" hangingPunct="1"/>
                      <a:r>
                        <a:rPr lang="en-GB" sz="1800" kern="1200" dirty="0">
                          <a:solidFill>
                            <a:schemeClr val="tx1"/>
                          </a:solidFill>
                          <a:latin typeface="Courier" pitchFamily="2" charset="0"/>
                          <a:ea typeface="+mn-ea"/>
                          <a:cs typeface="+mn-cs"/>
                        </a:rPr>
                        <a:t>-x</a:t>
                      </a:r>
                    </a:p>
                  </a:txBody>
                  <a:tcPr/>
                </a:tc>
                <a:tc>
                  <a:txBody>
                    <a:bodyPr/>
                    <a:lstStyle/>
                    <a:p>
                      <a:r>
                        <a:rPr lang="en-GB" sz="1800" b="0" kern="1200" dirty="0">
                          <a:solidFill>
                            <a:schemeClr val="dk1"/>
                          </a:solidFill>
                          <a:effectLst/>
                        </a:rPr>
                        <a:t>extract archive contents</a:t>
                      </a:r>
                      <a:endParaRPr lang="en-GB" dirty="0"/>
                    </a:p>
                  </a:txBody>
                  <a:tcPr/>
                </a:tc>
                <a:extLst>
                  <a:ext uri="{0D108BD9-81ED-4DB2-BD59-A6C34878D82A}">
                    <a16:rowId xmlns:a16="http://schemas.microsoft.com/office/drawing/2014/main" val="4165959095"/>
                  </a:ext>
                </a:extLst>
              </a:tr>
              <a:tr h="370840">
                <a:tc>
                  <a:txBody>
                    <a:bodyPr/>
                    <a:lstStyle/>
                    <a:p>
                      <a:pPr marL="0" algn="l" defTabSz="914400" rtl="0" eaLnBrk="1" latinLnBrk="0" hangingPunct="1"/>
                      <a:r>
                        <a:rPr lang="en-GB" sz="1800" kern="1200" dirty="0">
                          <a:solidFill>
                            <a:schemeClr val="tx1"/>
                          </a:solidFill>
                          <a:latin typeface="Courier" pitchFamily="2" charset="0"/>
                          <a:ea typeface="+mn-ea"/>
                          <a:cs typeface="+mn-cs"/>
                        </a:rPr>
                        <a:t>-v</a:t>
                      </a:r>
                    </a:p>
                  </a:txBody>
                  <a:tcPr/>
                </a:tc>
                <a:tc>
                  <a:txBody>
                    <a:bodyPr/>
                    <a:lstStyle/>
                    <a:p>
                      <a:r>
                        <a:rPr lang="en-GB" sz="1800" b="0" kern="1200" dirty="0">
                          <a:solidFill>
                            <a:schemeClr val="dk1"/>
                          </a:solidFill>
                          <a:effectLst/>
                        </a:rPr>
                        <a:t>verbose output</a:t>
                      </a:r>
                      <a:endParaRPr lang="en-GB" dirty="0"/>
                    </a:p>
                  </a:txBody>
                  <a:tcPr/>
                </a:tc>
                <a:extLst>
                  <a:ext uri="{0D108BD9-81ED-4DB2-BD59-A6C34878D82A}">
                    <a16:rowId xmlns:a16="http://schemas.microsoft.com/office/drawing/2014/main" val="3246943318"/>
                  </a:ext>
                </a:extLst>
              </a:tr>
              <a:tr h="370840">
                <a:tc>
                  <a:txBody>
                    <a:bodyPr/>
                    <a:lstStyle/>
                    <a:p>
                      <a:pPr marL="0" algn="l" defTabSz="914400" rtl="0" eaLnBrk="1" latinLnBrk="0" hangingPunct="1"/>
                      <a:r>
                        <a:rPr lang="en-GB" sz="1800" kern="1200" dirty="0">
                          <a:solidFill>
                            <a:schemeClr val="tx1"/>
                          </a:solidFill>
                          <a:latin typeface="Courier" pitchFamily="2" charset="0"/>
                          <a:ea typeface="+mn-ea"/>
                          <a:cs typeface="+mn-cs"/>
                        </a:rPr>
                        <a:t>-z</a:t>
                      </a:r>
                    </a:p>
                  </a:txBody>
                  <a:tcPr/>
                </a:tc>
                <a:tc>
                  <a:txBody>
                    <a:bodyPr/>
                    <a:lstStyle/>
                    <a:p>
                      <a:pPr fontAlgn="base"/>
                      <a:r>
                        <a:rPr lang="en-GB" sz="1800" b="0" kern="1200" dirty="0">
                          <a:solidFill>
                            <a:schemeClr val="dk1"/>
                          </a:solidFill>
                          <a:effectLst/>
                        </a:rPr>
                        <a:t>use gzip compression</a:t>
                      </a:r>
                      <a:endParaRPr lang="en-GB"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896263465"/>
                  </a:ext>
                </a:extLst>
              </a:tr>
              <a:tr h="370840">
                <a:tc>
                  <a:txBody>
                    <a:bodyPr/>
                    <a:lstStyle/>
                    <a:p>
                      <a:pPr marL="0" algn="l" defTabSz="914400" rtl="0" eaLnBrk="1" latinLnBrk="0" hangingPunct="1"/>
                      <a:r>
                        <a:rPr lang="en-GB" sz="1800" kern="1200" dirty="0">
                          <a:solidFill>
                            <a:schemeClr val="tx1"/>
                          </a:solidFill>
                          <a:latin typeface="Courier" pitchFamily="2" charset="0"/>
                          <a:ea typeface="+mn-ea"/>
                          <a:cs typeface="+mn-cs"/>
                        </a:rPr>
                        <a:t>-f</a:t>
                      </a:r>
                    </a:p>
                  </a:txBody>
                  <a:tcPr/>
                </a:tc>
                <a:tc>
                  <a:txBody>
                    <a:bodyPr/>
                    <a:lstStyle/>
                    <a:p>
                      <a:pPr fontAlgn="base"/>
                      <a:r>
                        <a:rPr lang="en-GB" sz="1800" b="0" i="0" kern="1200" dirty="0">
                          <a:solidFill>
                            <a:schemeClr val="dk1"/>
                          </a:solidFill>
                          <a:effectLst/>
                          <a:latin typeface="+mn-lt"/>
                          <a:ea typeface="+mn-ea"/>
                          <a:cs typeface="+mn-cs"/>
                        </a:rPr>
                        <a:t>path to archive file</a:t>
                      </a:r>
                    </a:p>
                  </a:txBody>
                  <a:tcPr/>
                </a:tc>
                <a:extLst>
                  <a:ext uri="{0D108BD9-81ED-4DB2-BD59-A6C34878D82A}">
                    <a16:rowId xmlns:a16="http://schemas.microsoft.com/office/drawing/2014/main" val="375575026"/>
                  </a:ext>
                </a:extLst>
              </a:tr>
            </a:tbl>
          </a:graphicData>
        </a:graphic>
      </p:graphicFrame>
      <p:sp>
        <p:nvSpPr>
          <p:cNvPr id="6" name="Rectangle 5">
            <a:extLst>
              <a:ext uri="{FF2B5EF4-FFF2-40B4-BE49-F238E27FC236}">
                <a16:creationId xmlns:a16="http://schemas.microsoft.com/office/drawing/2014/main" id="{75E56AD3-67A0-DB42-8477-114C4184E246}"/>
              </a:ext>
            </a:extLst>
          </p:cNvPr>
          <p:cNvSpPr/>
          <p:nvPr/>
        </p:nvSpPr>
        <p:spPr>
          <a:xfrm>
            <a:off x="7729391" y="1209040"/>
            <a:ext cx="3860631" cy="1121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AAB163-569E-6648-BAC9-93B6F2081D61}"/>
              </a:ext>
            </a:extLst>
          </p:cNvPr>
          <p:cNvSpPr/>
          <p:nvPr/>
        </p:nvSpPr>
        <p:spPr>
          <a:xfrm>
            <a:off x="7729391" y="2330606"/>
            <a:ext cx="3860631" cy="713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F3B229-A7FC-E640-8C3B-C5E5F0440125}"/>
              </a:ext>
            </a:extLst>
          </p:cNvPr>
          <p:cNvSpPr/>
          <p:nvPr/>
        </p:nvSpPr>
        <p:spPr>
          <a:xfrm>
            <a:off x="7729391" y="3029417"/>
            <a:ext cx="3860631" cy="399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A9C402-7863-8F4D-9D0D-98D5F6CC721A}"/>
              </a:ext>
            </a:extLst>
          </p:cNvPr>
          <p:cNvSpPr/>
          <p:nvPr/>
        </p:nvSpPr>
        <p:spPr>
          <a:xfrm>
            <a:off x="4954567" y="4071023"/>
            <a:ext cx="372630" cy="24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A750F2-AEE5-094D-A5EB-C3BFCB021B88}"/>
              </a:ext>
            </a:extLst>
          </p:cNvPr>
          <p:cNvSpPr/>
          <p:nvPr/>
        </p:nvSpPr>
        <p:spPr>
          <a:xfrm>
            <a:off x="5410282" y="4076957"/>
            <a:ext cx="300036" cy="24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F9FC4E-6070-D745-883E-4F75D9F64AC2}"/>
              </a:ext>
            </a:extLst>
          </p:cNvPr>
          <p:cNvSpPr/>
          <p:nvPr/>
        </p:nvSpPr>
        <p:spPr>
          <a:xfrm>
            <a:off x="5793577" y="4076102"/>
            <a:ext cx="300037" cy="295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19CD15-6884-774C-B99C-BB0E3F157292}"/>
              </a:ext>
            </a:extLst>
          </p:cNvPr>
          <p:cNvSpPr/>
          <p:nvPr/>
        </p:nvSpPr>
        <p:spPr>
          <a:xfrm>
            <a:off x="6183897" y="4079372"/>
            <a:ext cx="2143611" cy="2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33A865-C41D-A74B-8A2D-9A6692BC3D25}"/>
              </a:ext>
            </a:extLst>
          </p:cNvPr>
          <p:cNvSpPr/>
          <p:nvPr/>
        </p:nvSpPr>
        <p:spPr>
          <a:xfrm>
            <a:off x="8483774" y="4112030"/>
            <a:ext cx="1275201"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9A81A57-3957-6E4B-90A4-66A09A7CCEB3}"/>
              </a:ext>
            </a:extLst>
          </p:cNvPr>
          <p:cNvSpPr/>
          <p:nvPr/>
        </p:nvSpPr>
        <p:spPr>
          <a:xfrm>
            <a:off x="4634899" y="4897197"/>
            <a:ext cx="4733988" cy="369332"/>
          </a:xfrm>
          <a:prstGeom prst="rect">
            <a:avLst/>
          </a:prstGeom>
        </p:spPr>
        <p:txBody>
          <a:bodyPr wrap="none">
            <a:spAutoFit/>
          </a:bodyPr>
          <a:lstStyle/>
          <a:p>
            <a:pPr fontAlgn="base"/>
            <a:r>
              <a:rPr lang="en-GB" dirty="0">
                <a:solidFill>
                  <a:schemeClr val="accent5">
                    <a:lumMod val="50000"/>
                  </a:schemeClr>
                </a:solidFill>
                <a:latin typeface="Courier" pitchFamily="2" charset="0"/>
              </a:rPr>
              <a:t>tar -</a:t>
            </a:r>
            <a:r>
              <a:rPr lang="en-GB" dirty="0" err="1">
                <a:solidFill>
                  <a:schemeClr val="accent5">
                    <a:lumMod val="50000"/>
                  </a:schemeClr>
                </a:solidFill>
                <a:latin typeface="Courier" pitchFamily="2" charset="0"/>
              </a:rPr>
              <a:t>cvzf</a:t>
            </a:r>
            <a:r>
              <a:rPr lang="en-GB" dirty="0">
                <a:solidFill>
                  <a:schemeClr val="accent5">
                    <a:lumMod val="50000"/>
                  </a:schemeClr>
                </a:solidFill>
                <a:latin typeface="Courier" pitchFamily="2" charset="0"/>
              </a:rPr>
              <a:t> </a:t>
            </a:r>
            <a:r>
              <a:rPr lang="en-GB" dirty="0" err="1">
                <a:solidFill>
                  <a:schemeClr val="accent5">
                    <a:lumMod val="50000"/>
                  </a:schemeClr>
                </a:solidFill>
                <a:latin typeface="Courier" pitchFamily="2" charset="0"/>
              </a:rPr>
              <a:t>archive.tar.gz</a:t>
            </a:r>
            <a:r>
              <a:rPr lang="en-GB" dirty="0">
                <a:solidFill>
                  <a:schemeClr val="accent5">
                    <a:lumMod val="50000"/>
                  </a:schemeClr>
                </a:solidFill>
                <a:latin typeface="Courier" pitchFamily="2" charset="0"/>
              </a:rPr>
              <a:t> new_dir3</a:t>
            </a:r>
            <a:endParaRPr lang="en-GB" dirty="0">
              <a:latin typeface="Courier" pitchFamily="2" charset="0"/>
            </a:endParaRPr>
          </a:p>
        </p:txBody>
      </p:sp>
    </p:spTree>
    <p:extLst>
      <p:ext uri="{BB962C8B-B14F-4D97-AF65-F5344CB8AC3E}">
        <p14:creationId xmlns:p14="http://schemas.microsoft.com/office/powerpoint/2010/main" val="13426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9" grpId="0" animBg="1"/>
      <p:bldP spid="9" grpId="1" animBg="1"/>
      <p:bldP spid="10" grpId="0" animBg="1"/>
      <p:bldP spid="10" grpId="1" animBg="1"/>
      <p:bldP spid="7" grpId="0" animBg="1"/>
      <p:bldP spid="11" grpId="0" animBg="1"/>
      <p:bldP spid="12" grpId="0" animBg="1"/>
      <p:bldP spid="14" grpId="0" animBg="1"/>
      <p:bldP spid="15"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962D1-5947-5247-9D70-9EA334598398}"/>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Listing the contents of an archive</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tar -</a:t>
            </a:r>
            <a:r>
              <a:rPr lang="en-US" sz="1600" dirty="0" err="1">
                <a:solidFill>
                  <a:schemeClr val="accent5">
                    <a:lumMod val="50000"/>
                  </a:schemeClr>
                </a:solidFill>
                <a:latin typeface="Courier" pitchFamily="2" charset="0"/>
              </a:rPr>
              <a:t>tzvf</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archive.tar.gz</a:t>
            </a:r>
            <a:endParaRPr lang="en-US" sz="1600" dirty="0">
              <a:latin typeface="Courier" pitchFamily="2" charset="0"/>
            </a:endParaRPr>
          </a:p>
          <a:p>
            <a:pPr>
              <a:spcBef>
                <a:spcPts val="0"/>
              </a:spcBef>
            </a:pPr>
            <a:r>
              <a:rPr lang="en-US" sz="1600" dirty="0" err="1">
                <a:solidFill>
                  <a:schemeClr val="accent1">
                    <a:lumMod val="75000"/>
                  </a:schemeClr>
                </a:solidFill>
                <a:latin typeface="Courier" pitchFamily="2" charset="0"/>
              </a:rPr>
              <a:t>drwxr</a:t>
            </a:r>
            <a:r>
              <a:rPr lang="en-US" sz="1600" dirty="0">
                <a:solidFill>
                  <a:schemeClr val="accent1">
                    <a:lumMod val="75000"/>
                  </a:schemeClr>
                </a:solidFill>
                <a:latin typeface="Courier" pitchFamily="2" charset="0"/>
              </a:rPr>
              <a:t>-x---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0 2020-10-01 16:28 new_dir3/</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rw</a:t>
            </a:r>
            <a:r>
              <a:rPr lang="en-US" sz="1600" dirty="0">
                <a:solidFill>
                  <a:schemeClr val="accent1">
                    <a:lumMod val="75000"/>
                  </a:schemeClr>
                </a:solidFill>
                <a:latin typeface="Courier" pitchFamily="2" charset="0"/>
              </a:rPr>
              <a:t>-r-----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35148 2020-10-01 16:27 new_dir3/</a:t>
            </a:r>
            <a:r>
              <a:rPr lang="en-US" sz="1600" dirty="0" err="1">
                <a:solidFill>
                  <a:schemeClr val="accent1">
                    <a:lumMod val="75000"/>
                  </a:schemeClr>
                </a:solidFill>
                <a:latin typeface="Courier" pitchFamily="2" charset="0"/>
              </a:rPr>
              <a:t>moved.txt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rw</a:t>
            </a:r>
            <a:r>
              <a:rPr lang="en-US" sz="1600" dirty="0">
                <a:solidFill>
                  <a:schemeClr val="accent1">
                    <a:lumMod val="75000"/>
                  </a:schemeClr>
                </a:solidFill>
                <a:latin typeface="Courier" pitchFamily="2" charset="0"/>
              </a:rPr>
              <a:t>-r-----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88 2020-10-01 16:27 new_dir3/</a:t>
            </a:r>
            <a:r>
              <a:rPr lang="en-US" sz="1600" dirty="0" err="1">
                <a:solidFill>
                  <a:schemeClr val="accent1">
                    <a:lumMod val="75000"/>
                  </a:schemeClr>
                </a:solidFill>
                <a:latin typeface="Courier" pitchFamily="2" charset="0"/>
              </a:rPr>
              <a:t>list.txt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rw</a:t>
            </a:r>
            <a:r>
              <a:rPr lang="en-US" sz="1600" dirty="0">
                <a:solidFill>
                  <a:schemeClr val="accent1">
                    <a:lumMod val="75000"/>
                  </a:schemeClr>
                </a:solidFill>
                <a:latin typeface="Courier" pitchFamily="2" charset="0"/>
              </a:rPr>
              <a:t>-r-----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12 2020-10-01 16:27 new_dir3/</a:t>
            </a:r>
            <a:r>
              <a:rPr lang="en-US" sz="1600" dirty="0" err="1">
                <a:solidFill>
                  <a:schemeClr val="accent1">
                    <a:lumMod val="75000"/>
                  </a:schemeClr>
                </a:solidFill>
                <a:latin typeface="Courier" pitchFamily="2" charset="0"/>
              </a:rPr>
              <a:t>lost.txt</a:t>
            </a:r>
            <a:endParaRPr lang="en-US" sz="1600" dirty="0">
              <a:solidFill>
                <a:schemeClr val="accent1">
                  <a:lumMod val="75000"/>
                </a:schemeClr>
              </a:solidFill>
              <a:latin typeface="Courier" pitchFamily="2" charset="0"/>
            </a:endParaRPr>
          </a:p>
          <a:p>
            <a:endParaRPr lang="en-US" dirty="0"/>
          </a:p>
          <a:p>
            <a:pPr marL="342900" indent="-342900">
              <a:buFont typeface="Arial" panose="020B0604020202020204" pitchFamily="34" charset="0"/>
              <a:buChar char="•"/>
            </a:pPr>
            <a:r>
              <a:rPr lang="en-US" dirty="0"/>
              <a:t>Extracting an archive</a:t>
            </a:r>
          </a:p>
          <a:p>
            <a:pPr marL="700088" lvl="1" indent="-342900">
              <a:buFont typeface="Arial" panose="020B0604020202020204" pitchFamily="34" charset="0"/>
              <a:buChar char="•"/>
            </a:pPr>
            <a:r>
              <a:rPr lang="en-US" dirty="0"/>
              <a:t>First, remove the new_dir3 directory (</a:t>
            </a:r>
            <a:r>
              <a:rPr lang="en-US" sz="1800" dirty="0">
                <a:latin typeface="Courier" pitchFamily="2" charset="0"/>
              </a:rPr>
              <a:t>rm -r new_dir3</a:t>
            </a:r>
            <a:r>
              <a:rPr lang="en-US" dirty="0"/>
              <a:t>)</a:t>
            </a: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tar -</a:t>
            </a:r>
            <a:r>
              <a:rPr lang="en-US" sz="1600" dirty="0" err="1">
                <a:solidFill>
                  <a:schemeClr val="accent5">
                    <a:lumMod val="50000"/>
                  </a:schemeClr>
                </a:solidFill>
                <a:latin typeface="Courier" pitchFamily="2" charset="0"/>
              </a:rPr>
              <a:t>xzvf</a:t>
            </a:r>
            <a:r>
              <a:rPr lang="en-US" sz="1600" dirty="0">
                <a:solidFill>
                  <a:schemeClr val="accent5">
                    <a:lumMod val="50000"/>
                  </a:schemeClr>
                </a:solidFill>
                <a:latin typeface="Courier" pitchFamily="2" charset="0"/>
              </a:rPr>
              <a:t> </a:t>
            </a:r>
            <a:r>
              <a:rPr lang="en-US" sz="1600" dirty="0" err="1">
                <a:solidFill>
                  <a:schemeClr val="accent5">
                    <a:lumMod val="50000"/>
                  </a:schemeClr>
                </a:solidFill>
                <a:latin typeface="Courier" pitchFamily="2" charset="0"/>
              </a:rPr>
              <a:t>archive.tar.gz</a:t>
            </a:r>
            <a:endParaRPr lang="en-US" sz="1600" dirty="0">
              <a:solidFill>
                <a:schemeClr val="accent5">
                  <a:lumMod val="50000"/>
                </a:schemeClr>
              </a:solidFill>
              <a:latin typeface="Courier" pitchFamily="2" charset="0"/>
            </a:endParaRPr>
          </a:p>
          <a:p>
            <a:pPr>
              <a:spcBef>
                <a:spcPts val="0"/>
              </a:spcBef>
            </a:pPr>
            <a:r>
              <a:rPr lang="en-US" sz="1600" dirty="0">
                <a:solidFill>
                  <a:schemeClr val="accent1">
                    <a:lumMod val="75000"/>
                  </a:schemeClr>
                </a:solidFill>
                <a:latin typeface="Courier" pitchFamily="2" charset="0"/>
              </a:rPr>
              <a:t>new_dir3/</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new_dir3/</a:t>
            </a:r>
            <a:r>
              <a:rPr lang="en-US" sz="1600" dirty="0" err="1">
                <a:solidFill>
                  <a:schemeClr val="accent1">
                    <a:lumMod val="75000"/>
                  </a:schemeClr>
                </a:solidFill>
                <a:latin typeface="Courier" pitchFamily="2" charset="0"/>
              </a:rPr>
              <a:t>moved.txt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new_dir3/</a:t>
            </a:r>
            <a:r>
              <a:rPr lang="en-US" sz="1600" dirty="0" err="1">
                <a:solidFill>
                  <a:schemeClr val="accent1">
                    <a:lumMod val="75000"/>
                  </a:schemeClr>
                </a:solidFill>
                <a:latin typeface="Courier" pitchFamily="2" charset="0"/>
              </a:rPr>
              <a:t>list.txt</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new_dir3/</a:t>
            </a:r>
            <a:r>
              <a:rPr lang="en-US" sz="1600" dirty="0" err="1">
                <a:solidFill>
                  <a:schemeClr val="accent1">
                    <a:lumMod val="75000"/>
                  </a:schemeClr>
                </a:solidFill>
                <a:latin typeface="Courier" pitchFamily="2" charset="0"/>
              </a:rPr>
              <a:t>lost.txt</a:t>
            </a:r>
            <a:endParaRPr lang="en-US" sz="1600" dirty="0">
              <a:solidFill>
                <a:schemeClr val="accent1">
                  <a:lumMod val="75000"/>
                </a:schemeClr>
              </a:solidFill>
              <a:latin typeface="Courier" pitchFamily="2" charset="0"/>
            </a:endParaRPr>
          </a:p>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ls new_dir3</a:t>
            </a:r>
            <a:br>
              <a:rPr lang="en-US" sz="1600" dirty="0">
                <a:solidFill>
                  <a:schemeClr val="accent1">
                    <a:lumMod val="75000"/>
                  </a:schemeClr>
                </a:solidFill>
                <a:latin typeface="Courier" pitchFamily="2" charset="0"/>
              </a:rPr>
            </a:br>
            <a:r>
              <a:rPr lang="en-US" sz="1600" dirty="0" err="1">
                <a:solidFill>
                  <a:schemeClr val="accent1">
                    <a:lumMod val="75000"/>
                  </a:schemeClr>
                </a:solidFill>
                <a:latin typeface="Courier" pitchFamily="2" charset="0"/>
              </a:rPr>
              <a:t>list.txt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lost.txt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moved.txt</a:t>
            </a:r>
            <a:endParaRPr lang="en-US" sz="1600" dirty="0">
              <a:solidFill>
                <a:schemeClr val="accent1">
                  <a:lumMod val="75000"/>
                </a:schemeClr>
              </a:solidFill>
              <a:latin typeface="Courier" pitchFamily="2" charset="0"/>
            </a:endParaRPr>
          </a:p>
        </p:txBody>
      </p:sp>
      <p:sp>
        <p:nvSpPr>
          <p:cNvPr id="5" name="Slide Number Placeholder 4">
            <a:extLst>
              <a:ext uri="{FF2B5EF4-FFF2-40B4-BE49-F238E27FC236}">
                <a16:creationId xmlns:a16="http://schemas.microsoft.com/office/drawing/2014/main" id="{82919863-7C99-614E-9CF5-701DD75A36BF}"/>
              </a:ext>
            </a:extLst>
          </p:cNvPr>
          <p:cNvSpPr>
            <a:spLocks noGrp="1"/>
          </p:cNvSpPr>
          <p:nvPr>
            <p:ph type="sldNum" sz="quarter" idx="12"/>
          </p:nvPr>
        </p:nvSpPr>
        <p:spPr/>
        <p:txBody>
          <a:bodyPr/>
          <a:lstStyle/>
          <a:p>
            <a:fld id="{E89BC60F-F4BF-4EE8-9F02-8A0093F1814F}" type="slidenum">
              <a:rPr lang="en-GB" smtClean="0"/>
              <a:t>53</a:t>
            </a:fld>
            <a:endParaRPr lang="en-GB"/>
          </a:p>
        </p:txBody>
      </p:sp>
      <p:sp>
        <p:nvSpPr>
          <p:cNvPr id="4" name="Title 3">
            <a:extLst>
              <a:ext uri="{FF2B5EF4-FFF2-40B4-BE49-F238E27FC236}">
                <a16:creationId xmlns:a16="http://schemas.microsoft.com/office/drawing/2014/main" id="{EE6724C6-5317-B242-B114-235301CA020B}"/>
              </a:ext>
            </a:extLst>
          </p:cNvPr>
          <p:cNvSpPr>
            <a:spLocks noGrp="1"/>
          </p:cNvSpPr>
          <p:nvPr>
            <p:ph type="title"/>
          </p:nvPr>
        </p:nvSpPr>
        <p:spPr/>
        <p:txBody>
          <a:bodyPr/>
          <a:lstStyle/>
          <a:p>
            <a:r>
              <a:rPr lang="en-US" dirty="0"/>
              <a:t>Tar archives - listing contents</a:t>
            </a:r>
          </a:p>
        </p:txBody>
      </p:sp>
      <p:sp>
        <p:nvSpPr>
          <p:cNvPr id="3" name="Rectangle 2">
            <a:extLst>
              <a:ext uri="{FF2B5EF4-FFF2-40B4-BE49-F238E27FC236}">
                <a16:creationId xmlns:a16="http://schemas.microsoft.com/office/drawing/2014/main" id="{AE21227B-1C6D-5B48-8D7E-92ED9FE00C17}"/>
              </a:ext>
            </a:extLst>
          </p:cNvPr>
          <p:cNvSpPr/>
          <p:nvPr/>
        </p:nvSpPr>
        <p:spPr>
          <a:xfrm>
            <a:off x="5094514" y="1556657"/>
            <a:ext cx="206829"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C8C00D-50DC-1C4B-8D95-EE9CEC5A1172}"/>
              </a:ext>
            </a:extLst>
          </p:cNvPr>
          <p:cNvSpPr/>
          <p:nvPr/>
        </p:nvSpPr>
        <p:spPr>
          <a:xfrm>
            <a:off x="5116283" y="4275625"/>
            <a:ext cx="206829"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4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3" grpId="1" animBg="1"/>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BCF612-9D9E-1E42-A4FC-E422003BC52D}"/>
              </a:ext>
            </a:extLst>
          </p:cNvPr>
          <p:cNvSpPr>
            <a:spLocks noGrp="1"/>
          </p:cNvSpPr>
          <p:nvPr>
            <p:ph type="title"/>
          </p:nvPr>
        </p:nvSpPr>
        <p:spPr/>
        <p:txBody>
          <a:bodyPr/>
          <a:lstStyle/>
          <a:p>
            <a:pPr algn="ctr"/>
            <a:r>
              <a:rPr lang="en-US" dirty="0"/>
              <a:t>Editing Text Files</a:t>
            </a:r>
          </a:p>
        </p:txBody>
      </p:sp>
      <p:sp>
        <p:nvSpPr>
          <p:cNvPr id="3" name="Slide Number Placeholder 2">
            <a:extLst>
              <a:ext uri="{FF2B5EF4-FFF2-40B4-BE49-F238E27FC236}">
                <a16:creationId xmlns:a16="http://schemas.microsoft.com/office/drawing/2014/main" id="{782C5EE9-75DD-724E-A980-C1833681D3A8}"/>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54</a:t>
            </a:fld>
            <a:endParaRPr lang="en-GB"/>
          </a:p>
        </p:txBody>
      </p:sp>
    </p:spTree>
    <p:extLst>
      <p:ext uri="{BB962C8B-B14F-4D97-AF65-F5344CB8AC3E}">
        <p14:creationId xmlns:p14="http://schemas.microsoft.com/office/powerpoint/2010/main" val="3717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B81634-85FF-4A46-838B-1BC60FE90CB7}"/>
              </a:ext>
            </a:extLst>
          </p:cNvPr>
          <p:cNvSpPr>
            <a:spLocks noGrp="1"/>
          </p:cNvSpPr>
          <p:nvPr>
            <p:ph type="sldNum" sz="quarter" idx="12"/>
          </p:nvPr>
        </p:nvSpPr>
        <p:spPr/>
        <p:txBody>
          <a:bodyPr/>
          <a:lstStyle/>
          <a:p>
            <a:fld id="{E89BC60F-F4BF-4EE8-9F02-8A0093F1814F}" type="slidenum">
              <a:rPr lang="en-GB" smtClean="0"/>
              <a:t>55</a:t>
            </a:fld>
            <a:endParaRPr lang="en-GB"/>
          </a:p>
        </p:txBody>
      </p:sp>
      <p:sp>
        <p:nvSpPr>
          <p:cNvPr id="2" name="Title 1">
            <a:extLst>
              <a:ext uri="{FF2B5EF4-FFF2-40B4-BE49-F238E27FC236}">
                <a16:creationId xmlns:a16="http://schemas.microsoft.com/office/drawing/2014/main" id="{EDFF773A-459C-FB4E-9DD1-8EBF0B1E68F4}"/>
              </a:ext>
            </a:extLst>
          </p:cNvPr>
          <p:cNvSpPr>
            <a:spLocks noGrp="1"/>
          </p:cNvSpPr>
          <p:nvPr>
            <p:ph type="title"/>
          </p:nvPr>
        </p:nvSpPr>
        <p:spPr/>
        <p:txBody>
          <a:bodyPr/>
          <a:lstStyle/>
          <a:p>
            <a:r>
              <a:rPr lang="en-GB" dirty="0"/>
              <a:t>Editing Text Files: </a:t>
            </a:r>
            <a:r>
              <a:rPr lang="en-GB" dirty="0" err="1"/>
              <a:t>nano</a:t>
            </a:r>
            <a:endParaRPr lang="en-GB" dirty="0"/>
          </a:p>
        </p:txBody>
      </p:sp>
      <p:graphicFrame>
        <p:nvGraphicFramePr>
          <p:cNvPr id="6" name="Table 5">
            <a:extLst>
              <a:ext uri="{FF2B5EF4-FFF2-40B4-BE49-F238E27FC236}">
                <a16:creationId xmlns:a16="http://schemas.microsoft.com/office/drawing/2014/main" id="{DCE7C2FB-7F7B-E549-8B75-F60E6F996B2A}"/>
              </a:ext>
            </a:extLst>
          </p:cNvPr>
          <p:cNvGraphicFramePr>
            <a:graphicFrameLocks noGrp="1"/>
          </p:cNvGraphicFramePr>
          <p:nvPr/>
        </p:nvGraphicFramePr>
        <p:xfrm>
          <a:off x="872945" y="1569217"/>
          <a:ext cx="6509459" cy="1112520"/>
        </p:xfrm>
        <a:graphic>
          <a:graphicData uri="http://schemas.openxmlformats.org/drawingml/2006/table">
            <a:tbl>
              <a:tblPr firstRow="1" bandRow="1">
                <a:tableStyleId>{9D7B26C5-4107-4FEC-AEDC-1716B250A1EF}</a:tableStyleId>
              </a:tblPr>
              <a:tblGrid>
                <a:gridCol w="1435989">
                  <a:extLst>
                    <a:ext uri="{9D8B030D-6E8A-4147-A177-3AD203B41FA5}">
                      <a16:colId xmlns:a16="http://schemas.microsoft.com/office/drawing/2014/main" val="3224609202"/>
                    </a:ext>
                  </a:extLst>
                </a:gridCol>
                <a:gridCol w="5073470">
                  <a:extLst>
                    <a:ext uri="{9D8B030D-6E8A-4147-A177-3AD203B41FA5}">
                      <a16:colId xmlns:a16="http://schemas.microsoft.com/office/drawing/2014/main" val="3598139917"/>
                    </a:ext>
                  </a:extLst>
                </a:gridCol>
              </a:tblGrid>
              <a:tr h="370840">
                <a:tc>
                  <a:txBody>
                    <a:bodyPr/>
                    <a:lstStyle/>
                    <a:p>
                      <a:r>
                        <a:rPr lang="en-GB" sz="1800" kern="1200" dirty="0">
                          <a:solidFill>
                            <a:schemeClr val="tx1"/>
                          </a:solidFill>
                          <a:effectLst/>
                        </a:rPr>
                        <a:t>Command</a:t>
                      </a:r>
                      <a:endParaRPr lang="en-GB" sz="1800" kern="1200" dirty="0">
                        <a:solidFill>
                          <a:schemeClr val="tx1"/>
                        </a:solidFill>
                        <a:effectLst/>
                        <a:latin typeface="+mn-lt"/>
                        <a:ea typeface="+mn-ea"/>
                        <a:cs typeface="+mn-cs"/>
                      </a:endParaRPr>
                    </a:p>
                  </a:txBody>
                  <a:tcPr/>
                </a:tc>
                <a:tc>
                  <a:txBody>
                    <a:bodyPr/>
                    <a:lstStyle/>
                    <a:p>
                      <a:r>
                        <a:rPr lang="en-GB" sz="1800" kern="1200" dirty="0">
                          <a:solidFill>
                            <a:schemeClr val="tx1"/>
                          </a:solidFill>
                          <a:effectLst/>
                        </a:rPr>
                        <a:t>Effect</a:t>
                      </a:r>
                      <a:endParaRPr lang="en-GB" sz="1800" kern="1200" dirty="0">
                        <a:solidFill>
                          <a:schemeClr val="tx1"/>
                        </a:solidFill>
                        <a:effectLst/>
                        <a:latin typeface="+mn-lt"/>
                        <a:ea typeface="+mn-ea"/>
                        <a:cs typeface="+mn-cs"/>
                      </a:endParaRPr>
                    </a:p>
                  </a:txBody>
                  <a:tcPr/>
                </a:tc>
                <a:extLst>
                  <a:ext uri="{0D108BD9-81ED-4DB2-BD59-A6C34878D82A}">
                    <a16:rowId xmlns:a16="http://schemas.microsoft.com/office/drawing/2014/main" val="3226597101"/>
                  </a:ext>
                </a:extLst>
              </a:tr>
              <a:tr h="370840">
                <a:tc>
                  <a:txBody>
                    <a:bodyPr/>
                    <a:lstStyle/>
                    <a:p>
                      <a:r>
                        <a:rPr lang="en-GB" sz="1800" kern="1200" dirty="0" err="1">
                          <a:effectLst/>
                        </a:rPr>
                        <a:t>nano</a:t>
                      </a:r>
                      <a:endParaRPr lang="en-GB" dirty="0">
                        <a:latin typeface="Courier New" panose="02070309020205020404" pitchFamily="49" charset="0"/>
                        <a:cs typeface="Courier New" panose="02070309020205020404" pitchFamily="49" charset="0"/>
                      </a:endParaRPr>
                    </a:p>
                  </a:txBody>
                  <a:tcPr/>
                </a:tc>
                <a:tc>
                  <a:txBody>
                    <a:bodyPr/>
                    <a:lstStyle/>
                    <a:p>
                      <a:r>
                        <a:rPr lang="en-GB" sz="1800" kern="1200" dirty="0">
                          <a:effectLst/>
                        </a:rPr>
                        <a:t>Open new empty file</a:t>
                      </a:r>
                      <a:endParaRPr lang="en-GB" dirty="0"/>
                    </a:p>
                  </a:txBody>
                  <a:tcPr/>
                </a:tc>
                <a:extLst>
                  <a:ext uri="{0D108BD9-81ED-4DB2-BD59-A6C34878D82A}">
                    <a16:rowId xmlns:a16="http://schemas.microsoft.com/office/drawing/2014/main" val="4087892576"/>
                  </a:ext>
                </a:extLst>
              </a:tr>
              <a:tr h="370840">
                <a:tc>
                  <a:txBody>
                    <a:bodyPr/>
                    <a:lstStyle/>
                    <a:p>
                      <a:r>
                        <a:rPr lang="en-GB" sz="1800" kern="1200" dirty="0" err="1">
                          <a:effectLst/>
                        </a:rPr>
                        <a:t>nano</a:t>
                      </a:r>
                      <a:r>
                        <a:rPr lang="en-GB" sz="1800" kern="1200" dirty="0">
                          <a:effectLst/>
                        </a:rPr>
                        <a:t> </a:t>
                      </a:r>
                      <a:r>
                        <a:rPr lang="en-GB" sz="1800" kern="1200" dirty="0" err="1">
                          <a:effectLst/>
                        </a:rPr>
                        <a:t>file.txt</a:t>
                      </a:r>
                      <a:endParaRPr lang="en-GB" dirty="0">
                        <a:latin typeface="Courier New" panose="02070309020205020404" pitchFamily="49" charset="0"/>
                        <a:cs typeface="Courier New" panose="02070309020205020404" pitchFamily="49" charset="0"/>
                      </a:endParaRPr>
                    </a:p>
                  </a:txBody>
                  <a:tcPr/>
                </a:tc>
                <a:tc>
                  <a:txBody>
                    <a:bodyPr/>
                    <a:lstStyle/>
                    <a:p>
                      <a:r>
                        <a:rPr lang="en-GB" sz="1800" kern="1200" dirty="0">
                          <a:effectLst/>
                        </a:rPr>
                        <a:t>Open existing ‘</a:t>
                      </a:r>
                      <a:r>
                        <a:rPr lang="en-GB" sz="1800" kern="1200" dirty="0" err="1">
                          <a:effectLst/>
                        </a:rPr>
                        <a:t>file.txt</a:t>
                      </a:r>
                      <a:r>
                        <a:rPr lang="en-GB" sz="1800" kern="1200" dirty="0">
                          <a:effectLst/>
                        </a:rPr>
                        <a:t>’ file</a:t>
                      </a:r>
                      <a:endParaRPr lang="en-GB" dirty="0"/>
                    </a:p>
                  </a:txBody>
                  <a:tcPr/>
                </a:tc>
                <a:extLst>
                  <a:ext uri="{0D108BD9-81ED-4DB2-BD59-A6C34878D82A}">
                    <a16:rowId xmlns:a16="http://schemas.microsoft.com/office/drawing/2014/main" val="3946946297"/>
                  </a:ext>
                </a:extLst>
              </a:tr>
            </a:tbl>
          </a:graphicData>
        </a:graphic>
      </p:graphicFrame>
      <p:sp>
        <p:nvSpPr>
          <p:cNvPr id="7" name="TextBox 6">
            <a:extLst>
              <a:ext uri="{FF2B5EF4-FFF2-40B4-BE49-F238E27FC236}">
                <a16:creationId xmlns:a16="http://schemas.microsoft.com/office/drawing/2014/main" id="{FA860234-7309-FC4B-9A96-0B665F9C927A}"/>
              </a:ext>
            </a:extLst>
          </p:cNvPr>
          <p:cNvSpPr txBox="1"/>
          <p:nvPr/>
        </p:nvSpPr>
        <p:spPr>
          <a:xfrm>
            <a:off x="783772" y="5935659"/>
            <a:ext cx="6086987" cy="369332"/>
          </a:xfrm>
          <a:prstGeom prst="rect">
            <a:avLst/>
          </a:prstGeom>
          <a:noFill/>
        </p:spPr>
        <p:txBody>
          <a:bodyPr wrap="none" rtlCol="0">
            <a:spAutoFit/>
          </a:bodyPr>
          <a:lstStyle/>
          <a:p>
            <a:r>
              <a:rPr lang="en-US" dirty="0"/>
              <a:t>Full manual: </a:t>
            </a:r>
            <a:r>
              <a:rPr lang="en-US" dirty="0">
                <a:hlinkClick r:id="rId3"/>
              </a:rPr>
              <a:t>https://www.nano-editor.org/dist/latest/nano.pdf</a:t>
            </a:r>
            <a:r>
              <a:rPr lang="en-US" dirty="0"/>
              <a:t> </a:t>
            </a:r>
          </a:p>
        </p:txBody>
      </p:sp>
      <p:graphicFrame>
        <p:nvGraphicFramePr>
          <p:cNvPr id="9" name="Table 8">
            <a:extLst>
              <a:ext uri="{FF2B5EF4-FFF2-40B4-BE49-F238E27FC236}">
                <a16:creationId xmlns:a16="http://schemas.microsoft.com/office/drawing/2014/main" id="{F37A5E24-3387-744F-950F-0FEF36988DCE}"/>
              </a:ext>
            </a:extLst>
          </p:cNvPr>
          <p:cNvGraphicFramePr>
            <a:graphicFrameLocks noGrp="1"/>
          </p:cNvGraphicFramePr>
          <p:nvPr/>
        </p:nvGraphicFramePr>
        <p:xfrm>
          <a:off x="872945" y="3228494"/>
          <a:ext cx="6621600" cy="2595880"/>
        </p:xfrm>
        <a:graphic>
          <a:graphicData uri="http://schemas.openxmlformats.org/drawingml/2006/table">
            <a:tbl>
              <a:tblPr firstRow="1" bandRow="1">
                <a:tableStyleId>{9D7B26C5-4107-4FEC-AEDC-1716B250A1EF}</a:tableStyleId>
              </a:tblPr>
              <a:tblGrid>
                <a:gridCol w="1548130">
                  <a:extLst>
                    <a:ext uri="{9D8B030D-6E8A-4147-A177-3AD203B41FA5}">
                      <a16:colId xmlns:a16="http://schemas.microsoft.com/office/drawing/2014/main" val="3224609202"/>
                    </a:ext>
                  </a:extLst>
                </a:gridCol>
                <a:gridCol w="5073470">
                  <a:extLst>
                    <a:ext uri="{9D8B030D-6E8A-4147-A177-3AD203B41FA5}">
                      <a16:colId xmlns:a16="http://schemas.microsoft.com/office/drawing/2014/main" val="3598139917"/>
                    </a:ext>
                  </a:extLst>
                </a:gridCol>
              </a:tblGrid>
              <a:tr h="370840">
                <a:tc>
                  <a:txBody>
                    <a:bodyPr/>
                    <a:lstStyle/>
                    <a:p>
                      <a:r>
                        <a:rPr lang="en-GB" sz="1800" kern="1200" dirty="0">
                          <a:solidFill>
                            <a:schemeClr val="tx1"/>
                          </a:solidFill>
                          <a:effectLst/>
                        </a:rPr>
                        <a:t>Keystroke</a:t>
                      </a:r>
                      <a:endParaRPr lang="en-GB" sz="1800" kern="1200" dirty="0">
                        <a:solidFill>
                          <a:schemeClr val="tx1"/>
                        </a:solidFill>
                        <a:effectLst/>
                        <a:latin typeface="+mn-lt"/>
                        <a:ea typeface="+mn-ea"/>
                        <a:cs typeface="+mn-cs"/>
                      </a:endParaRPr>
                    </a:p>
                  </a:txBody>
                  <a:tcPr/>
                </a:tc>
                <a:tc>
                  <a:txBody>
                    <a:bodyPr/>
                    <a:lstStyle/>
                    <a:p>
                      <a:r>
                        <a:rPr lang="en-GB" dirty="0"/>
                        <a:t>Effect</a:t>
                      </a:r>
                    </a:p>
                  </a:txBody>
                  <a:tcPr/>
                </a:tc>
                <a:extLst>
                  <a:ext uri="{0D108BD9-81ED-4DB2-BD59-A6C34878D82A}">
                    <a16:rowId xmlns:a16="http://schemas.microsoft.com/office/drawing/2014/main" val="1763203785"/>
                  </a:ext>
                </a:extLst>
              </a:tr>
              <a:tr h="370840">
                <a:tc>
                  <a:txBody>
                    <a:bodyPr/>
                    <a:lstStyle/>
                    <a:p>
                      <a:r>
                        <a:rPr lang="en-GB" sz="1800" kern="1200" dirty="0">
                          <a:effectLst/>
                        </a:rPr>
                        <a:t>ctrl-o</a:t>
                      </a:r>
                      <a:endParaRPr lang="en-GB" dirty="0">
                        <a:latin typeface="Courier New" panose="02070309020205020404" pitchFamily="49" charset="0"/>
                        <a:cs typeface="Courier New" panose="02070309020205020404" pitchFamily="49" charset="0"/>
                      </a:endParaRPr>
                    </a:p>
                  </a:txBody>
                  <a:tcPr/>
                </a:tc>
                <a:tc>
                  <a:txBody>
                    <a:bodyPr/>
                    <a:lstStyle/>
                    <a:p>
                      <a:r>
                        <a:rPr lang="en-GB" sz="1800" kern="1200" dirty="0">
                          <a:effectLst/>
                        </a:rPr>
                        <a:t>Write out (save file)</a:t>
                      </a:r>
                      <a:endParaRPr lang="en-GB" dirty="0"/>
                    </a:p>
                  </a:txBody>
                  <a:tcPr/>
                </a:tc>
                <a:extLst>
                  <a:ext uri="{0D108BD9-81ED-4DB2-BD59-A6C34878D82A}">
                    <a16:rowId xmlns:a16="http://schemas.microsoft.com/office/drawing/2014/main" val="3089250261"/>
                  </a:ext>
                </a:extLst>
              </a:tr>
              <a:tr h="370840">
                <a:tc>
                  <a:txBody>
                    <a:bodyPr/>
                    <a:lstStyle/>
                    <a:p>
                      <a:r>
                        <a:rPr lang="en-GB" sz="1800" kern="1200" dirty="0">
                          <a:effectLst/>
                        </a:rPr>
                        <a:t>ctrl-r</a:t>
                      </a:r>
                      <a:endParaRPr lang="en-GB" dirty="0">
                        <a:latin typeface="Courier New" panose="02070309020205020404" pitchFamily="49" charset="0"/>
                        <a:cs typeface="Courier New" panose="02070309020205020404" pitchFamily="49" charset="0"/>
                      </a:endParaRPr>
                    </a:p>
                  </a:txBody>
                  <a:tcPr/>
                </a:tc>
                <a:tc>
                  <a:txBody>
                    <a:bodyPr/>
                    <a:lstStyle/>
                    <a:p>
                      <a:r>
                        <a:rPr lang="en-GB" sz="1800" kern="1200" dirty="0">
                          <a:effectLst/>
                        </a:rPr>
                        <a:t>Read file (inserts read file into current buffer)</a:t>
                      </a:r>
                      <a:endParaRPr lang="en-GB" dirty="0"/>
                    </a:p>
                  </a:txBody>
                  <a:tcPr/>
                </a:tc>
                <a:extLst>
                  <a:ext uri="{0D108BD9-81ED-4DB2-BD59-A6C34878D82A}">
                    <a16:rowId xmlns:a16="http://schemas.microsoft.com/office/drawing/2014/main" val="1414855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ctrl-x</a:t>
                      </a:r>
                      <a:endParaRPr lang="en-GB" dirty="0">
                        <a:latin typeface="Courier New" panose="02070309020205020404" pitchFamily="49" charset="0"/>
                        <a:cs typeface="Courier New" panose="02070309020205020404" pitchFamily="49" charset="0"/>
                      </a:endParaRPr>
                    </a:p>
                  </a:txBody>
                  <a:tcPr/>
                </a:tc>
                <a:tc>
                  <a:txBody>
                    <a:bodyPr/>
                    <a:lstStyle/>
                    <a:p>
                      <a:r>
                        <a:rPr lang="en-GB" sz="1800" kern="1200" dirty="0">
                          <a:effectLst/>
                        </a:rPr>
                        <a:t>Exit </a:t>
                      </a:r>
                      <a:r>
                        <a:rPr lang="en-GB" sz="1800" kern="1200" dirty="0" err="1">
                          <a:effectLst/>
                        </a:rPr>
                        <a:t>nano</a:t>
                      </a:r>
                      <a:endParaRPr lang="en-GB" dirty="0"/>
                    </a:p>
                  </a:txBody>
                  <a:tcPr/>
                </a:tc>
                <a:extLst>
                  <a:ext uri="{0D108BD9-81ED-4DB2-BD59-A6C34878D82A}">
                    <a16:rowId xmlns:a16="http://schemas.microsoft.com/office/drawing/2014/main" val="3102481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rPr>
                        <a:t>ctrl-w</a:t>
                      </a:r>
                      <a:endParaRPr lang="en-GB" sz="1800" kern="1200" dirty="0">
                        <a:solidFill>
                          <a:schemeClr val="dk1"/>
                        </a:solidFill>
                        <a:effectLst/>
                        <a:latin typeface="+mn-lt"/>
                        <a:ea typeface="+mn-ea"/>
                        <a:cs typeface="+mn-cs"/>
                      </a:endParaRPr>
                    </a:p>
                  </a:txBody>
                  <a:tcPr/>
                </a:tc>
                <a:tc>
                  <a:txBody>
                    <a:bodyPr/>
                    <a:lstStyle/>
                    <a:p>
                      <a:r>
                        <a:rPr lang="en-GB" dirty="0"/>
                        <a:t>Search forwards for term</a:t>
                      </a:r>
                    </a:p>
                  </a:txBody>
                  <a:tcPr/>
                </a:tc>
                <a:extLst>
                  <a:ext uri="{0D108BD9-81ED-4DB2-BD59-A6C34878D82A}">
                    <a16:rowId xmlns:a16="http://schemas.microsoft.com/office/drawing/2014/main" val="1519391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ctrl-K</a:t>
                      </a:r>
                    </a:p>
                  </a:txBody>
                  <a:tcPr/>
                </a:tc>
                <a:tc>
                  <a:txBody>
                    <a:bodyPr/>
                    <a:lstStyle/>
                    <a:p>
                      <a:r>
                        <a:rPr lang="en-GB" dirty="0"/>
                        <a:t>copy line</a:t>
                      </a:r>
                    </a:p>
                  </a:txBody>
                  <a:tcPr/>
                </a:tc>
                <a:extLst>
                  <a:ext uri="{0D108BD9-81ED-4DB2-BD59-A6C34878D82A}">
                    <a16:rowId xmlns:a16="http://schemas.microsoft.com/office/drawing/2014/main" val="16039338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ctrl-u</a:t>
                      </a:r>
                    </a:p>
                  </a:txBody>
                  <a:tcPr/>
                </a:tc>
                <a:tc>
                  <a:txBody>
                    <a:bodyPr/>
                    <a:lstStyle/>
                    <a:p>
                      <a:r>
                        <a:rPr lang="en-GB" dirty="0"/>
                        <a:t>paste line</a:t>
                      </a:r>
                    </a:p>
                  </a:txBody>
                  <a:tcPr/>
                </a:tc>
                <a:extLst>
                  <a:ext uri="{0D108BD9-81ED-4DB2-BD59-A6C34878D82A}">
                    <a16:rowId xmlns:a16="http://schemas.microsoft.com/office/drawing/2014/main" val="2856537771"/>
                  </a:ext>
                </a:extLst>
              </a:tr>
            </a:tbl>
          </a:graphicData>
        </a:graphic>
      </p:graphicFrame>
      <p:sp>
        <p:nvSpPr>
          <p:cNvPr id="10" name="TextBox 9">
            <a:extLst>
              <a:ext uri="{FF2B5EF4-FFF2-40B4-BE49-F238E27FC236}">
                <a16:creationId xmlns:a16="http://schemas.microsoft.com/office/drawing/2014/main" id="{F43C5CCB-1629-1D4F-BAA6-F0899A597316}"/>
              </a:ext>
            </a:extLst>
          </p:cNvPr>
          <p:cNvSpPr txBox="1"/>
          <p:nvPr/>
        </p:nvSpPr>
        <p:spPr>
          <a:xfrm>
            <a:off x="783772" y="1144243"/>
            <a:ext cx="1618456" cy="400110"/>
          </a:xfrm>
          <a:prstGeom prst="rect">
            <a:avLst/>
          </a:prstGeom>
          <a:noFill/>
        </p:spPr>
        <p:txBody>
          <a:bodyPr wrap="none" rtlCol="0">
            <a:spAutoFit/>
          </a:bodyPr>
          <a:lstStyle/>
          <a:p>
            <a:r>
              <a:rPr lang="en-US" sz="2000" b="1" dirty="0">
                <a:latin typeface="+mj-lt"/>
              </a:rPr>
              <a:t>Starting nano</a:t>
            </a:r>
          </a:p>
        </p:txBody>
      </p:sp>
      <p:sp>
        <p:nvSpPr>
          <p:cNvPr id="11" name="TextBox 10">
            <a:extLst>
              <a:ext uri="{FF2B5EF4-FFF2-40B4-BE49-F238E27FC236}">
                <a16:creationId xmlns:a16="http://schemas.microsoft.com/office/drawing/2014/main" id="{E9D13141-DDC9-B34A-80DD-63257FDA7DEC}"/>
              </a:ext>
            </a:extLst>
          </p:cNvPr>
          <p:cNvSpPr txBox="1"/>
          <p:nvPr/>
        </p:nvSpPr>
        <p:spPr>
          <a:xfrm>
            <a:off x="872945" y="2828384"/>
            <a:ext cx="1940018" cy="400110"/>
          </a:xfrm>
          <a:prstGeom prst="rect">
            <a:avLst/>
          </a:prstGeom>
          <a:noFill/>
        </p:spPr>
        <p:txBody>
          <a:bodyPr wrap="none" rtlCol="0">
            <a:spAutoFit/>
          </a:bodyPr>
          <a:lstStyle/>
          <a:p>
            <a:r>
              <a:rPr lang="en-US" sz="2000" b="1" dirty="0">
                <a:latin typeface="+mj-lt"/>
              </a:rPr>
              <a:t>Nano keystrokes</a:t>
            </a:r>
          </a:p>
        </p:txBody>
      </p:sp>
    </p:spTree>
    <p:extLst>
      <p:ext uri="{BB962C8B-B14F-4D97-AF65-F5344CB8AC3E}">
        <p14:creationId xmlns:p14="http://schemas.microsoft.com/office/powerpoint/2010/main" val="14864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1D78A0-DBDC-9E4F-AA7B-264A476AA118}"/>
              </a:ext>
            </a:extLst>
          </p:cNvPr>
          <p:cNvSpPr>
            <a:spLocks noGrp="1"/>
          </p:cNvSpPr>
          <p:nvPr>
            <p:ph type="title"/>
          </p:nvPr>
        </p:nvSpPr>
        <p:spPr/>
        <p:txBody>
          <a:bodyPr/>
          <a:lstStyle/>
          <a:p>
            <a:pPr algn="ctr"/>
            <a:r>
              <a:rPr lang="en-US" dirty="0"/>
              <a:t>Writing Scripts</a:t>
            </a:r>
          </a:p>
        </p:txBody>
      </p:sp>
      <p:sp>
        <p:nvSpPr>
          <p:cNvPr id="3" name="Slide Number Placeholder 2">
            <a:extLst>
              <a:ext uri="{FF2B5EF4-FFF2-40B4-BE49-F238E27FC236}">
                <a16:creationId xmlns:a16="http://schemas.microsoft.com/office/drawing/2014/main" id="{2E9D6FCB-6FC0-D842-8F27-BC7D382E7224}"/>
              </a:ext>
            </a:extLst>
          </p:cNvPr>
          <p:cNvSpPr>
            <a:spLocks noGrp="1"/>
          </p:cNvSpPr>
          <p:nvPr>
            <p:ph type="sldNum" sz="quarter" idx="4294967295"/>
          </p:nvPr>
        </p:nvSpPr>
        <p:spPr>
          <a:xfrm>
            <a:off x="11549063" y="6451600"/>
            <a:ext cx="642937" cy="227013"/>
          </a:xfrm>
          <a:prstGeom prst="rect">
            <a:avLst/>
          </a:prstGeom>
        </p:spPr>
        <p:txBody>
          <a:bodyPr/>
          <a:lstStyle/>
          <a:p>
            <a:fld id="{E89BC60F-F4BF-4EE8-9F02-8A0093F1814F}" type="slidenum">
              <a:rPr lang="en-GB" smtClean="0"/>
              <a:t>56</a:t>
            </a:fld>
            <a:endParaRPr lang="en-GB"/>
          </a:p>
        </p:txBody>
      </p:sp>
    </p:spTree>
    <p:extLst>
      <p:ext uri="{BB962C8B-B14F-4D97-AF65-F5344CB8AC3E}">
        <p14:creationId xmlns:p14="http://schemas.microsoft.com/office/powerpoint/2010/main" val="39166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E85989-24BF-354F-809A-5F4A2107650A}"/>
              </a:ext>
            </a:extLst>
          </p:cNvPr>
          <p:cNvSpPr>
            <a:spLocks noGrp="1"/>
          </p:cNvSpPr>
          <p:nvPr>
            <p:ph idx="1"/>
          </p:nvPr>
        </p:nvSpPr>
        <p:spPr/>
        <p:txBody>
          <a:bodyPr/>
          <a:lstStyle/>
          <a:p>
            <a:r>
              <a:rPr lang="en-US" dirty="0"/>
              <a:t>A script:</a:t>
            </a:r>
          </a:p>
          <a:p>
            <a:pPr marL="342900" indent="-342900">
              <a:buFont typeface="Arial" panose="020B0604020202020204" pitchFamily="34" charset="0"/>
              <a:buChar char="•"/>
            </a:pPr>
            <a:r>
              <a:rPr lang="en-US" dirty="0"/>
              <a:t>is a plain text file</a:t>
            </a:r>
          </a:p>
          <a:p>
            <a:pPr marL="342900" indent="-342900">
              <a:buFont typeface="Arial" panose="020B0604020202020204" pitchFamily="34" charset="0"/>
              <a:buChar char="•"/>
            </a:pPr>
            <a:r>
              <a:rPr lang="en-US" dirty="0"/>
              <a:t>Contains a series of commands to run</a:t>
            </a:r>
          </a:p>
          <a:p>
            <a:pPr marL="342900" indent="-342900">
              <a:buFont typeface="Arial" panose="020B0604020202020204" pitchFamily="34" charset="0"/>
              <a:buChar char="•"/>
            </a:pPr>
            <a:r>
              <a:rPr lang="en-US" dirty="0"/>
              <a:t>Allows automation of tasks</a:t>
            </a:r>
          </a:p>
          <a:p>
            <a:pPr marL="342900" indent="-342900">
              <a:buFont typeface="Arial" panose="020B0604020202020204" pitchFamily="34" charset="0"/>
              <a:buChar char="•"/>
            </a:pPr>
            <a:r>
              <a:rPr lang="en-US" dirty="0"/>
              <a:t>Can include complex flow control and logic</a:t>
            </a:r>
          </a:p>
          <a:p>
            <a:pPr marL="342900" indent="-342900">
              <a:buFont typeface="Arial" panose="020B0604020202020204" pitchFamily="34" charset="0"/>
              <a:buChar char="•"/>
            </a:pPr>
            <a:r>
              <a:rPr lang="en-US" dirty="0"/>
              <a:t>May be written in various scripting languages i.e. bash, R, python</a:t>
            </a:r>
          </a:p>
          <a:p>
            <a:pPr marL="342900" indent="-342900">
              <a:buFont typeface="Arial" panose="020B0604020202020204" pitchFamily="34" charset="0"/>
              <a:buChar char="•"/>
            </a:pPr>
            <a:r>
              <a:rPr lang="en-US" dirty="0"/>
              <a:t>Must be executable</a:t>
            </a:r>
          </a:p>
        </p:txBody>
      </p:sp>
      <p:sp>
        <p:nvSpPr>
          <p:cNvPr id="4" name="Title 3">
            <a:extLst>
              <a:ext uri="{FF2B5EF4-FFF2-40B4-BE49-F238E27FC236}">
                <a16:creationId xmlns:a16="http://schemas.microsoft.com/office/drawing/2014/main" id="{C2A2AE13-82D7-7F4A-BDC9-24EEBD468879}"/>
              </a:ext>
            </a:extLst>
          </p:cNvPr>
          <p:cNvSpPr>
            <a:spLocks noGrp="1"/>
          </p:cNvSpPr>
          <p:nvPr>
            <p:ph type="title"/>
          </p:nvPr>
        </p:nvSpPr>
        <p:spPr/>
        <p:txBody>
          <a:bodyPr/>
          <a:lstStyle/>
          <a:p>
            <a:r>
              <a:rPr lang="en-US" dirty="0"/>
              <a:t>Scripts</a:t>
            </a:r>
          </a:p>
        </p:txBody>
      </p:sp>
    </p:spTree>
    <p:extLst>
      <p:ext uri="{BB962C8B-B14F-4D97-AF65-F5344CB8AC3E}">
        <p14:creationId xmlns:p14="http://schemas.microsoft.com/office/powerpoint/2010/main" val="212852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0F135-6E9D-D543-A46B-BB30BA0F8039}"/>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Start ‘</a:t>
            </a:r>
            <a:r>
              <a:rPr lang="en-GB" sz="2100" dirty="0" err="1">
                <a:latin typeface="Courier" pitchFamily="2" charset="0"/>
              </a:rPr>
              <a:t>nano</a:t>
            </a:r>
            <a:r>
              <a:rPr lang="en-GB" sz="2100" dirty="0"/>
              <a:t>’ and enter the following:</a:t>
            </a:r>
          </a:p>
          <a:p>
            <a:pPr marL="342900" indent="-342900">
              <a:buFont typeface="Arial" panose="020B0604020202020204" pitchFamily="34" charset="0"/>
              <a:buChar char="•"/>
            </a:pPr>
            <a:endParaRPr lang="en-GB" dirty="0"/>
          </a:p>
          <a:p>
            <a:pPr lvl="1" indent="0">
              <a:buNone/>
            </a:pPr>
            <a:r>
              <a:rPr lang="en-GB" dirty="0">
                <a:latin typeface="Courier" pitchFamily="2" charset="0"/>
                <a:cs typeface="Courier New" panose="02070309020205020404" pitchFamily="49" charset="0"/>
              </a:rPr>
              <a:t>#!/bin/bash</a:t>
            </a:r>
          </a:p>
          <a:p>
            <a:pPr lvl="1" indent="0">
              <a:buNone/>
            </a:pPr>
            <a:r>
              <a:rPr lang="en-GB" dirty="0">
                <a:latin typeface="Courier" pitchFamily="2" charset="0"/>
                <a:cs typeface="Courier New" panose="02070309020205020404" pitchFamily="49" charset="0"/>
              </a:rPr>
              <a:t>sleep 60</a:t>
            </a:r>
          </a:p>
          <a:p>
            <a:pPr lvl="1" indent="0">
              <a:buNone/>
            </a:pPr>
            <a:r>
              <a:rPr lang="en-GB" dirty="0">
                <a:latin typeface="Courier" pitchFamily="2" charset="0"/>
                <a:cs typeface="Courier New" panose="02070309020205020404" pitchFamily="49" charset="0"/>
              </a:rPr>
              <a:t>hostname</a:t>
            </a:r>
          </a:p>
          <a:p>
            <a:pPr lvl="1" indent="0">
              <a:buNone/>
            </a:pPr>
            <a:r>
              <a:rPr lang="en-GB" dirty="0" err="1">
                <a:latin typeface="Courier" pitchFamily="2" charset="0"/>
                <a:cs typeface="Courier New" panose="02070309020205020404" pitchFamily="49" charset="0"/>
              </a:rPr>
              <a:t>pwd</a:t>
            </a:r>
            <a:endParaRPr lang="en-GB" dirty="0">
              <a:latin typeface="Courier" pitchFamily="2" charset="0"/>
              <a:cs typeface="Courier New" panose="02070309020205020404" pitchFamily="49" charset="0"/>
            </a:endParaRPr>
          </a:p>
          <a:p>
            <a:pPr lvl="1" indent="0">
              <a:buNone/>
            </a:pPr>
            <a:endParaRPr lang="en-GB" dirty="0">
              <a:latin typeface="Courier" pitchFamily="2" charset="0"/>
              <a:cs typeface="Courier New" panose="02070309020205020404" pitchFamily="49" charset="0"/>
            </a:endParaRPr>
          </a:p>
          <a:p>
            <a:pPr lvl="1" indent="0">
              <a:buNone/>
            </a:pPr>
            <a:endParaRPr lang="en-GB" dirty="0">
              <a:latin typeface="Courier" pitchFamily="2" charset="0"/>
              <a:cs typeface="Courier New" panose="02070309020205020404" pitchFamily="49" charset="0"/>
            </a:endParaRPr>
          </a:p>
          <a:p>
            <a:pPr lvl="1" indent="0">
              <a:buNone/>
            </a:pPr>
            <a:endParaRPr lang="en-GB" dirty="0">
              <a:latin typeface="Courier" pitchFamily="2" charset="0"/>
              <a:cs typeface="Courier New" panose="02070309020205020404" pitchFamily="49" charset="0"/>
            </a:endParaRPr>
          </a:p>
          <a:p>
            <a:pPr lvl="1" indent="0">
              <a:buNone/>
            </a:pPr>
            <a:endParaRPr lang="en-GB" dirty="0">
              <a:latin typeface="Courier" pitchFamily="2" charset="0"/>
              <a:cs typeface="Courier New" panose="02070309020205020404" pitchFamily="49" charset="0"/>
            </a:endParaRPr>
          </a:p>
          <a:p>
            <a:pPr lvl="1" indent="0">
              <a:buNone/>
            </a:pPr>
            <a:endParaRPr lang="en-GB" dirty="0">
              <a:latin typeface="Courier" pitchFamily="2" charset="0"/>
              <a:cs typeface="Courier New" panose="02070309020205020404" pitchFamily="49" charset="0"/>
            </a:endParaRPr>
          </a:p>
          <a:p>
            <a:pPr marL="342900" indent="-342900">
              <a:buFont typeface="Arial" panose="020B0604020202020204" pitchFamily="34" charset="0"/>
              <a:buChar char="•"/>
            </a:pPr>
            <a:r>
              <a:rPr lang="en-GB" sz="2100" dirty="0"/>
              <a:t>Save the script as</a:t>
            </a:r>
            <a:r>
              <a:rPr lang="en-GB" dirty="0">
                <a:latin typeface="Courier" pitchFamily="2" charset="0"/>
                <a:cs typeface="Courier New" panose="02070309020205020404" pitchFamily="49" charset="0"/>
              </a:rPr>
              <a:t> '</a:t>
            </a:r>
            <a:r>
              <a:rPr lang="en-GB" dirty="0" err="1">
                <a:latin typeface="Courier" pitchFamily="2" charset="0"/>
                <a:cs typeface="Courier New" panose="02070309020205020404" pitchFamily="49" charset="0"/>
              </a:rPr>
              <a:t>sleep.sh</a:t>
            </a:r>
            <a:r>
              <a:rPr lang="en-GB" dirty="0">
                <a:latin typeface="Courier" pitchFamily="2" charset="0"/>
                <a:cs typeface="Courier New" panose="02070309020205020404" pitchFamily="49" charset="0"/>
              </a:rPr>
              <a:t>’ (ctrl-o)</a:t>
            </a:r>
          </a:p>
        </p:txBody>
      </p:sp>
      <p:sp>
        <p:nvSpPr>
          <p:cNvPr id="4" name="Slide Number Placeholder 3">
            <a:extLst>
              <a:ext uri="{FF2B5EF4-FFF2-40B4-BE49-F238E27FC236}">
                <a16:creationId xmlns:a16="http://schemas.microsoft.com/office/drawing/2014/main" id="{8138C2A4-F59E-AE41-98C0-0F29F8D67A33}"/>
              </a:ext>
            </a:extLst>
          </p:cNvPr>
          <p:cNvSpPr>
            <a:spLocks noGrp="1"/>
          </p:cNvSpPr>
          <p:nvPr>
            <p:ph type="sldNum" sz="quarter" idx="12"/>
          </p:nvPr>
        </p:nvSpPr>
        <p:spPr/>
        <p:txBody>
          <a:bodyPr/>
          <a:lstStyle/>
          <a:p>
            <a:fld id="{E89BC60F-F4BF-4EE8-9F02-8A0093F1814F}" type="slidenum">
              <a:rPr lang="en-GB" smtClean="0"/>
              <a:t>58</a:t>
            </a:fld>
            <a:endParaRPr lang="en-GB"/>
          </a:p>
        </p:txBody>
      </p:sp>
      <p:sp>
        <p:nvSpPr>
          <p:cNvPr id="2" name="Title 1">
            <a:extLst>
              <a:ext uri="{FF2B5EF4-FFF2-40B4-BE49-F238E27FC236}">
                <a16:creationId xmlns:a16="http://schemas.microsoft.com/office/drawing/2014/main" id="{E9129757-FA8E-CC4B-AB35-BAD6476A8D7C}"/>
              </a:ext>
            </a:extLst>
          </p:cNvPr>
          <p:cNvSpPr>
            <a:spLocks noGrp="1"/>
          </p:cNvSpPr>
          <p:nvPr>
            <p:ph type="title"/>
          </p:nvPr>
        </p:nvSpPr>
        <p:spPr/>
        <p:txBody>
          <a:bodyPr/>
          <a:lstStyle/>
          <a:p>
            <a:r>
              <a:rPr lang="en-GB" dirty="0"/>
              <a:t>Let’s write a script</a:t>
            </a:r>
          </a:p>
        </p:txBody>
      </p:sp>
      <p:sp>
        <p:nvSpPr>
          <p:cNvPr id="5" name="Frame 4">
            <a:extLst>
              <a:ext uri="{FF2B5EF4-FFF2-40B4-BE49-F238E27FC236}">
                <a16:creationId xmlns:a16="http://schemas.microsoft.com/office/drawing/2014/main" id="{72D1C915-1133-AE43-9506-EAC7225B9B80}"/>
              </a:ext>
            </a:extLst>
          </p:cNvPr>
          <p:cNvSpPr/>
          <p:nvPr/>
        </p:nvSpPr>
        <p:spPr>
          <a:xfrm>
            <a:off x="791450" y="2275566"/>
            <a:ext cx="1825626"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 name="Straight Arrow Connector 5">
            <a:extLst>
              <a:ext uri="{FF2B5EF4-FFF2-40B4-BE49-F238E27FC236}">
                <a16:creationId xmlns:a16="http://schemas.microsoft.com/office/drawing/2014/main" id="{4ED9BE9D-7C32-9846-9DC5-DEC100F2863E}"/>
              </a:ext>
            </a:extLst>
          </p:cNvPr>
          <p:cNvCxnSpPr>
            <a:cxnSpLocks/>
            <a:stCxn id="5" idx="3"/>
          </p:cNvCxnSpPr>
          <p:nvPr/>
        </p:nvCxnSpPr>
        <p:spPr>
          <a:xfrm flipV="1">
            <a:off x="2617076" y="2168758"/>
            <a:ext cx="2567471" cy="275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0638E8-CAEF-D044-8EF5-BA6ACDEDD4F4}"/>
              </a:ext>
            </a:extLst>
          </p:cNvPr>
          <p:cNvSpPr txBox="1"/>
          <p:nvPr/>
        </p:nvSpPr>
        <p:spPr>
          <a:xfrm>
            <a:off x="5184547" y="1902488"/>
            <a:ext cx="4643120" cy="646331"/>
          </a:xfrm>
          <a:prstGeom prst="rect">
            <a:avLst/>
          </a:prstGeom>
          <a:noFill/>
        </p:spPr>
        <p:txBody>
          <a:bodyPr wrap="square" rtlCol="0">
            <a:spAutoFit/>
          </a:bodyPr>
          <a:lstStyle/>
          <a:p>
            <a:r>
              <a:rPr lang="en-US" dirty="0"/>
              <a:t>'shebang' line – tells shell which interpreter to use to run the following commands</a:t>
            </a:r>
          </a:p>
        </p:txBody>
      </p:sp>
      <p:sp>
        <p:nvSpPr>
          <p:cNvPr id="11" name="Frame 10">
            <a:extLst>
              <a:ext uri="{FF2B5EF4-FFF2-40B4-BE49-F238E27FC236}">
                <a16:creationId xmlns:a16="http://schemas.microsoft.com/office/drawing/2014/main" id="{1311E5B0-B700-874B-9CF0-0A5CC09507E6}"/>
              </a:ext>
            </a:extLst>
          </p:cNvPr>
          <p:cNvSpPr/>
          <p:nvPr/>
        </p:nvSpPr>
        <p:spPr>
          <a:xfrm>
            <a:off x="791450" y="2664550"/>
            <a:ext cx="1825626"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a:extLst>
              <a:ext uri="{FF2B5EF4-FFF2-40B4-BE49-F238E27FC236}">
                <a16:creationId xmlns:a16="http://schemas.microsoft.com/office/drawing/2014/main" id="{39E2B910-F3A7-AE4C-8FAE-4CDF1A9A05B1}"/>
              </a:ext>
            </a:extLst>
          </p:cNvPr>
          <p:cNvSpPr/>
          <p:nvPr/>
        </p:nvSpPr>
        <p:spPr>
          <a:xfrm>
            <a:off x="5184547" y="2670564"/>
            <a:ext cx="5537062" cy="1077218"/>
          </a:xfrm>
          <a:prstGeom prst="rect">
            <a:avLst/>
          </a:prstGeom>
        </p:spPr>
        <p:txBody>
          <a:bodyPr wrap="square">
            <a:spAutoFit/>
          </a:bodyPr>
          <a:lstStyle/>
          <a:p>
            <a:r>
              <a:rPr lang="en-US" sz="1600" dirty="0">
                <a:solidFill>
                  <a:schemeClr val="accent1">
                    <a:lumMod val="75000"/>
                  </a:schemeClr>
                </a:solidFill>
                <a:latin typeface="Courier" pitchFamily="2" charset="0"/>
              </a:rPr>
              <a:t>[jabbott@login2 ~]$ </a:t>
            </a:r>
            <a:r>
              <a:rPr lang="en-US" sz="1600" dirty="0">
                <a:solidFill>
                  <a:schemeClr val="accent5">
                    <a:lumMod val="75000"/>
                  </a:schemeClr>
                </a:solidFill>
                <a:latin typeface="Courier" pitchFamily="2" charset="0"/>
              </a:rPr>
              <a:t>sleep --help</a:t>
            </a:r>
          </a:p>
          <a:p>
            <a:r>
              <a:rPr lang="en-US" sz="1600" dirty="0">
                <a:solidFill>
                  <a:schemeClr val="accent1">
                    <a:lumMod val="75000"/>
                  </a:schemeClr>
                </a:solidFill>
                <a:latin typeface="Courier" pitchFamily="2" charset="0"/>
              </a:rPr>
              <a:t>Usage: sleep NUMBER[SUFFIX]...</a:t>
            </a:r>
          </a:p>
          <a:p>
            <a:r>
              <a:rPr lang="en-US" sz="1600" dirty="0">
                <a:solidFill>
                  <a:schemeClr val="accent1">
                    <a:lumMod val="75000"/>
                  </a:schemeClr>
                </a:solidFill>
                <a:latin typeface="Courier" pitchFamily="2" charset="0"/>
              </a:rPr>
              <a:t>  or:  sleep OPTION</a:t>
            </a:r>
          </a:p>
          <a:p>
            <a:r>
              <a:rPr lang="en-US" sz="1600" dirty="0">
                <a:solidFill>
                  <a:schemeClr val="accent1">
                    <a:lumMod val="75000"/>
                  </a:schemeClr>
                </a:solidFill>
                <a:latin typeface="Courier" pitchFamily="2" charset="0"/>
              </a:rPr>
              <a:t>Pause for NUMBER seconds.</a:t>
            </a:r>
          </a:p>
        </p:txBody>
      </p:sp>
      <p:cxnSp>
        <p:nvCxnSpPr>
          <p:cNvPr id="13" name="Straight Arrow Connector 12">
            <a:extLst>
              <a:ext uri="{FF2B5EF4-FFF2-40B4-BE49-F238E27FC236}">
                <a16:creationId xmlns:a16="http://schemas.microsoft.com/office/drawing/2014/main" id="{16243F38-24E3-5949-9484-0482A66B74B2}"/>
              </a:ext>
            </a:extLst>
          </p:cNvPr>
          <p:cNvCxnSpPr>
            <a:cxnSpLocks/>
            <a:stCxn id="11" idx="3"/>
          </p:cNvCxnSpPr>
          <p:nvPr/>
        </p:nvCxnSpPr>
        <p:spPr>
          <a:xfrm>
            <a:off x="2617076" y="2833516"/>
            <a:ext cx="2567471" cy="313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597F99-FCEF-8541-9C60-B2A5986C432A}"/>
              </a:ext>
            </a:extLst>
          </p:cNvPr>
          <p:cNvSpPr/>
          <p:nvPr/>
        </p:nvSpPr>
        <p:spPr>
          <a:xfrm>
            <a:off x="3805206" y="4009512"/>
            <a:ext cx="7870327" cy="1323439"/>
          </a:xfrm>
          <a:prstGeom prst="rect">
            <a:avLst/>
          </a:prstGeom>
        </p:spPr>
        <p:txBody>
          <a:bodyPr wrap="square">
            <a:spAutoFit/>
          </a:bodyPr>
          <a:lstStyle/>
          <a:p>
            <a:r>
              <a:rPr lang="en-US" sz="1600" dirty="0">
                <a:solidFill>
                  <a:schemeClr val="accent1">
                    <a:lumMod val="75000"/>
                  </a:schemeClr>
                </a:solidFill>
                <a:latin typeface="Courier" pitchFamily="2" charset="0"/>
              </a:rPr>
              <a:t>[jabbott@login2 ~]$ hostname --help</a:t>
            </a:r>
          </a:p>
          <a:p>
            <a:r>
              <a:rPr lang="en-US" sz="1600" dirty="0">
                <a:solidFill>
                  <a:schemeClr val="accent1">
                    <a:lumMod val="75000"/>
                  </a:schemeClr>
                </a:solidFill>
                <a:latin typeface="Courier" pitchFamily="2" charset="0"/>
              </a:rPr>
              <a:t>Usage: </a:t>
            </a:r>
            <a:br>
              <a:rPr lang="en-US" sz="1600" dirty="0">
                <a:solidFill>
                  <a:schemeClr val="accent1">
                    <a:lumMod val="75000"/>
                  </a:schemeClr>
                </a:solidFill>
                <a:latin typeface="Courier" pitchFamily="2" charset="0"/>
              </a:rPr>
            </a:br>
            <a:r>
              <a:rPr lang="en-US" sz="1600" dirty="0">
                <a:solidFill>
                  <a:schemeClr val="accent1">
                    <a:lumMod val="75000"/>
                  </a:schemeClr>
                </a:solidFill>
                <a:latin typeface="Courier" pitchFamily="2" charset="0"/>
              </a:rPr>
              <a:t>	hostname [-b] {hostname|-F file}	set host name (from file)</a:t>
            </a:r>
          </a:p>
          <a:p>
            <a:r>
              <a:rPr lang="en-US" sz="1600" dirty="0">
                <a:solidFill>
                  <a:schemeClr val="accent1">
                    <a:lumMod val="75000"/>
                  </a:schemeClr>
                </a:solidFill>
                <a:latin typeface="Courier" pitchFamily="2" charset="0"/>
              </a:rPr>
              <a:t>   hostname [-a|-A|-d|-f|-</a:t>
            </a:r>
            <a:r>
              <a:rPr lang="en-US" sz="1600" dirty="0" err="1">
                <a:solidFill>
                  <a:schemeClr val="accent1">
                    <a:lumMod val="75000"/>
                  </a:schemeClr>
                </a:solidFill>
                <a:latin typeface="Courier" pitchFamily="2" charset="0"/>
              </a:rPr>
              <a:t>i</a:t>
            </a:r>
            <a:r>
              <a:rPr lang="en-US" sz="1600" dirty="0">
                <a:solidFill>
                  <a:schemeClr val="accent1">
                    <a:lumMod val="75000"/>
                  </a:schemeClr>
                </a:solidFill>
                <a:latin typeface="Courier" pitchFamily="2" charset="0"/>
              </a:rPr>
              <a:t>|-I|-s|-y]	display formatted name</a:t>
            </a:r>
          </a:p>
          <a:p>
            <a:r>
              <a:rPr lang="en-US" sz="1600" dirty="0">
                <a:solidFill>
                  <a:schemeClr val="accent1">
                    <a:lumMod val="75000"/>
                  </a:schemeClr>
                </a:solidFill>
                <a:latin typeface="Courier" pitchFamily="2" charset="0"/>
              </a:rPr>
              <a:t>	hostname	display host name</a:t>
            </a:r>
          </a:p>
        </p:txBody>
      </p:sp>
      <p:sp>
        <p:nvSpPr>
          <p:cNvPr id="15" name="Frame 14">
            <a:extLst>
              <a:ext uri="{FF2B5EF4-FFF2-40B4-BE49-F238E27FC236}">
                <a16:creationId xmlns:a16="http://schemas.microsoft.com/office/drawing/2014/main" id="{5492D60D-CB7D-5240-A1E1-0D4241716FBF}"/>
              </a:ext>
            </a:extLst>
          </p:cNvPr>
          <p:cNvSpPr/>
          <p:nvPr/>
        </p:nvSpPr>
        <p:spPr>
          <a:xfrm>
            <a:off x="791450" y="3039318"/>
            <a:ext cx="1825626"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7" name="Straight Arrow Connector 16">
            <a:extLst>
              <a:ext uri="{FF2B5EF4-FFF2-40B4-BE49-F238E27FC236}">
                <a16:creationId xmlns:a16="http://schemas.microsoft.com/office/drawing/2014/main" id="{1A35AE9C-E30A-324D-8FDD-51433C70AD44}"/>
              </a:ext>
            </a:extLst>
          </p:cNvPr>
          <p:cNvCxnSpPr>
            <a:cxnSpLocks/>
          </p:cNvCxnSpPr>
          <p:nvPr/>
        </p:nvCxnSpPr>
        <p:spPr>
          <a:xfrm>
            <a:off x="2617076" y="3319793"/>
            <a:ext cx="2082073" cy="64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rame 20">
            <a:extLst>
              <a:ext uri="{FF2B5EF4-FFF2-40B4-BE49-F238E27FC236}">
                <a16:creationId xmlns:a16="http://schemas.microsoft.com/office/drawing/2014/main" id="{226D0B97-0588-9A4D-8A71-9569140A2365}"/>
              </a:ext>
            </a:extLst>
          </p:cNvPr>
          <p:cNvSpPr/>
          <p:nvPr/>
        </p:nvSpPr>
        <p:spPr>
          <a:xfrm>
            <a:off x="791450" y="3427810"/>
            <a:ext cx="1825626" cy="33793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059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P spid="7" grpId="0"/>
      <p:bldP spid="11" grpId="0" animBg="1"/>
      <p:bldP spid="11" grpId="1" animBg="1"/>
      <p:bldP spid="9" grpId="0"/>
      <p:bldP spid="14" grpId="0"/>
      <p:bldP spid="15" grpId="0" animBg="1"/>
      <p:bldP spid="15" grpId="1" animBg="1"/>
      <p:bldP spid="21" grpId="0" animBg="1"/>
      <p:bldP spid="21"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2BC88D-5497-614E-9708-3467DC9060CE}"/>
              </a:ext>
            </a:extLst>
          </p:cNvPr>
          <p:cNvSpPr>
            <a:spLocks noGrp="1"/>
          </p:cNvSpPr>
          <p:nvPr>
            <p:ph idx="1"/>
          </p:nvPr>
        </p:nvSpPr>
        <p:spPr/>
        <p:txBody>
          <a:bodyPr/>
          <a:lstStyle/>
          <a:p>
            <a:pPr marL="342900" indent="-342900">
              <a:buFont typeface="Arial" panose="020B0604020202020204" pitchFamily="34" charset="0"/>
              <a:buChar char="•"/>
            </a:pPr>
            <a:r>
              <a:rPr lang="en-US" dirty="0"/>
              <a:t>Remember file permissions in 'ls -l' output?</a:t>
            </a:r>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err="1">
                <a:latin typeface="Courier" pitchFamily="2" charset="0"/>
              </a:rPr>
              <a:t>chmod</a:t>
            </a:r>
            <a:r>
              <a:rPr lang="en-US" dirty="0"/>
              <a:t> (change mode) can be used to change permissions</a:t>
            </a:r>
          </a:p>
          <a:p>
            <a:pPr marL="0" lvl="1" indent="0">
              <a:buNone/>
            </a:pP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intro_to_linux</a:t>
            </a:r>
            <a:r>
              <a:rPr lang="en-US" dirty="0">
                <a:solidFill>
                  <a:schemeClr val="accent1">
                    <a:lumMod val="75000"/>
                  </a:schemeClr>
                </a:solidFill>
                <a:latin typeface="Courier" pitchFamily="2" charset="0"/>
              </a:rPr>
              <a:t>]$ </a:t>
            </a:r>
            <a:r>
              <a:rPr lang="en-US" dirty="0" err="1">
                <a:solidFill>
                  <a:schemeClr val="accent5">
                    <a:lumMod val="50000"/>
                  </a:schemeClr>
                </a:solidFill>
                <a:latin typeface="Courier" pitchFamily="2" charset="0"/>
              </a:rPr>
              <a:t>chmod</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u+x</a:t>
            </a:r>
            <a:r>
              <a:rPr lang="en-US" dirty="0">
                <a:solidFill>
                  <a:schemeClr val="accent5">
                    <a:lumMod val="50000"/>
                  </a:schemeClr>
                </a:solidFill>
                <a:latin typeface="Courier" pitchFamily="2" charset="0"/>
              </a:rPr>
              <a:t> </a:t>
            </a:r>
            <a:r>
              <a:rPr lang="en-US" dirty="0" err="1">
                <a:solidFill>
                  <a:schemeClr val="accent5">
                    <a:lumMod val="50000"/>
                  </a:schemeClr>
                </a:solidFill>
                <a:latin typeface="Courier" pitchFamily="2" charset="0"/>
              </a:rPr>
              <a:t>sleep.sh</a:t>
            </a:r>
            <a:endParaRPr lang="en-US" dirty="0">
              <a:solidFill>
                <a:schemeClr val="accent5">
                  <a:lumMod val="50000"/>
                </a:schemeClr>
              </a:solidFill>
              <a:latin typeface="Courier" pitchFamily="2" charset="0"/>
            </a:endParaRPr>
          </a:p>
          <a:p>
            <a:pPr marL="0" lvl="1" indent="0">
              <a:buNone/>
            </a:pP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intro_to_linux</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ls -l </a:t>
            </a:r>
            <a:r>
              <a:rPr lang="en-US" dirty="0" err="1">
                <a:solidFill>
                  <a:schemeClr val="accent5">
                    <a:lumMod val="50000"/>
                  </a:schemeClr>
                </a:solidFill>
                <a:latin typeface="Courier" pitchFamily="2" charset="0"/>
              </a:rPr>
              <a:t>sleep.sh</a:t>
            </a:r>
            <a:br>
              <a:rPr lang="en-US" dirty="0">
                <a:solidFill>
                  <a:schemeClr val="accent5">
                    <a:lumMod val="50000"/>
                  </a:schemeClr>
                </a:solidFill>
                <a:latin typeface="Courier" pitchFamily="2" charset="0"/>
              </a:rPr>
            </a:br>
            <a:r>
              <a:rPr lang="en-US" dirty="0">
                <a:solidFill>
                  <a:schemeClr val="tx1"/>
                </a:solidFill>
                <a:latin typeface="Courier" pitchFamily="2" charset="0"/>
              </a:rPr>
              <a:t>-</a:t>
            </a:r>
            <a:r>
              <a:rPr lang="en-US" dirty="0" err="1">
                <a:solidFill>
                  <a:schemeClr val="tx1"/>
                </a:solidFill>
                <a:latin typeface="Courier" pitchFamily="2" charset="0"/>
              </a:rPr>
              <a:t>rwxr</a:t>
            </a:r>
            <a:r>
              <a:rPr lang="en-US" dirty="0">
                <a:solidFill>
                  <a:schemeClr val="tx1"/>
                </a:solidFill>
                <a:latin typeface="Courier" pitchFamily="2" charset="0"/>
              </a:rPr>
              <a:t>----- 1 </a:t>
            </a:r>
            <a:r>
              <a:rPr lang="en-US" dirty="0" err="1">
                <a:solidFill>
                  <a:schemeClr val="tx1"/>
                </a:solidFill>
                <a:latin typeface="Courier" pitchFamily="2" charset="0"/>
              </a:rPr>
              <a:t>jabbott</a:t>
            </a:r>
            <a:r>
              <a:rPr lang="en-US" dirty="0">
                <a:solidFill>
                  <a:schemeClr val="tx1"/>
                </a:solidFill>
                <a:latin typeface="Courier" pitchFamily="2" charset="0"/>
              </a:rPr>
              <a:t> </a:t>
            </a:r>
            <a:r>
              <a:rPr lang="en-US" dirty="0" err="1">
                <a:solidFill>
                  <a:schemeClr val="tx1"/>
                </a:solidFill>
                <a:latin typeface="Courier" pitchFamily="2" charset="0"/>
              </a:rPr>
              <a:t>lsd</a:t>
            </a:r>
            <a:r>
              <a:rPr lang="en-US" dirty="0">
                <a:solidFill>
                  <a:schemeClr val="tx1"/>
                </a:solidFill>
                <a:latin typeface="Courier" pitchFamily="2" charset="0"/>
              </a:rPr>
              <a:t> 30 Oct  2 09:43</a:t>
            </a:r>
            <a:r>
              <a:rPr lang="en-US" dirty="0">
                <a:solidFill>
                  <a:schemeClr val="accent5">
                    <a:lumMod val="50000"/>
                  </a:schemeClr>
                </a:solidFill>
                <a:latin typeface="Courier" pitchFamily="2" charset="0"/>
              </a:rPr>
              <a:t> </a:t>
            </a:r>
            <a:r>
              <a:rPr lang="en-US" dirty="0" err="1">
                <a:solidFill>
                  <a:schemeClr val="accent5">
                    <a:lumMod val="75000"/>
                  </a:schemeClr>
                </a:solidFill>
                <a:latin typeface="Courier" pitchFamily="2" charset="0"/>
              </a:rPr>
              <a:t>sleep.sh</a:t>
            </a:r>
            <a:endParaRPr lang="en-US" dirty="0">
              <a:solidFill>
                <a:schemeClr val="accent5">
                  <a:lumMod val="75000"/>
                </a:schemeClr>
              </a:solidFill>
              <a:latin typeface="Courier" pitchFamily="2" charset="0"/>
            </a:endParaRPr>
          </a:p>
        </p:txBody>
      </p:sp>
      <p:sp>
        <p:nvSpPr>
          <p:cNvPr id="3" name="Slide Number Placeholder 2">
            <a:extLst>
              <a:ext uri="{FF2B5EF4-FFF2-40B4-BE49-F238E27FC236}">
                <a16:creationId xmlns:a16="http://schemas.microsoft.com/office/drawing/2014/main" id="{4AD86E43-3F35-6F41-AFB0-6230529FAAA9}"/>
              </a:ext>
            </a:extLst>
          </p:cNvPr>
          <p:cNvSpPr>
            <a:spLocks noGrp="1"/>
          </p:cNvSpPr>
          <p:nvPr>
            <p:ph type="sldNum" sz="quarter" idx="12"/>
          </p:nvPr>
        </p:nvSpPr>
        <p:spPr/>
        <p:txBody>
          <a:bodyPr/>
          <a:lstStyle/>
          <a:p>
            <a:fld id="{E89BC60F-F4BF-4EE8-9F02-8A0093F1814F}" type="slidenum">
              <a:rPr lang="en-GB" smtClean="0"/>
              <a:t>59</a:t>
            </a:fld>
            <a:endParaRPr lang="en-GB"/>
          </a:p>
        </p:txBody>
      </p:sp>
      <p:sp>
        <p:nvSpPr>
          <p:cNvPr id="4" name="Title 3">
            <a:extLst>
              <a:ext uri="{FF2B5EF4-FFF2-40B4-BE49-F238E27FC236}">
                <a16:creationId xmlns:a16="http://schemas.microsoft.com/office/drawing/2014/main" id="{3767398B-503E-334E-92A5-BEB369116C03}"/>
              </a:ext>
            </a:extLst>
          </p:cNvPr>
          <p:cNvSpPr>
            <a:spLocks noGrp="1"/>
          </p:cNvSpPr>
          <p:nvPr>
            <p:ph type="title"/>
          </p:nvPr>
        </p:nvSpPr>
        <p:spPr/>
        <p:txBody>
          <a:bodyPr/>
          <a:lstStyle/>
          <a:p>
            <a:r>
              <a:rPr lang="en-US" dirty="0"/>
              <a:t>Making our script executable</a:t>
            </a:r>
          </a:p>
        </p:txBody>
      </p:sp>
      <p:sp>
        <p:nvSpPr>
          <p:cNvPr id="5" name="Rectangle 4">
            <a:extLst>
              <a:ext uri="{FF2B5EF4-FFF2-40B4-BE49-F238E27FC236}">
                <a16:creationId xmlns:a16="http://schemas.microsoft.com/office/drawing/2014/main" id="{6CCF5867-5684-6342-8644-5B84DCB542E6}"/>
              </a:ext>
            </a:extLst>
          </p:cNvPr>
          <p:cNvSpPr/>
          <p:nvPr/>
        </p:nvSpPr>
        <p:spPr>
          <a:xfrm>
            <a:off x="2672576" y="1622723"/>
            <a:ext cx="6846848" cy="584775"/>
          </a:xfrm>
          <a:prstGeom prst="rect">
            <a:avLst/>
          </a:prstGeom>
        </p:spPr>
        <p:txBody>
          <a:bodyPr wrap="square">
            <a:spAutoFit/>
          </a:bodyPr>
          <a:lstStyle/>
          <a:p>
            <a:r>
              <a:rPr lang="en-US" sz="1600" dirty="0">
                <a:solidFill>
                  <a:schemeClr val="accent1">
                    <a:lumMod val="75000"/>
                  </a:schemeClr>
                </a:solidFill>
                <a:latin typeface="Courier" pitchFamily="2" charset="0"/>
              </a:rPr>
              <a:t>[jabbott@login2 </a:t>
            </a:r>
            <a:r>
              <a:rPr lang="en-US" sz="1600" dirty="0" err="1">
                <a:solidFill>
                  <a:schemeClr val="accent1">
                    <a:lumMod val="75000"/>
                  </a:schemeClr>
                </a:solidFill>
                <a:latin typeface="Courier" pitchFamily="2" charset="0"/>
              </a:rPr>
              <a:t>intro_to_linux</a:t>
            </a:r>
            <a:r>
              <a:rPr lang="en-US" sz="1600" dirty="0">
                <a:solidFill>
                  <a:schemeClr val="accent1">
                    <a:lumMod val="75000"/>
                  </a:schemeClr>
                </a:solidFill>
                <a:latin typeface="Courier" pitchFamily="2" charset="0"/>
              </a:rPr>
              <a:t>]$ </a:t>
            </a:r>
            <a:r>
              <a:rPr lang="en-US" sz="1600" dirty="0">
                <a:solidFill>
                  <a:schemeClr val="accent5">
                    <a:lumMod val="50000"/>
                  </a:schemeClr>
                </a:solidFill>
                <a:latin typeface="Courier" pitchFamily="2" charset="0"/>
              </a:rPr>
              <a:t>ls -l </a:t>
            </a:r>
            <a:r>
              <a:rPr lang="en-US" sz="1600" dirty="0" err="1">
                <a:solidFill>
                  <a:schemeClr val="accent5">
                    <a:lumMod val="50000"/>
                  </a:schemeClr>
                </a:solidFill>
                <a:latin typeface="Courier" pitchFamily="2" charset="0"/>
              </a:rPr>
              <a:t>sleep.sh</a:t>
            </a:r>
            <a:endParaRPr lang="en-US" sz="1600" dirty="0">
              <a:solidFill>
                <a:schemeClr val="accent5">
                  <a:lumMod val="50000"/>
                </a:schemeClr>
              </a:solidFill>
              <a:latin typeface="Courier" pitchFamily="2" charset="0"/>
            </a:endParaRPr>
          </a:p>
          <a:p>
            <a:r>
              <a:rPr lang="en-US" sz="1600" dirty="0">
                <a:solidFill>
                  <a:schemeClr val="accent1">
                    <a:lumMod val="75000"/>
                  </a:schemeClr>
                </a:solidFill>
                <a:latin typeface="Courier" pitchFamily="2" charset="0"/>
              </a:rPr>
              <a:t>-</a:t>
            </a:r>
            <a:r>
              <a:rPr lang="en-US" sz="1600" dirty="0" err="1">
                <a:solidFill>
                  <a:schemeClr val="accent1">
                    <a:lumMod val="75000"/>
                  </a:schemeClr>
                </a:solidFill>
                <a:latin typeface="Courier" pitchFamily="2" charset="0"/>
              </a:rPr>
              <a:t>rw</a:t>
            </a:r>
            <a:r>
              <a:rPr lang="en-US" sz="1600" dirty="0">
                <a:solidFill>
                  <a:schemeClr val="accent1">
                    <a:lumMod val="75000"/>
                  </a:schemeClr>
                </a:solidFill>
                <a:latin typeface="Courier" pitchFamily="2" charset="0"/>
              </a:rPr>
              <a:t>-r----- 1 </a:t>
            </a:r>
            <a:r>
              <a:rPr lang="en-US" sz="1600" dirty="0" err="1">
                <a:solidFill>
                  <a:schemeClr val="accent1">
                    <a:lumMod val="75000"/>
                  </a:schemeClr>
                </a:solidFill>
                <a:latin typeface="Courier" pitchFamily="2" charset="0"/>
              </a:rPr>
              <a:t>jabbott</a:t>
            </a:r>
            <a:r>
              <a:rPr lang="en-US" sz="1600" dirty="0">
                <a:solidFill>
                  <a:schemeClr val="accent1">
                    <a:lumMod val="75000"/>
                  </a:schemeClr>
                </a:solidFill>
                <a:latin typeface="Courier" pitchFamily="2" charset="0"/>
              </a:rPr>
              <a:t> </a:t>
            </a:r>
            <a:r>
              <a:rPr lang="en-US" sz="1600" dirty="0" err="1">
                <a:solidFill>
                  <a:schemeClr val="accent1">
                    <a:lumMod val="75000"/>
                  </a:schemeClr>
                </a:solidFill>
                <a:latin typeface="Courier" pitchFamily="2" charset="0"/>
              </a:rPr>
              <a:t>lsd</a:t>
            </a:r>
            <a:r>
              <a:rPr lang="en-US" sz="1600" dirty="0">
                <a:solidFill>
                  <a:schemeClr val="accent1">
                    <a:lumMod val="75000"/>
                  </a:schemeClr>
                </a:solidFill>
                <a:latin typeface="Courier" pitchFamily="2" charset="0"/>
              </a:rPr>
              <a:t> 30 Oct  2 09:43 </a:t>
            </a:r>
            <a:r>
              <a:rPr lang="en-US" sz="1600" dirty="0" err="1">
                <a:solidFill>
                  <a:schemeClr val="accent1">
                    <a:lumMod val="75000"/>
                  </a:schemeClr>
                </a:solidFill>
                <a:latin typeface="Courier" pitchFamily="2" charset="0"/>
              </a:rPr>
              <a:t>sleep.sh</a:t>
            </a:r>
            <a:endParaRPr lang="en-US" sz="1600" dirty="0">
              <a:solidFill>
                <a:schemeClr val="accent1">
                  <a:lumMod val="75000"/>
                </a:schemeClr>
              </a:solidFill>
              <a:latin typeface="Courier" pitchFamily="2" charset="0"/>
            </a:endParaRPr>
          </a:p>
        </p:txBody>
      </p:sp>
      <p:grpSp>
        <p:nvGrpSpPr>
          <p:cNvPr id="7" name="Group 6">
            <a:extLst>
              <a:ext uri="{FF2B5EF4-FFF2-40B4-BE49-F238E27FC236}">
                <a16:creationId xmlns:a16="http://schemas.microsoft.com/office/drawing/2014/main" id="{E9CA1337-8176-0C45-B358-827A63887B89}"/>
              </a:ext>
            </a:extLst>
          </p:cNvPr>
          <p:cNvGrpSpPr/>
          <p:nvPr/>
        </p:nvGrpSpPr>
        <p:grpSpPr>
          <a:xfrm>
            <a:off x="2732040" y="2119000"/>
            <a:ext cx="1297343" cy="729979"/>
            <a:chOff x="1795761" y="4008866"/>
            <a:chExt cx="1297343" cy="729979"/>
          </a:xfrm>
        </p:grpSpPr>
        <p:sp>
          <p:nvSpPr>
            <p:cNvPr id="8" name="Left Bracket 7">
              <a:extLst>
                <a:ext uri="{FF2B5EF4-FFF2-40B4-BE49-F238E27FC236}">
                  <a16:creationId xmlns:a16="http://schemas.microsoft.com/office/drawing/2014/main" id="{0DB3F6CF-66E6-E444-BF95-BBFBAF54E5D2}"/>
                </a:ext>
              </a:extLst>
            </p:cNvPr>
            <p:cNvSpPr/>
            <p:nvPr/>
          </p:nvSpPr>
          <p:spPr>
            <a:xfrm rot="16200000">
              <a:off x="2402616" y="3423425"/>
              <a:ext cx="83631" cy="12545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D6E55486-B8B7-3348-9477-DF189ABEEBA6}"/>
                </a:ext>
              </a:extLst>
            </p:cNvPr>
            <p:cNvSpPr txBox="1"/>
            <p:nvPr/>
          </p:nvSpPr>
          <p:spPr>
            <a:xfrm>
              <a:off x="1795761" y="4369513"/>
              <a:ext cx="1297343" cy="369332"/>
            </a:xfrm>
            <a:prstGeom prst="rect">
              <a:avLst/>
            </a:prstGeom>
            <a:noFill/>
          </p:spPr>
          <p:txBody>
            <a:bodyPr wrap="none" rtlCol="0">
              <a:spAutoFit/>
            </a:bodyPr>
            <a:lstStyle/>
            <a:p>
              <a:pPr algn="ctr"/>
              <a:r>
                <a:rPr lang="en-US" dirty="0"/>
                <a:t>Permissions</a:t>
              </a:r>
            </a:p>
          </p:txBody>
        </p:sp>
        <p:cxnSp>
          <p:nvCxnSpPr>
            <p:cNvPr id="10" name="Straight Connector 9">
              <a:extLst>
                <a:ext uri="{FF2B5EF4-FFF2-40B4-BE49-F238E27FC236}">
                  <a16:creationId xmlns:a16="http://schemas.microsoft.com/office/drawing/2014/main" id="{C9AA4FF9-0242-F444-9FD3-5036FA2575ED}"/>
                </a:ext>
              </a:extLst>
            </p:cNvPr>
            <p:cNvCxnSpPr>
              <a:stCxn id="8" idx="1"/>
              <a:endCxn id="9" idx="0"/>
            </p:cNvCxnSpPr>
            <p:nvPr/>
          </p:nvCxnSpPr>
          <p:spPr>
            <a:xfrm>
              <a:off x="2444432" y="4092497"/>
              <a:ext cx="1" cy="2770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9D03074A-ED4F-A345-B7E0-E64592131F14}"/>
              </a:ext>
            </a:extLst>
          </p:cNvPr>
          <p:cNvSpPr/>
          <p:nvPr/>
        </p:nvSpPr>
        <p:spPr>
          <a:xfrm>
            <a:off x="5245447" y="3348909"/>
            <a:ext cx="1701107" cy="369332"/>
          </a:xfrm>
          <a:prstGeom prst="rect">
            <a:avLst/>
          </a:prstGeom>
        </p:spPr>
        <p:txBody>
          <a:bodyPr wrap="none">
            <a:spAutoFit/>
          </a:bodyPr>
          <a:lstStyle/>
          <a:p>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rw</a:t>
            </a:r>
            <a:r>
              <a:rPr lang="en-US" dirty="0">
                <a:solidFill>
                  <a:schemeClr val="accent1">
                    <a:lumMod val="75000"/>
                  </a:schemeClr>
                </a:solidFill>
                <a:latin typeface="Courier" pitchFamily="2" charset="0"/>
              </a:rPr>
              <a:t>-r----- </a:t>
            </a:r>
            <a:endParaRPr lang="en-US" dirty="0"/>
          </a:p>
        </p:txBody>
      </p:sp>
      <p:grpSp>
        <p:nvGrpSpPr>
          <p:cNvPr id="56" name="Group 55">
            <a:extLst>
              <a:ext uri="{FF2B5EF4-FFF2-40B4-BE49-F238E27FC236}">
                <a16:creationId xmlns:a16="http://schemas.microsoft.com/office/drawing/2014/main" id="{6786F2B3-3D12-FC46-B8F7-5CE4C9D2D0F6}"/>
              </a:ext>
            </a:extLst>
          </p:cNvPr>
          <p:cNvGrpSpPr/>
          <p:nvPr/>
        </p:nvGrpSpPr>
        <p:grpSpPr>
          <a:xfrm>
            <a:off x="4690068" y="2903554"/>
            <a:ext cx="1173938" cy="540800"/>
            <a:chOff x="4690068" y="3059668"/>
            <a:chExt cx="1173938" cy="540800"/>
          </a:xfrm>
        </p:grpSpPr>
        <p:sp>
          <p:nvSpPr>
            <p:cNvPr id="16" name="Left Bracket 15">
              <a:extLst>
                <a:ext uri="{FF2B5EF4-FFF2-40B4-BE49-F238E27FC236}">
                  <a16:creationId xmlns:a16="http://schemas.microsoft.com/office/drawing/2014/main" id="{77231E8D-E711-634E-9482-3318363A450A}"/>
                </a:ext>
              </a:extLst>
            </p:cNvPr>
            <p:cNvSpPr/>
            <p:nvPr/>
          </p:nvSpPr>
          <p:spPr>
            <a:xfrm rot="16200000" flipH="1">
              <a:off x="5641183" y="3377646"/>
              <a:ext cx="45719" cy="3999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822BA122-36A7-4F45-8379-06D54CA74C4C}"/>
                </a:ext>
              </a:extLst>
            </p:cNvPr>
            <p:cNvSpPr txBox="1"/>
            <p:nvPr/>
          </p:nvSpPr>
          <p:spPr>
            <a:xfrm>
              <a:off x="4690068" y="3059668"/>
              <a:ext cx="732893" cy="369332"/>
            </a:xfrm>
            <a:prstGeom prst="rect">
              <a:avLst/>
            </a:prstGeom>
            <a:noFill/>
          </p:spPr>
          <p:txBody>
            <a:bodyPr wrap="none" rtlCol="0">
              <a:spAutoFit/>
            </a:bodyPr>
            <a:lstStyle/>
            <a:p>
              <a:pPr algn="ctr"/>
              <a:r>
                <a:rPr lang="en-US" dirty="0"/>
                <a:t>(u)ser</a:t>
              </a:r>
            </a:p>
          </p:txBody>
        </p:sp>
        <p:cxnSp>
          <p:nvCxnSpPr>
            <p:cNvPr id="18" name="Straight Connector 17">
              <a:extLst>
                <a:ext uri="{FF2B5EF4-FFF2-40B4-BE49-F238E27FC236}">
                  <a16:creationId xmlns:a16="http://schemas.microsoft.com/office/drawing/2014/main" id="{A588DBED-93C1-8445-BFB3-73E2F6E0FF6F}"/>
                </a:ext>
              </a:extLst>
            </p:cNvPr>
            <p:cNvCxnSpPr>
              <a:cxnSpLocks/>
              <a:stCxn id="16" idx="1"/>
            </p:cNvCxnSpPr>
            <p:nvPr/>
          </p:nvCxnSpPr>
          <p:spPr>
            <a:xfrm flipH="1" flipV="1">
              <a:off x="5352565" y="3382984"/>
              <a:ext cx="311478" cy="17176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BEA637F9-3290-CA4B-AE4C-96EA6475E55F}"/>
              </a:ext>
            </a:extLst>
          </p:cNvPr>
          <p:cNvGrpSpPr/>
          <p:nvPr/>
        </p:nvGrpSpPr>
        <p:grpSpPr>
          <a:xfrm>
            <a:off x="5707253" y="2713129"/>
            <a:ext cx="877804" cy="738663"/>
            <a:chOff x="5707253" y="2869243"/>
            <a:chExt cx="877804" cy="738663"/>
          </a:xfrm>
        </p:grpSpPr>
        <p:sp>
          <p:nvSpPr>
            <p:cNvPr id="25" name="TextBox 24">
              <a:extLst>
                <a:ext uri="{FF2B5EF4-FFF2-40B4-BE49-F238E27FC236}">
                  <a16:creationId xmlns:a16="http://schemas.microsoft.com/office/drawing/2014/main" id="{1A9F4375-1931-1E48-8D72-494C7BA6267A}"/>
                </a:ext>
              </a:extLst>
            </p:cNvPr>
            <p:cNvSpPr txBox="1"/>
            <p:nvPr/>
          </p:nvSpPr>
          <p:spPr>
            <a:xfrm>
              <a:off x="5707253" y="2869243"/>
              <a:ext cx="877804" cy="369332"/>
            </a:xfrm>
            <a:prstGeom prst="rect">
              <a:avLst/>
            </a:prstGeom>
            <a:noFill/>
          </p:spPr>
          <p:txBody>
            <a:bodyPr wrap="none" rtlCol="0">
              <a:spAutoFit/>
            </a:bodyPr>
            <a:lstStyle/>
            <a:p>
              <a:pPr algn="ctr"/>
              <a:r>
                <a:rPr lang="en-US" dirty="0"/>
                <a:t>(g)</a:t>
              </a:r>
              <a:r>
                <a:rPr lang="en-US" dirty="0" err="1"/>
                <a:t>roup</a:t>
              </a:r>
              <a:endParaRPr lang="en-US" dirty="0"/>
            </a:p>
          </p:txBody>
        </p:sp>
        <p:cxnSp>
          <p:nvCxnSpPr>
            <p:cNvPr id="27" name="Straight Connector 26">
              <a:extLst>
                <a:ext uri="{FF2B5EF4-FFF2-40B4-BE49-F238E27FC236}">
                  <a16:creationId xmlns:a16="http://schemas.microsoft.com/office/drawing/2014/main" id="{41032325-2E6D-9843-8206-A311380352F7}"/>
                </a:ext>
              </a:extLst>
            </p:cNvPr>
            <p:cNvCxnSpPr>
              <a:cxnSpLocks/>
            </p:cNvCxnSpPr>
            <p:nvPr/>
          </p:nvCxnSpPr>
          <p:spPr>
            <a:xfrm>
              <a:off x="6123869" y="3249926"/>
              <a:ext cx="1" cy="310852"/>
            </a:xfrm>
            <a:prstGeom prst="line">
              <a:avLst/>
            </a:prstGeom>
          </p:spPr>
          <p:style>
            <a:lnRef idx="1">
              <a:schemeClr val="accent1"/>
            </a:lnRef>
            <a:fillRef idx="0">
              <a:schemeClr val="accent1"/>
            </a:fillRef>
            <a:effectRef idx="0">
              <a:schemeClr val="accent1"/>
            </a:effectRef>
            <a:fontRef idx="minor">
              <a:schemeClr val="tx1"/>
            </a:fontRef>
          </p:style>
        </p:cxnSp>
        <p:sp>
          <p:nvSpPr>
            <p:cNvPr id="38" name="Left Bracket 37">
              <a:extLst>
                <a:ext uri="{FF2B5EF4-FFF2-40B4-BE49-F238E27FC236}">
                  <a16:creationId xmlns:a16="http://schemas.microsoft.com/office/drawing/2014/main" id="{FEE3AA67-B2F8-C949-8DB9-B3DBB7BFECDD}"/>
                </a:ext>
              </a:extLst>
            </p:cNvPr>
            <p:cNvSpPr/>
            <p:nvPr/>
          </p:nvSpPr>
          <p:spPr>
            <a:xfrm rot="16200000" flipH="1">
              <a:off x="6072358" y="3385084"/>
              <a:ext cx="45719" cy="3999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B1BF7A2B-0225-804C-AAAC-09EA02A151B9}"/>
              </a:ext>
            </a:extLst>
          </p:cNvPr>
          <p:cNvGrpSpPr/>
          <p:nvPr/>
        </p:nvGrpSpPr>
        <p:grpSpPr>
          <a:xfrm>
            <a:off x="6326430" y="2835168"/>
            <a:ext cx="1120933" cy="615508"/>
            <a:chOff x="6326430" y="2991282"/>
            <a:chExt cx="1120933" cy="615508"/>
          </a:xfrm>
        </p:grpSpPr>
        <p:sp>
          <p:nvSpPr>
            <p:cNvPr id="28" name="Left Bracket 27">
              <a:extLst>
                <a:ext uri="{FF2B5EF4-FFF2-40B4-BE49-F238E27FC236}">
                  <a16:creationId xmlns:a16="http://schemas.microsoft.com/office/drawing/2014/main" id="{7D5C4918-C0C6-0649-8759-497504449D0F}"/>
                </a:ext>
              </a:extLst>
            </p:cNvPr>
            <p:cNvSpPr/>
            <p:nvPr/>
          </p:nvSpPr>
          <p:spPr>
            <a:xfrm rot="16200000" flipH="1">
              <a:off x="6503533" y="3383968"/>
              <a:ext cx="45719" cy="3999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4DF619C8-133C-0345-A316-E7443383E6F3}"/>
                </a:ext>
              </a:extLst>
            </p:cNvPr>
            <p:cNvCxnSpPr>
              <a:cxnSpLocks/>
              <a:stCxn id="28" idx="1"/>
            </p:cNvCxnSpPr>
            <p:nvPr/>
          </p:nvCxnSpPr>
          <p:spPr>
            <a:xfrm flipV="1">
              <a:off x="6526393" y="3294530"/>
              <a:ext cx="199963" cy="26654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404464C-3BD8-A44A-A6B6-2691A003FC67}"/>
                </a:ext>
              </a:extLst>
            </p:cNvPr>
            <p:cNvSpPr txBox="1"/>
            <p:nvPr/>
          </p:nvSpPr>
          <p:spPr>
            <a:xfrm>
              <a:off x="6605466" y="2991282"/>
              <a:ext cx="841897" cy="369332"/>
            </a:xfrm>
            <a:prstGeom prst="rect">
              <a:avLst/>
            </a:prstGeom>
            <a:noFill/>
          </p:spPr>
          <p:txBody>
            <a:bodyPr wrap="none" rtlCol="0">
              <a:spAutoFit/>
            </a:bodyPr>
            <a:lstStyle/>
            <a:p>
              <a:pPr algn="ctr"/>
              <a:r>
                <a:rPr lang="en-US" dirty="0"/>
                <a:t>(o)</a:t>
              </a:r>
              <a:r>
                <a:rPr lang="en-US" dirty="0" err="1"/>
                <a:t>ther</a:t>
              </a:r>
              <a:endParaRPr lang="en-US" dirty="0"/>
            </a:p>
          </p:txBody>
        </p:sp>
      </p:grpSp>
      <p:grpSp>
        <p:nvGrpSpPr>
          <p:cNvPr id="59" name="Group 58">
            <a:extLst>
              <a:ext uri="{FF2B5EF4-FFF2-40B4-BE49-F238E27FC236}">
                <a16:creationId xmlns:a16="http://schemas.microsoft.com/office/drawing/2014/main" id="{1D8525AF-A015-B143-B66B-93837EEF076B}"/>
              </a:ext>
            </a:extLst>
          </p:cNvPr>
          <p:cNvGrpSpPr/>
          <p:nvPr/>
        </p:nvGrpSpPr>
        <p:grpSpPr>
          <a:xfrm>
            <a:off x="4649740" y="3718241"/>
            <a:ext cx="858564" cy="488345"/>
            <a:chOff x="4649740" y="3874355"/>
            <a:chExt cx="858564" cy="488345"/>
          </a:xfrm>
        </p:grpSpPr>
        <p:cxnSp>
          <p:nvCxnSpPr>
            <p:cNvPr id="43" name="Straight Connector 42">
              <a:extLst>
                <a:ext uri="{FF2B5EF4-FFF2-40B4-BE49-F238E27FC236}">
                  <a16:creationId xmlns:a16="http://schemas.microsoft.com/office/drawing/2014/main" id="{73D66F0E-B046-4C46-B069-F6513374C083}"/>
                </a:ext>
              </a:extLst>
            </p:cNvPr>
            <p:cNvCxnSpPr>
              <a:cxnSpLocks/>
            </p:cNvCxnSpPr>
            <p:nvPr/>
          </p:nvCxnSpPr>
          <p:spPr>
            <a:xfrm flipH="1">
              <a:off x="5365313" y="3874355"/>
              <a:ext cx="142991" cy="174951"/>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6D2A74D-7DFA-9B40-A32B-C841869D190A}"/>
                </a:ext>
              </a:extLst>
            </p:cNvPr>
            <p:cNvSpPr txBox="1"/>
            <p:nvPr/>
          </p:nvSpPr>
          <p:spPr>
            <a:xfrm>
              <a:off x="4649740" y="3993368"/>
              <a:ext cx="753732" cy="369332"/>
            </a:xfrm>
            <a:prstGeom prst="rect">
              <a:avLst/>
            </a:prstGeom>
            <a:noFill/>
          </p:spPr>
          <p:txBody>
            <a:bodyPr wrap="none" rtlCol="0">
              <a:spAutoFit/>
            </a:bodyPr>
            <a:lstStyle/>
            <a:p>
              <a:r>
                <a:rPr lang="en-US" dirty="0"/>
                <a:t>(r)</a:t>
              </a:r>
              <a:r>
                <a:rPr lang="en-US" dirty="0" err="1"/>
                <a:t>ead</a:t>
              </a:r>
              <a:endParaRPr lang="en-US" dirty="0"/>
            </a:p>
          </p:txBody>
        </p:sp>
      </p:grpSp>
      <p:grpSp>
        <p:nvGrpSpPr>
          <p:cNvPr id="60" name="Group 59">
            <a:extLst>
              <a:ext uri="{FF2B5EF4-FFF2-40B4-BE49-F238E27FC236}">
                <a16:creationId xmlns:a16="http://schemas.microsoft.com/office/drawing/2014/main" id="{3A8B5674-EE84-5243-A98C-EC6F6F9F084C}"/>
              </a:ext>
            </a:extLst>
          </p:cNvPr>
          <p:cNvGrpSpPr/>
          <p:nvPr/>
        </p:nvGrpSpPr>
        <p:grpSpPr>
          <a:xfrm>
            <a:off x="5242361" y="3695932"/>
            <a:ext cx="813749" cy="803573"/>
            <a:chOff x="5242361" y="3852046"/>
            <a:chExt cx="813749" cy="803573"/>
          </a:xfrm>
        </p:grpSpPr>
        <p:cxnSp>
          <p:nvCxnSpPr>
            <p:cNvPr id="45" name="Straight Connector 44">
              <a:extLst>
                <a:ext uri="{FF2B5EF4-FFF2-40B4-BE49-F238E27FC236}">
                  <a16:creationId xmlns:a16="http://schemas.microsoft.com/office/drawing/2014/main" id="{BE33AC87-9DC0-9845-AC5F-D6ADC49716BB}"/>
                </a:ext>
              </a:extLst>
            </p:cNvPr>
            <p:cNvCxnSpPr>
              <a:cxnSpLocks/>
              <a:endCxn id="49" idx="0"/>
            </p:cNvCxnSpPr>
            <p:nvPr/>
          </p:nvCxnSpPr>
          <p:spPr>
            <a:xfrm flipH="1">
              <a:off x="5649236" y="3852046"/>
              <a:ext cx="14806" cy="434241"/>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71BF341-51B1-6F4D-9F48-1AD67D884DC1}"/>
                </a:ext>
              </a:extLst>
            </p:cNvPr>
            <p:cNvSpPr txBox="1"/>
            <p:nvPr/>
          </p:nvSpPr>
          <p:spPr>
            <a:xfrm>
              <a:off x="5242361" y="4286287"/>
              <a:ext cx="813749" cy="369332"/>
            </a:xfrm>
            <a:prstGeom prst="rect">
              <a:avLst/>
            </a:prstGeom>
            <a:noFill/>
          </p:spPr>
          <p:txBody>
            <a:bodyPr wrap="none" rtlCol="0">
              <a:spAutoFit/>
            </a:bodyPr>
            <a:lstStyle/>
            <a:p>
              <a:r>
                <a:rPr lang="en-US" dirty="0"/>
                <a:t>(w)rite</a:t>
              </a:r>
            </a:p>
          </p:txBody>
        </p:sp>
      </p:grpSp>
      <p:grpSp>
        <p:nvGrpSpPr>
          <p:cNvPr id="61" name="Group 60">
            <a:extLst>
              <a:ext uri="{FF2B5EF4-FFF2-40B4-BE49-F238E27FC236}">
                <a16:creationId xmlns:a16="http://schemas.microsoft.com/office/drawing/2014/main" id="{D3827B34-B739-B340-B33D-1BAC82606275}"/>
              </a:ext>
            </a:extLst>
          </p:cNvPr>
          <p:cNvGrpSpPr/>
          <p:nvPr/>
        </p:nvGrpSpPr>
        <p:grpSpPr>
          <a:xfrm>
            <a:off x="5848528" y="3706788"/>
            <a:ext cx="1126698" cy="499798"/>
            <a:chOff x="5848528" y="3862902"/>
            <a:chExt cx="1126698" cy="499798"/>
          </a:xfrm>
        </p:grpSpPr>
        <p:cxnSp>
          <p:nvCxnSpPr>
            <p:cNvPr id="53" name="Straight Connector 52">
              <a:extLst>
                <a:ext uri="{FF2B5EF4-FFF2-40B4-BE49-F238E27FC236}">
                  <a16:creationId xmlns:a16="http://schemas.microsoft.com/office/drawing/2014/main" id="{7BDD8064-9741-634E-8371-F99145313929}"/>
                </a:ext>
              </a:extLst>
            </p:cNvPr>
            <p:cNvCxnSpPr>
              <a:cxnSpLocks/>
            </p:cNvCxnSpPr>
            <p:nvPr/>
          </p:nvCxnSpPr>
          <p:spPr>
            <a:xfrm>
              <a:off x="5848528" y="3862902"/>
              <a:ext cx="142991" cy="174951"/>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5BB8E11-FE65-2E4E-8392-F97024E56D65}"/>
                </a:ext>
              </a:extLst>
            </p:cNvPr>
            <p:cNvSpPr txBox="1"/>
            <p:nvPr/>
          </p:nvSpPr>
          <p:spPr>
            <a:xfrm>
              <a:off x="5909806" y="3993368"/>
              <a:ext cx="1065420" cy="369332"/>
            </a:xfrm>
            <a:prstGeom prst="rect">
              <a:avLst/>
            </a:prstGeom>
            <a:noFill/>
          </p:spPr>
          <p:txBody>
            <a:bodyPr wrap="none" rtlCol="0">
              <a:spAutoFit/>
            </a:bodyPr>
            <a:lstStyle/>
            <a:p>
              <a:r>
                <a:rPr lang="en-US" dirty="0"/>
                <a:t>e(x)</a:t>
              </a:r>
              <a:r>
                <a:rPr lang="en-US" dirty="0" err="1"/>
                <a:t>ecute</a:t>
              </a:r>
              <a:endParaRPr lang="en-US" dirty="0"/>
            </a:p>
          </p:txBody>
        </p:sp>
      </p:grpSp>
      <p:sp>
        <p:nvSpPr>
          <p:cNvPr id="62" name="Rectangle 61">
            <a:extLst>
              <a:ext uri="{FF2B5EF4-FFF2-40B4-BE49-F238E27FC236}">
                <a16:creationId xmlns:a16="http://schemas.microsoft.com/office/drawing/2014/main" id="{B3222581-2D4B-A743-B5D0-AB3034B99AE5}"/>
              </a:ext>
            </a:extLst>
          </p:cNvPr>
          <p:cNvSpPr/>
          <p:nvPr/>
        </p:nvSpPr>
        <p:spPr>
          <a:xfrm>
            <a:off x="880946" y="5809785"/>
            <a:ext cx="301083" cy="278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91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utty connection screen">
            <a:extLst>
              <a:ext uri="{FF2B5EF4-FFF2-40B4-BE49-F238E27FC236}">
                <a16:creationId xmlns:a16="http://schemas.microsoft.com/office/drawing/2014/main" id="{21B3A279-41A1-F347-9914-69EEC8FC65AA}"/>
              </a:ext>
            </a:extLst>
          </p:cNvPr>
          <p:cNvPicPr>
            <a:picLocks noGrp="1" noChangeAspect="1"/>
          </p:cNvPicPr>
          <p:nvPr>
            <p:ph sz="half" idx="1"/>
          </p:nvPr>
        </p:nvPicPr>
        <p:blipFill>
          <a:blip r:embed="rId3"/>
          <a:stretch>
            <a:fillRect/>
          </a:stretch>
        </p:blipFill>
        <p:spPr>
          <a:xfrm>
            <a:off x="661905" y="1593850"/>
            <a:ext cx="5032540" cy="4608513"/>
          </a:xfrm>
          <a:prstGeom prst="rect">
            <a:avLst/>
          </a:prstGeom>
        </p:spPr>
      </p:pic>
      <p:sp>
        <p:nvSpPr>
          <p:cNvPr id="3" name="Content Placeholder 2">
            <a:extLst>
              <a:ext uri="{FF2B5EF4-FFF2-40B4-BE49-F238E27FC236}">
                <a16:creationId xmlns:a16="http://schemas.microsoft.com/office/drawing/2014/main" id="{C76F263D-4714-354A-A997-5E10F963D3CB}"/>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BABB44BB-DD6B-BB4A-8DAE-E1E6F0622374}"/>
              </a:ext>
            </a:extLst>
          </p:cNvPr>
          <p:cNvSpPr>
            <a:spLocks noGrp="1"/>
          </p:cNvSpPr>
          <p:nvPr>
            <p:ph type="title"/>
          </p:nvPr>
        </p:nvSpPr>
        <p:spPr/>
        <p:txBody>
          <a:bodyPr/>
          <a:lstStyle/>
          <a:p>
            <a:r>
              <a:rPr lang="en-US" dirty="0"/>
              <a:t>Logging In</a:t>
            </a:r>
          </a:p>
        </p:txBody>
      </p:sp>
      <p:sp>
        <p:nvSpPr>
          <p:cNvPr id="5" name="Slide Number Placeholder 4">
            <a:extLst>
              <a:ext uri="{FF2B5EF4-FFF2-40B4-BE49-F238E27FC236}">
                <a16:creationId xmlns:a16="http://schemas.microsoft.com/office/drawing/2014/main" id="{E63939EE-4936-CA4A-AFDC-24AE90315BEA}"/>
              </a:ext>
            </a:extLst>
          </p:cNvPr>
          <p:cNvSpPr>
            <a:spLocks noGrp="1"/>
          </p:cNvSpPr>
          <p:nvPr>
            <p:ph type="sldNum" sz="quarter" idx="12"/>
          </p:nvPr>
        </p:nvSpPr>
        <p:spPr/>
        <p:txBody>
          <a:bodyPr/>
          <a:lstStyle/>
          <a:p>
            <a:fld id="{E89BC60F-F4BF-4EE8-9F02-8A0093F1814F}" type="slidenum">
              <a:rPr lang="en-GB" smtClean="0"/>
              <a:t>6</a:t>
            </a:fld>
            <a:endParaRPr lang="en-GB"/>
          </a:p>
        </p:txBody>
      </p:sp>
      <p:sp>
        <p:nvSpPr>
          <p:cNvPr id="7" name="TextBox 6">
            <a:extLst>
              <a:ext uri="{FF2B5EF4-FFF2-40B4-BE49-F238E27FC236}">
                <a16:creationId xmlns:a16="http://schemas.microsoft.com/office/drawing/2014/main" id="{0091B873-6237-C741-A4A5-C0623E00FC25}"/>
              </a:ext>
            </a:extLst>
          </p:cNvPr>
          <p:cNvSpPr txBox="1"/>
          <p:nvPr/>
        </p:nvSpPr>
        <p:spPr>
          <a:xfrm>
            <a:off x="661905" y="1072178"/>
            <a:ext cx="782202" cy="369332"/>
          </a:xfrm>
          <a:prstGeom prst="rect">
            <a:avLst/>
          </a:prstGeom>
          <a:noFill/>
        </p:spPr>
        <p:txBody>
          <a:bodyPr wrap="none" rtlCol="0">
            <a:spAutoFit/>
          </a:bodyPr>
          <a:lstStyle/>
          <a:p>
            <a:r>
              <a:rPr lang="en-US" b="1" dirty="0"/>
              <a:t>PuTTY</a:t>
            </a:r>
          </a:p>
        </p:txBody>
      </p:sp>
      <p:sp>
        <p:nvSpPr>
          <p:cNvPr id="8" name="Rectangle 7">
            <a:extLst>
              <a:ext uri="{FF2B5EF4-FFF2-40B4-BE49-F238E27FC236}">
                <a16:creationId xmlns:a16="http://schemas.microsoft.com/office/drawing/2014/main" id="{5A1B522D-BF05-4A45-B065-213F663C8077}"/>
              </a:ext>
            </a:extLst>
          </p:cNvPr>
          <p:cNvSpPr/>
          <p:nvPr/>
        </p:nvSpPr>
        <p:spPr>
          <a:xfrm>
            <a:off x="2457450" y="2443163"/>
            <a:ext cx="2314575" cy="3571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tty terminal">
            <a:extLst>
              <a:ext uri="{FF2B5EF4-FFF2-40B4-BE49-F238E27FC236}">
                <a16:creationId xmlns:a16="http://schemas.microsoft.com/office/drawing/2014/main" id="{BDB98721-180A-6649-90F3-8ACC9DD521ED}"/>
              </a:ext>
            </a:extLst>
          </p:cNvPr>
          <p:cNvPicPr>
            <a:picLocks noChangeAspect="1"/>
          </p:cNvPicPr>
          <p:nvPr/>
        </p:nvPicPr>
        <p:blipFill rotWithShape="1">
          <a:blip r:embed="rId4">
            <a:extLst>
              <a:ext uri="{28A0092B-C50C-407E-A947-70E740481C1C}">
                <a14:useLocalDpi xmlns:a14="http://schemas.microsoft.com/office/drawing/2010/main"/>
              </a:ext>
            </a:extLst>
          </a:blip>
          <a:srcRect t="-159"/>
          <a:stretch/>
        </p:blipFill>
        <p:spPr>
          <a:xfrm>
            <a:off x="3284523" y="2171701"/>
            <a:ext cx="8137525" cy="3818458"/>
          </a:xfrm>
          <a:prstGeom prst="rect">
            <a:avLst/>
          </a:prstGeom>
        </p:spPr>
      </p:pic>
    </p:spTree>
    <p:extLst>
      <p:ext uri="{BB962C8B-B14F-4D97-AF65-F5344CB8AC3E}">
        <p14:creationId xmlns:p14="http://schemas.microsoft.com/office/powerpoint/2010/main" val="40975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mph" presetSubtype="0" fill="hold" grpId="1" nodeType="clickEffect">
                                  <p:stCondLst>
                                    <p:cond delay="0"/>
                                  </p:stCondLst>
                                  <p:childTnLst>
                                    <p:animClr clrSpc="hsl" dir="cw">
                                      <p:cBhvr override="childStyle">
                                        <p:cTn id="16" dur="500" fill="hold"/>
                                        <p:tgtEl>
                                          <p:spTgt spid="8"/>
                                        </p:tgtEl>
                                        <p:attrNameLst>
                                          <p:attrName>style.color</p:attrName>
                                        </p:attrNameLst>
                                      </p:cBhvr>
                                      <p:by>
                                        <p:hsl h="0" s="-70588" l="0"/>
                                      </p:by>
                                    </p:animClr>
                                    <p:animClr clrSpc="hsl" dir="cw">
                                      <p:cBhvr>
                                        <p:cTn id="17" dur="500" fill="hold"/>
                                        <p:tgtEl>
                                          <p:spTgt spid="8"/>
                                        </p:tgtEl>
                                        <p:attrNameLst>
                                          <p:attrName>fillcolor</p:attrName>
                                        </p:attrNameLst>
                                      </p:cBhvr>
                                      <p:by>
                                        <p:hsl h="0" s="-70588" l="0"/>
                                      </p:by>
                                    </p:animClr>
                                    <p:animClr clrSpc="hsl" dir="cw">
                                      <p:cBhvr>
                                        <p:cTn id="18" dur="500" fill="hold"/>
                                        <p:tgtEl>
                                          <p:spTgt spid="8"/>
                                        </p:tgtEl>
                                        <p:attrNameLst>
                                          <p:attrName>stroke.color</p:attrName>
                                        </p:attrNameLst>
                                      </p:cBhvr>
                                      <p:by>
                                        <p:hsl h="0" s="-70588" l="0"/>
                                      </p:by>
                                    </p:animClr>
                                    <p:set>
                                      <p:cBhvr>
                                        <p:cTn id="19" dur="500" fill="hold"/>
                                        <p:tgtEl>
                                          <p:spTgt spid="8"/>
                                        </p:tgtEl>
                                        <p:attrNameLst>
                                          <p:attrName>fill.type</p:attrName>
                                        </p:attrNameLst>
                                      </p:cBhvr>
                                      <p:to>
                                        <p:strVal val="solid"/>
                                      </p:to>
                                    </p:set>
                                  </p:childTnLst>
                                </p:cTn>
                              </p:par>
                              <p:par>
                                <p:cTn id="20" presetID="25" presetClass="emph" presetSubtype="0" fill="hold" nodeType="withEffect">
                                  <p:stCondLst>
                                    <p:cond delay="0"/>
                                  </p:stCondLst>
                                  <p:childTnLst>
                                    <p:animClr clrSpc="hsl" dir="cw">
                                      <p:cBhvr override="childStyle">
                                        <p:cTn id="21" dur="500" fill="hold"/>
                                        <p:tgtEl>
                                          <p:spTgt spid="6"/>
                                        </p:tgtEl>
                                        <p:attrNameLst>
                                          <p:attrName>style.color</p:attrName>
                                        </p:attrNameLst>
                                      </p:cBhvr>
                                      <p:by>
                                        <p:hsl h="0" s="-70588" l="0"/>
                                      </p:by>
                                    </p:animClr>
                                    <p:animClr clrSpc="hsl" dir="cw">
                                      <p:cBhvr>
                                        <p:cTn id="22" dur="500" fill="hold"/>
                                        <p:tgtEl>
                                          <p:spTgt spid="6"/>
                                        </p:tgtEl>
                                        <p:attrNameLst>
                                          <p:attrName>fillcolor</p:attrName>
                                        </p:attrNameLst>
                                      </p:cBhvr>
                                      <p:by>
                                        <p:hsl h="0" s="-70588" l="0"/>
                                      </p:by>
                                    </p:animClr>
                                    <p:animClr clrSpc="hsl" dir="cw">
                                      <p:cBhvr>
                                        <p:cTn id="23" dur="500" fill="hold"/>
                                        <p:tgtEl>
                                          <p:spTgt spid="6"/>
                                        </p:tgtEl>
                                        <p:attrNameLst>
                                          <p:attrName>stroke.color</p:attrName>
                                        </p:attrNameLst>
                                      </p:cBhvr>
                                      <p:by>
                                        <p:hsl h="0" s="-70588" l="0"/>
                                      </p:by>
                                    </p:animClr>
                                    <p:set>
                                      <p:cBhvr>
                                        <p:cTn id="24" dur="500" fill="hold"/>
                                        <p:tgtEl>
                                          <p:spTgt spid="6"/>
                                        </p:tgtEl>
                                        <p:attrNameLst>
                                          <p:attrName>fill.type</p:attrName>
                                        </p:attrNameLst>
                                      </p:cBhvr>
                                      <p:to>
                                        <p:strVal val="solid"/>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9D3467-8020-F249-A9A5-109D195EB1B6}"/>
              </a:ext>
            </a:extLst>
          </p:cNvPr>
          <p:cNvSpPr>
            <a:spLocks noGrp="1"/>
          </p:cNvSpPr>
          <p:nvPr>
            <p:ph idx="1"/>
          </p:nvPr>
        </p:nvSpPr>
        <p:spPr/>
        <p:txBody>
          <a:bodyPr/>
          <a:lstStyle/>
          <a:p>
            <a:pPr marL="342900" indent="-342900">
              <a:buFont typeface="Arial" panose="020B0604020202020204" pitchFamily="34" charset="0"/>
              <a:buChar char="•"/>
            </a:pPr>
            <a:r>
              <a:rPr lang="en-US" dirty="0"/>
              <a:t>System looks in specific list of directories for commands (search path)</a:t>
            </a:r>
          </a:p>
          <a:p>
            <a:pPr marL="355600" lvl="2" indent="0">
              <a:buNone/>
            </a:pP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intro_to_linux</a:t>
            </a:r>
            <a:r>
              <a:rPr lang="en-US" dirty="0">
                <a:solidFill>
                  <a:schemeClr val="accent1">
                    <a:lumMod val="75000"/>
                  </a:schemeClr>
                </a:solidFill>
                <a:latin typeface="Courier" pitchFamily="2" charset="0"/>
              </a:rPr>
              <a:t>]$ </a:t>
            </a:r>
            <a:r>
              <a:rPr lang="en-US" dirty="0" err="1">
                <a:solidFill>
                  <a:schemeClr val="accent5">
                    <a:lumMod val="50000"/>
                  </a:schemeClr>
                </a:solidFill>
                <a:latin typeface="Courier" pitchFamily="2" charset="0"/>
              </a:rPr>
              <a:t>sleep.sh</a:t>
            </a:r>
            <a:endParaRPr lang="en-US" dirty="0">
              <a:solidFill>
                <a:schemeClr val="accent5">
                  <a:lumMod val="50000"/>
                </a:schemeClr>
              </a:solidFill>
              <a:latin typeface="Courier" pitchFamily="2" charset="0"/>
            </a:endParaRPr>
          </a:p>
          <a:p>
            <a:pPr marL="355600" lvl="2" indent="0">
              <a:buNone/>
            </a:pPr>
            <a:r>
              <a:rPr lang="en-US" dirty="0">
                <a:solidFill>
                  <a:schemeClr val="accent1">
                    <a:lumMod val="75000"/>
                  </a:schemeClr>
                </a:solidFill>
                <a:latin typeface="Courier" pitchFamily="2" charset="0"/>
              </a:rPr>
              <a:t>-bash: </a:t>
            </a:r>
            <a:r>
              <a:rPr lang="en-US" dirty="0" err="1">
                <a:solidFill>
                  <a:schemeClr val="accent1">
                    <a:lumMod val="75000"/>
                  </a:schemeClr>
                </a:solidFill>
                <a:latin typeface="Courier" pitchFamily="2" charset="0"/>
              </a:rPr>
              <a:t>sleep.sh</a:t>
            </a:r>
            <a:r>
              <a:rPr lang="en-US" dirty="0">
                <a:solidFill>
                  <a:schemeClr val="accent1">
                    <a:lumMod val="75000"/>
                  </a:schemeClr>
                </a:solidFill>
                <a:latin typeface="Courier" pitchFamily="2" charset="0"/>
              </a:rPr>
              <a:t>: command not found</a:t>
            </a:r>
          </a:p>
          <a:p>
            <a:pPr marL="355600" lvl="2" indent="0">
              <a:buNone/>
            </a:pPr>
            <a:endParaRPr lang="en-US" dirty="0">
              <a:solidFill>
                <a:schemeClr val="accent1">
                  <a:lumMod val="75000"/>
                </a:schemeClr>
              </a:solidFill>
              <a:latin typeface="Courier" pitchFamily="2" charset="0"/>
            </a:endParaRPr>
          </a:p>
          <a:p>
            <a:pPr marL="355600" lvl="2" indent="0">
              <a:buNone/>
            </a:pPr>
            <a:endParaRPr lang="en-US" dirty="0">
              <a:solidFill>
                <a:schemeClr val="accent1">
                  <a:lumMod val="75000"/>
                </a:schemeClr>
              </a:solidFill>
              <a:latin typeface="Courier" pitchFamily="2" charset="0"/>
            </a:endParaRPr>
          </a:p>
          <a:p>
            <a:pPr lvl="1">
              <a:buFont typeface="Arial" panose="020B0604020202020204" pitchFamily="34" charset="0"/>
              <a:buChar char="•"/>
            </a:pPr>
            <a:r>
              <a:rPr lang="en-US" dirty="0"/>
              <a:t>We must include the path to a script which isn't on the search path</a:t>
            </a:r>
          </a:p>
          <a:p>
            <a:pPr marL="355600" lvl="2" indent="0">
              <a:buNone/>
            </a:pPr>
            <a:r>
              <a:rPr lang="en-US" dirty="0">
                <a:solidFill>
                  <a:schemeClr val="accent1">
                    <a:lumMod val="75000"/>
                  </a:schemeClr>
                </a:solidFill>
                <a:latin typeface="Courier" pitchFamily="2" charset="0"/>
              </a:rPr>
              <a:t>[jabbott@login2 </a:t>
            </a:r>
            <a:r>
              <a:rPr lang="en-US" dirty="0" err="1">
                <a:solidFill>
                  <a:schemeClr val="accent1">
                    <a:lumMod val="75000"/>
                  </a:schemeClr>
                </a:solidFill>
                <a:latin typeface="Courier" pitchFamily="2" charset="0"/>
              </a:rPr>
              <a:t>intro_to_linux</a:t>
            </a:r>
            <a:r>
              <a:rPr lang="en-US" dirty="0">
                <a:solidFill>
                  <a:schemeClr val="accent1">
                    <a:lumMod val="75000"/>
                  </a:schemeClr>
                </a:solidFill>
                <a:latin typeface="Courier" pitchFamily="2" charset="0"/>
              </a:rPr>
              <a:t>]$ </a:t>
            </a:r>
            <a:r>
              <a:rPr lang="en-US" dirty="0">
                <a:solidFill>
                  <a:schemeClr val="accent5">
                    <a:lumMod val="50000"/>
                  </a:schemeClr>
                </a:solidFill>
                <a:latin typeface="Courier" pitchFamily="2" charset="0"/>
              </a:rPr>
              <a:t>./</a:t>
            </a:r>
            <a:r>
              <a:rPr lang="en-US" dirty="0" err="1">
                <a:solidFill>
                  <a:schemeClr val="accent5">
                    <a:lumMod val="50000"/>
                  </a:schemeClr>
                </a:solidFill>
                <a:latin typeface="Courier" pitchFamily="2" charset="0"/>
              </a:rPr>
              <a:t>sleep.sh</a:t>
            </a:r>
            <a:endParaRPr lang="en-US" dirty="0">
              <a:solidFill>
                <a:schemeClr val="accent5">
                  <a:lumMod val="50000"/>
                </a:schemeClr>
              </a:solidFill>
              <a:latin typeface="Courier" pitchFamily="2" charset="0"/>
            </a:endParaRPr>
          </a:p>
          <a:p>
            <a:pPr marL="355600" lvl="2" indent="0">
              <a:buNone/>
            </a:pPr>
            <a:r>
              <a:rPr lang="en-US" dirty="0">
                <a:solidFill>
                  <a:schemeClr val="accent1">
                    <a:lumMod val="75000"/>
                  </a:schemeClr>
                </a:solidFill>
                <a:latin typeface="Courier" pitchFamily="2" charset="0"/>
              </a:rPr>
              <a:t>login2.compute.dundee.ac.uk</a:t>
            </a:r>
          </a:p>
          <a:p>
            <a:pPr marL="355600" lvl="2" indent="0">
              <a:buNone/>
            </a:pPr>
            <a:r>
              <a:rPr lang="en-US" dirty="0">
                <a:solidFill>
                  <a:schemeClr val="accent1">
                    <a:lumMod val="75000"/>
                  </a:schemeClr>
                </a:solidFill>
                <a:latin typeface="Courier" pitchFamily="2" charset="0"/>
              </a:rPr>
              <a:t>/homes/</a:t>
            </a:r>
            <a:r>
              <a:rPr lang="en-US" dirty="0" err="1">
                <a:solidFill>
                  <a:schemeClr val="accent1">
                    <a:lumMod val="75000"/>
                  </a:schemeClr>
                </a:solidFill>
                <a:latin typeface="Courier" pitchFamily="2" charset="0"/>
              </a:rPr>
              <a:t>jabbott</a:t>
            </a:r>
            <a:r>
              <a:rPr lang="en-US" dirty="0">
                <a:solidFill>
                  <a:schemeClr val="accent1">
                    <a:lumMod val="75000"/>
                  </a:schemeClr>
                </a:solidFill>
                <a:latin typeface="Courier" pitchFamily="2" charset="0"/>
              </a:rPr>
              <a:t>/</a:t>
            </a:r>
            <a:r>
              <a:rPr lang="en-US" dirty="0" err="1">
                <a:solidFill>
                  <a:schemeClr val="accent1">
                    <a:lumMod val="75000"/>
                  </a:schemeClr>
                </a:solidFill>
                <a:latin typeface="Courier" pitchFamily="2" charset="0"/>
              </a:rPr>
              <a:t>intro_to_linux</a:t>
            </a:r>
            <a:endParaRPr lang="en-US" dirty="0">
              <a:solidFill>
                <a:schemeClr val="accent1">
                  <a:lumMod val="75000"/>
                </a:schemeClr>
              </a:solidFill>
              <a:latin typeface="Courier" pitchFamily="2" charset="0"/>
            </a:endParaRPr>
          </a:p>
          <a:p>
            <a:pPr lvl="1">
              <a:buFont typeface="Arial" panose="020B0604020202020204" pitchFamily="34" charset="0"/>
              <a:buChar char="•"/>
            </a:pPr>
            <a:endParaRPr lang="en-US" dirty="0"/>
          </a:p>
          <a:p>
            <a:pPr lvl="1">
              <a:buFont typeface="Arial" panose="020B0604020202020204" pitchFamily="34" charset="0"/>
              <a:buChar char="•"/>
            </a:pPr>
            <a:r>
              <a:rPr lang="en-US" dirty="0"/>
              <a:t>You've run your first script!</a:t>
            </a:r>
          </a:p>
        </p:txBody>
      </p:sp>
      <p:sp>
        <p:nvSpPr>
          <p:cNvPr id="3" name="Slide Number Placeholder 2">
            <a:extLst>
              <a:ext uri="{FF2B5EF4-FFF2-40B4-BE49-F238E27FC236}">
                <a16:creationId xmlns:a16="http://schemas.microsoft.com/office/drawing/2014/main" id="{A57A827C-AE65-1246-8083-A32FB968A5AF}"/>
              </a:ext>
            </a:extLst>
          </p:cNvPr>
          <p:cNvSpPr>
            <a:spLocks noGrp="1"/>
          </p:cNvSpPr>
          <p:nvPr>
            <p:ph type="sldNum" sz="quarter" idx="12"/>
          </p:nvPr>
        </p:nvSpPr>
        <p:spPr/>
        <p:txBody>
          <a:bodyPr/>
          <a:lstStyle/>
          <a:p>
            <a:fld id="{E89BC60F-F4BF-4EE8-9F02-8A0093F1814F}" type="slidenum">
              <a:rPr lang="en-GB" smtClean="0"/>
              <a:t>60</a:t>
            </a:fld>
            <a:endParaRPr lang="en-GB"/>
          </a:p>
        </p:txBody>
      </p:sp>
      <p:sp>
        <p:nvSpPr>
          <p:cNvPr id="4" name="Title 3">
            <a:extLst>
              <a:ext uri="{FF2B5EF4-FFF2-40B4-BE49-F238E27FC236}">
                <a16:creationId xmlns:a16="http://schemas.microsoft.com/office/drawing/2014/main" id="{3736CD1B-9A59-B946-B8DA-8EAD176406E8}"/>
              </a:ext>
            </a:extLst>
          </p:cNvPr>
          <p:cNvSpPr>
            <a:spLocks noGrp="1"/>
          </p:cNvSpPr>
          <p:nvPr>
            <p:ph type="title"/>
          </p:nvPr>
        </p:nvSpPr>
        <p:spPr/>
        <p:txBody>
          <a:bodyPr/>
          <a:lstStyle/>
          <a:p>
            <a:r>
              <a:rPr lang="en-US" dirty="0"/>
              <a:t>Running our script</a:t>
            </a:r>
          </a:p>
        </p:txBody>
      </p:sp>
      <p:grpSp>
        <p:nvGrpSpPr>
          <p:cNvPr id="8" name="Group 7">
            <a:extLst>
              <a:ext uri="{FF2B5EF4-FFF2-40B4-BE49-F238E27FC236}">
                <a16:creationId xmlns:a16="http://schemas.microsoft.com/office/drawing/2014/main" id="{1CA45EE8-5FFB-D141-8678-AC12C96046F3}"/>
              </a:ext>
            </a:extLst>
          </p:cNvPr>
          <p:cNvGrpSpPr/>
          <p:nvPr/>
        </p:nvGrpSpPr>
        <p:grpSpPr>
          <a:xfrm>
            <a:off x="5484537" y="3869470"/>
            <a:ext cx="4013843" cy="1094162"/>
            <a:chOff x="6096000" y="3111190"/>
            <a:chExt cx="4013843" cy="1094162"/>
          </a:xfrm>
        </p:grpSpPr>
        <p:cxnSp>
          <p:nvCxnSpPr>
            <p:cNvPr id="6" name="Straight Arrow Connector 5">
              <a:extLst>
                <a:ext uri="{FF2B5EF4-FFF2-40B4-BE49-F238E27FC236}">
                  <a16:creationId xmlns:a16="http://schemas.microsoft.com/office/drawing/2014/main" id="{97A028BF-6DC2-5241-A72C-6DCB3AF6EB7A}"/>
                </a:ext>
              </a:extLst>
            </p:cNvPr>
            <p:cNvCxnSpPr/>
            <p:nvPr/>
          </p:nvCxnSpPr>
          <p:spPr>
            <a:xfrm flipH="1" flipV="1">
              <a:off x="6096000" y="3111190"/>
              <a:ext cx="1408771" cy="724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9524F4-599B-4F4A-B38F-AE841054E8A7}"/>
                </a:ext>
              </a:extLst>
            </p:cNvPr>
            <p:cNvSpPr txBox="1"/>
            <p:nvPr/>
          </p:nvSpPr>
          <p:spPr>
            <a:xfrm>
              <a:off x="7504771" y="3836020"/>
              <a:ext cx="2605072" cy="369332"/>
            </a:xfrm>
            <a:prstGeom prst="rect">
              <a:avLst/>
            </a:prstGeom>
            <a:noFill/>
          </p:spPr>
          <p:txBody>
            <a:bodyPr wrap="none" rtlCol="0">
              <a:spAutoFit/>
            </a:bodyPr>
            <a:lstStyle/>
            <a:p>
              <a:r>
                <a:rPr lang="en-US" dirty="0"/>
                <a:t>Current working directory</a:t>
              </a:r>
            </a:p>
          </p:txBody>
        </p:sp>
      </p:grpSp>
    </p:spTree>
    <p:extLst>
      <p:ext uri="{BB962C8B-B14F-4D97-AF65-F5344CB8AC3E}">
        <p14:creationId xmlns:p14="http://schemas.microsoft.com/office/powerpoint/2010/main" val="268967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E3412E-6DFA-714B-947A-738549724807}"/>
              </a:ext>
            </a:extLst>
          </p:cNvPr>
          <p:cNvSpPr>
            <a:spLocks noGrp="1"/>
          </p:cNvSpPr>
          <p:nvPr>
            <p:ph type="sldNum" sz="quarter" idx="12"/>
          </p:nvPr>
        </p:nvSpPr>
        <p:spPr/>
        <p:txBody>
          <a:bodyPr/>
          <a:lstStyle/>
          <a:p>
            <a:fld id="{E89BC60F-F4BF-4EE8-9F02-8A0093F1814F}" type="slidenum">
              <a:rPr lang="en-GB" smtClean="0"/>
              <a:t>7</a:t>
            </a:fld>
            <a:endParaRPr lang="en-GB"/>
          </a:p>
        </p:txBody>
      </p:sp>
      <p:sp>
        <p:nvSpPr>
          <p:cNvPr id="6" name="Title 5">
            <a:extLst>
              <a:ext uri="{FF2B5EF4-FFF2-40B4-BE49-F238E27FC236}">
                <a16:creationId xmlns:a16="http://schemas.microsoft.com/office/drawing/2014/main" id="{F1B1482B-B988-6142-9457-3961D449F518}"/>
              </a:ext>
            </a:extLst>
          </p:cNvPr>
          <p:cNvSpPr>
            <a:spLocks noGrp="1"/>
          </p:cNvSpPr>
          <p:nvPr>
            <p:ph type="title"/>
          </p:nvPr>
        </p:nvSpPr>
        <p:spPr/>
        <p:txBody>
          <a:bodyPr/>
          <a:lstStyle/>
          <a:p>
            <a:r>
              <a:rPr lang="en-US" dirty="0"/>
              <a:t>What am I looking at?</a:t>
            </a:r>
          </a:p>
        </p:txBody>
      </p:sp>
      <p:pic>
        <p:nvPicPr>
          <p:cNvPr id="8" name="Picture 7" descr="Putty terminal">
            <a:extLst>
              <a:ext uri="{FF2B5EF4-FFF2-40B4-BE49-F238E27FC236}">
                <a16:creationId xmlns:a16="http://schemas.microsoft.com/office/drawing/2014/main" id="{44087E22-448F-9746-B3BD-ABBAA81B7D66}"/>
              </a:ext>
            </a:extLst>
          </p:cNvPr>
          <p:cNvPicPr>
            <a:picLocks noChangeAspect="1"/>
          </p:cNvPicPr>
          <p:nvPr/>
        </p:nvPicPr>
        <p:blipFill rotWithShape="1">
          <a:blip r:embed="rId3">
            <a:extLst>
              <a:ext uri="{28A0092B-C50C-407E-A947-70E740481C1C}">
                <a14:useLocalDpi xmlns:a14="http://schemas.microsoft.com/office/drawing/2010/main"/>
              </a:ext>
            </a:extLst>
          </a:blip>
          <a:srcRect t="-159"/>
          <a:stretch/>
        </p:blipFill>
        <p:spPr>
          <a:xfrm>
            <a:off x="3593298" y="1671638"/>
            <a:ext cx="8137525" cy="3818458"/>
          </a:xfrm>
          <a:prstGeom prst="rect">
            <a:avLst/>
          </a:prstGeom>
        </p:spPr>
      </p:pic>
      <p:grpSp>
        <p:nvGrpSpPr>
          <p:cNvPr id="17" name="Group 16">
            <a:extLst>
              <a:ext uri="{FF2B5EF4-FFF2-40B4-BE49-F238E27FC236}">
                <a16:creationId xmlns:a16="http://schemas.microsoft.com/office/drawing/2014/main" id="{5E366455-4A94-0942-9B66-23B27C0FC5F4}"/>
              </a:ext>
            </a:extLst>
          </p:cNvPr>
          <p:cNvGrpSpPr/>
          <p:nvPr/>
        </p:nvGrpSpPr>
        <p:grpSpPr>
          <a:xfrm>
            <a:off x="557750" y="2418601"/>
            <a:ext cx="2928937" cy="369332"/>
            <a:chOff x="528638" y="2428875"/>
            <a:chExt cx="2928937" cy="369332"/>
          </a:xfrm>
        </p:grpSpPr>
        <p:sp>
          <p:nvSpPr>
            <p:cNvPr id="9" name="TextBox 8">
              <a:extLst>
                <a:ext uri="{FF2B5EF4-FFF2-40B4-BE49-F238E27FC236}">
                  <a16:creationId xmlns:a16="http://schemas.microsoft.com/office/drawing/2014/main" id="{FE29355A-368E-6544-A1B0-4BD1B5B87A71}"/>
                </a:ext>
              </a:extLst>
            </p:cNvPr>
            <p:cNvSpPr txBox="1"/>
            <p:nvPr/>
          </p:nvSpPr>
          <p:spPr>
            <a:xfrm>
              <a:off x="528638" y="2428875"/>
              <a:ext cx="1068562" cy="369332"/>
            </a:xfrm>
            <a:prstGeom prst="rect">
              <a:avLst/>
            </a:prstGeom>
            <a:noFill/>
          </p:spPr>
          <p:txBody>
            <a:bodyPr wrap="none" rtlCol="0">
              <a:spAutoFit/>
            </a:bodyPr>
            <a:lstStyle/>
            <a:p>
              <a:r>
                <a:rPr lang="en-US" dirty="0"/>
                <a:t>Last login</a:t>
              </a:r>
            </a:p>
          </p:txBody>
        </p:sp>
        <p:grpSp>
          <p:nvGrpSpPr>
            <p:cNvPr id="16" name="Group 15">
              <a:extLst>
                <a:ext uri="{FF2B5EF4-FFF2-40B4-BE49-F238E27FC236}">
                  <a16:creationId xmlns:a16="http://schemas.microsoft.com/office/drawing/2014/main" id="{4E3E727B-C6D6-C343-8CC5-1FBCE3E9B946}"/>
                </a:ext>
              </a:extLst>
            </p:cNvPr>
            <p:cNvGrpSpPr/>
            <p:nvPr/>
          </p:nvGrpSpPr>
          <p:grpSpPr>
            <a:xfrm>
              <a:off x="1597200" y="2526211"/>
              <a:ext cx="1860375" cy="174660"/>
              <a:chOff x="1597200" y="2517169"/>
              <a:chExt cx="1860375" cy="174660"/>
            </a:xfrm>
          </p:grpSpPr>
          <p:cxnSp>
            <p:nvCxnSpPr>
              <p:cNvPr id="11" name="Straight Arrow Connector 10">
                <a:extLst>
                  <a:ext uri="{FF2B5EF4-FFF2-40B4-BE49-F238E27FC236}">
                    <a16:creationId xmlns:a16="http://schemas.microsoft.com/office/drawing/2014/main" id="{F586EA9D-CB0C-7542-98E3-94816179B036}"/>
                  </a:ext>
                </a:extLst>
              </p:cNvPr>
              <p:cNvCxnSpPr>
                <a:cxnSpLocks/>
              </p:cNvCxnSpPr>
              <p:nvPr/>
            </p:nvCxnSpPr>
            <p:spPr>
              <a:xfrm>
                <a:off x="1597200" y="2604499"/>
                <a:ext cx="1860375"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06EF33-3AAE-784A-A612-0DEB2BCA8F74}"/>
                  </a:ext>
                </a:extLst>
              </p:cNvPr>
              <p:cNvCxnSpPr>
                <a:cxnSpLocks/>
              </p:cNvCxnSpPr>
              <p:nvPr/>
            </p:nvCxnSpPr>
            <p:spPr>
              <a:xfrm>
                <a:off x="3457575" y="2517169"/>
                <a:ext cx="0" cy="17466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73DC19E8-59AA-7349-83AB-62DAC7E194B4}"/>
              </a:ext>
            </a:extLst>
          </p:cNvPr>
          <p:cNvGrpSpPr/>
          <p:nvPr/>
        </p:nvGrpSpPr>
        <p:grpSpPr>
          <a:xfrm>
            <a:off x="557750" y="2787933"/>
            <a:ext cx="2928937" cy="792934"/>
            <a:chOff x="528638" y="2234844"/>
            <a:chExt cx="2928937" cy="792934"/>
          </a:xfrm>
        </p:grpSpPr>
        <p:sp>
          <p:nvSpPr>
            <p:cNvPr id="21" name="TextBox 20">
              <a:extLst>
                <a:ext uri="{FF2B5EF4-FFF2-40B4-BE49-F238E27FC236}">
                  <a16:creationId xmlns:a16="http://schemas.microsoft.com/office/drawing/2014/main" id="{CD4FF303-7681-5849-B88C-06AA4EE696FF}"/>
                </a:ext>
              </a:extLst>
            </p:cNvPr>
            <p:cNvSpPr txBox="1"/>
            <p:nvPr/>
          </p:nvSpPr>
          <p:spPr>
            <a:xfrm>
              <a:off x="528638" y="2428875"/>
              <a:ext cx="782778" cy="369332"/>
            </a:xfrm>
            <a:prstGeom prst="rect">
              <a:avLst/>
            </a:prstGeom>
            <a:noFill/>
          </p:spPr>
          <p:txBody>
            <a:bodyPr wrap="none" rtlCol="0">
              <a:spAutoFit/>
            </a:bodyPr>
            <a:lstStyle/>
            <a:p>
              <a:r>
                <a:rPr lang="en-US" dirty="0"/>
                <a:t>MOTD</a:t>
              </a:r>
            </a:p>
          </p:txBody>
        </p:sp>
        <p:grpSp>
          <p:nvGrpSpPr>
            <p:cNvPr id="22" name="Group 21">
              <a:extLst>
                <a:ext uri="{FF2B5EF4-FFF2-40B4-BE49-F238E27FC236}">
                  <a16:creationId xmlns:a16="http://schemas.microsoft.com/office/drawing/2014/main" id="{9E8A6B68-3506-BE40-A0AE-5F2E4ECB6860}"/>
                </a:ext>
              </a:extLst>
            </p:cNvPr>
            <p:cNvGrpSpPr/>
            <p:nvPr/>
          </p:nvGrpSpPr>
          <p:grpSpPr>
            <a:xfrm>
              <a:off x="1597200" y="2234844"/>
              <a:ext cx="1860375" cy="792934"/>
              <a:chOff x="1597200" y="2225802"/>
              <a:chExt cx="1860375" cy="792934"/>
            </a:xfrm>
          </p:grpSpPr>
          <p:cxnSp>
            <p:nvCxnSpPr>
              <p:cNvPr id="23" name="Straight Arrow Connector 22">
                <a:extLst>
                  <a:ext uri="{FF2B5EF4-FFF2-40B4-BE49-F238E27FC236}">
                    <a16:creationId xmlns:a16="http://schemas.microsoft.com/office/drawing/2014/main" id="{3686B4CC-5EB7-9240-878F-922BAB269828}"/>
                  </a:ext>
                </a:extLst>
              </p:cNvPr>
              <p:cNvCxnSpPr>
                <a:cxnSpLocks/>
              </p:cNvCxnSpPr>
              <p:nvPr/>
            </p:nvCxnSpPr>
            <p:spPr>
              <a:xfrm>
                <a:off x="1597200" y="2604499"/>
                <a:ext cx="1860375"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3FCDD7-6B3F-024A-966C-F5FC8EB23167}"/>
                  </a:ext>
                </a:extLst>
              </p:cNvPr>
              <p:cNvCxnSpPr>
                <a:cxnSpLocks/>
              </p:cNvCxnSpPr>
              <p:nvPr/>
            </p:nvCxnSpPr>
            <p:spPr>
              <a:xfrm>
                <a:off x="3457575" y="2225802"/>
                <a:ext cx="0" cy="792934"/>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FF9F5A14-79CD-0D45-9A0B-C55607525911}"/>
              </a:ext>
            </a:extLst>
          </p:cNvPr>
          <p:cNvGrpSpPr/>
          <p:nvPr/>
        </p:nvGrpSpPr>
        <p:grpSpPr>
          <a:xfrm>
            <a:off x="557750" y="3807909"/>
            <a:ext cx="2928937" cy="369332"/>
            <a:chOff x="528638" y="2428875"/>
            <a:chExt cx="2928937" cy="369332"/>
          </a:xfrm>
        </p:grpSpPr>
        <p:sp>
          <p:nvSpPr>
            <p:cNvPr id="33" name="TextBox 32">
              <a:extLst>
                <a:ext uri="{FF2B5EF4-FFF2-40B4-BE49-F238E27FC236}">
                  <a16:creationId xmlns:a16="http://schemas.microsoft.com/office/drawing/2014/main" id="{D52758FF-4EE3-C34E-97AD-4385E6A0FDEC}"/>
                </a:ext>
              </a:extLst>
            </p:cNvPr>
            <p:cNvSpPr txBox="1"/>
            <p:nvPr/>
          </p:nvSpPr>
          <p:spPr>
            <a:xfrm>
              <a:off x="528638" y="2428875"/>
              <a:ext cx="883640" cy="369332"/>
            </a:xfrm>
            <a:prstGeom prst="rect">
              <a:avLst/>
            </a:prstGeom>
            <a:noFill/>
          </p:spPr>
          <p:txBody>
            <a:bodyPr wrap="none" rtlCol="0">
              <a:spAutoFit/>
            </a:bodyPr>
            <a:lstStyle/>
            <a:p>
              <a:r>
                <a:rPr lang="en-US" dirty="0"/>
                <a:t>Prompt</a:t>
              </a:r>
            </a:p>
          </p:txBody>
        </p:sp>
        <p:grpSp>
          <p:nvGrpSpPr>
            <p:cNvPr id="34" name="Group 33">
              <a:extLst>
                <a:ext uri="{FF2B5EF4-FFF2-40B4-BE49-F238E27FC236}">
                  <a16:creationId xmlns:a16="http://schemas.microsoft.com/office/drawing/2014/main" id="{8D00B5C3-1A47-CA43-BDD7-20E25E3B3727}"/>
                </a:ext>
              </a:extLst>
            </p:cNvPr>
            <p:cNvGrpSpPr/>
            <p:nvPr/>
          </p:nvGrpSpPr>
          <p:grpSpPr>
            <a:xfrm>
              <a:off x="1597200" y="2526211"/>
              <a:ext cx="1860375" cy="174660"/>
              <a:chOff x="1597200" y="2517169"/>
              <a:chExt cx="1860375" cy="174660"/>
            </a:xfrm>
          </p:grpSpPr>
          <p:cxnSp>
            <p:nvCxnSpPr>
              <p:cNvPr id="35" name="Straight Arrow Connector 34">
                <a:extLst>
                  <a:ext uri="{FF2B5EF4-FFF2-40B4-BE49-F238E27FC236}">
                    <a16:creationId xmlns:a16="http://schemas.microsoft.com/office/drawing/2014/main" id="{14B2DA89-09D8-0545-B891-A33081FCC4E6}"/>
                  </a:ext>
                </a:extLst>
              </p:cNvPr>
              <p:cNvCxnSpPr>
                <a:cxnSpLocks/>
              </p:cNvCxnSpPr>
              <p:nvPr/>
            </p:nvCxnSpPr>
            <p:spPr>
              <a:xfrm>
                <a:off x="1597200" y="2604499"/>
                <a:ext cx="1860375"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678DC5-4A79-2442-9972-F267A9879B1E}"/>
                  </a:ext>
                </a:extLst>
              </p:cNvPr>
              <p:cNvCxnSpPr>
                <a:cxnSpLocks/>
              </p:cNvCxnSpPr>
              <p:nvPr/>
            </p:nvCxnSpPr>
            <p:spPr>
              <a:xfrm>
                <a:off x="3457575" y="2517169"/>
                <a:ext cx="0" cy="174660"/>
              </a:xfrm>
              <a:prstGeom prst="line">
                <a:avLst/>
              </a:prstGeom>
              <a:ln w="1905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795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17"/>
                                        </p:tgtEl>
                                        <p:attrNameLst>
                                          <p:attrName>style.opacity</p:attrName>
                                        </p:attrNameLst>
                                      </p:cBhvr>
                                      <p:to>
                                        <p:strVal val="0.5"/>
                                      </p:to>
                                    </p:set>
                                    <p:animEffect filter="image" prLst="opacity: 0.5">
                                      <p:cBhvr rctx="IE">
                                        <p:cTn id="11" dur="indefinite"/>
                                        <p:tgtEl>
                                          <p:spTgt spid="17"/>
                                        </p:tgtEl>
                                      </p:cBhvr>
                                    </p:animEffec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20"/>
                                        </p:tgtEl>
                                        <p:attrNameLst>
                                          <p:attrName>style.opacity</p:attrName>
                                        </p:attrNameLst>
                                      </p:cBhvr>
                                      <p:to>
                                        <p:strVal val="0.5"/>
                                      </p:to>
                                    </p:set>
                                    <p:animEffect filter="image" prLst="opacity: 0.5">
                                      <p:cBhvr rctx="IE">
                                        <p:cTn id="18" dur="indefinite"/>
                                        <p:tgtEl>
                                          <p:spTgt spid="20"/>
                                        </p:tgtEl>
                                      </p:cBhvr>
                                    </p:animEffec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B46A9-B7B6-D848-83AB-3E14BB31673D}"/>
              </a:ext>
            </a:extLst>
          </p:cNvPr>
          <p:cNvSpPr>
            <a:spLocks noGrp="1"/>
          </p:cNvSpPr>
          <p:nvPr>
            <p:ph idx="1"/>
          </p:nvPr>
        </p:nvSpPr>
        <p:spPr>
          <a:xfrm>
            <a:off x="516467" y="2020571"/>
            <a:ext cx="11159067" cy="3298189"/>
          </a:xfrm>
        </p:spPr>
        <p:txBody>
          <a:bodyPr/>
          <a:lstStyle/>
          <a:p>
            <a:pPr algn="ctr"/>
            <a:endParaRPr lang="en-GB" dirty="0">
              <a:solidFill>
                <a:schemeClr val="accent5">
                  <a:lumMod val="75000"/>
                </a:schemeClr>
              </a:solidFill>
              <a:latin typeface="Courier" pitchFamily="2" charset="0"/>
              <a:cs typeface="Courier New" panose="02070309020205020404" pitchFamily="49" charset="0"/>
            </a:endParaRPr>
          </a:p>
          <a:p>
            <a:pPr algn="ctr"/>
            <a:r>
              <a:rPr lang="en-GB" dirty="0">
                <a:solidFill>
                  <a:schemeClr val="accent5">
                    <a:lumMod val="75000"/>
                  </a:schemeClr>
                </a:solidFill>
                <a:latin typeface="Courier" pitchFamily="2" charset="0"/>
              </a:rPr>
              <a:t>[jabbott@login1 ~]$</a:t>
            </a:r>
          </a:p>
        </p:txBody>
      </p:sp>
      <p:sp>
        <p:nvSpPr>
          <p:cNvPr id="4" name="Slide Number Placeholder 3">
            <a:extLst>
              <a:ext uri="{FF2B5EF4-FFF2-40B4-BE49-F238E27FC236}">
                <a16:creationId xmlns:a16="http://schemas.microsoft.com/office/drawing/2014/main" id="{F41D3054-311D-5A4B-B9A9-9D64996F0115}"/>
              </a:ext>
            </a:extLst>
          </p:cNvPr>
          <p:cNvSpPr>
            <a:spLocks noGrp="1"/>
          </p:cNvSpPr>
          <p:nvPr>
            <p:ph type="sldNum" sz="quarter" idx="12"/>
          </p:nvPr>
        </p:nvSpPr>
        <p:spPr/>
        <p:txBody>
          <a:bodyPr/>
          <a:lstStyle/>
          <a:p>
            <a:fld id="{E89BC60F-F4BF-4EE8-9F02-8A0093F1814F}" type="slidenum">
              <a:rPr lang="en-GB" smtClean="0"/>
              <a:t>8</a:t>
            </a:fld>
            <a:endParaRPr lang="en-GB"/>
          </a:p>
        </p:txBody>
      </p:sp>
      <p:sp>
        <p:nvSpPr>
          <p:cNvPr id="2" name="Title 1">
            <a:extLst>
              <a:ext uri="{FF2B5EF4-FFF2-40B4-BE49-F238E27FC236}">
                <a16:creationId xmlns:a16="http://schemas.microsoft.com/office/drawing/2014/main" id="{708B0F7B-42CA-244D-B35D-9B4FF53D0F82}"/>
              </a:ext>
            </a:extLst>
          </p:cNvPr>
          <p:cNvSpPr>
            <a:spLocks noGrp="1"/>
          </p:cNvSpPr>
          <p:nvPr>
            <p:ph type="title"/>
          </p:nvPr>
        </p:nvSpPr>
        <p:spPr/>
        <p:txBody>
          <a:bodyPr/>
          <a:lstStyle/>
          <a:p>
            <a:r>
              <a:rPr lang="en-GB" dirty="0"/>
              <a:t>The Command Prompt</a:t>
            </a:r>
          </a:p>
        </p:txBody>
      </p:sp>
      <p:grpSp>
        <p:nvGrpSpPr>
          <p:cNvPr id="22" name="Group 21">
            <a:extLst>
              <a:ext uri="{FF2B5EF4-FFF2-40B4-BE49-F238E27FC236}">
                <a16:creationId xmlns:a16="http://schemas.microsoft.com/office/drawing/2014/main" id="{D5D59FAF-438C-D940-954A-E4E564404E3D}"/>
              </a:ext>
            </a:extLst>
          </p:cNvPr>
          <p:cNvGrpSpPr/>
          <p:nvPr/>
        </p:nvGrpSpPr>
        <p:grpSpPr>
          <a:xfrm>
            <a:off x="3882380" y="2466843"/>
            <a:ext cx="2052443" cy="1669886"/>
            <a:chOff x="3289529" y="3967139"/>
            <a:chExt cx="2052443" cy="1669886"/>
          </a:xfrm>
        </p:grpSpPr>
        <p:sp>
          <p:nvSpPr>
            <p:cNvPr id="6" name="Frame 5">
              <a:extLst>
                <a:ext uri="{FF2B5EF4-FFF2-40B4-BE49-F238E27FC236}">
                  <a16:creationId xmlns:a16="http://schemas.microsoft.com/office/drawing/2014/main" id="{6B356724-3FFD-7B40-B9B1-A0D665F8924B}"/>
                </a:ext>
              </a:extLst>
            </p:cNvPr>
            <p:cNvSpPr/>
            <p:nvPr/>
          </p:nvSpPr>
          <p:spPr>
            <a:xfrm>
              <a:off x="4102717" y="3967139"/>
              <a:ext cx="1239255" cy="4056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96974E1D-DF59-9043-9B7B-0EC6830D1C19}"/>
                </a:ext>
              </a:extLst>
            </p:cNvPr>
            <p:cNvCxnSpPr>
              <a:cxnSpLocks/>
            </p:cNvCxnSpPr>
            <p:nvPr/>
          </p:nvCxnSpPr>
          <p:spPr>
            <a:xfrm flipH="1">
              <a:off x="4168852" y="4419751"/>
              <a:ext cx="485579" cy="79866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744250-2651-BD43-B74A-BF97441FE5FE}"/>
                </a:ext>
              </a:extLst>
            </p:cNvPr>
            <p:cNvSpPr txBox="1"/>
            <p:nvPr/>
          </p:nvSpPr>
          <p:spPr>
            <a:xfrm>
              <a:off x="3289529" y="5267693"/>
              <a:ext cx="1222042" cy="369332"/>
            </a:xfrm>
            <a:prstGeom prst="rect">
              <a:avLst/>
            </a:prstGeom>
            <a:noFill/>
          </p:spPr>
          <p:txBody>
            <a:bodyPr wrap="square" rtlCol="0">
              <a:spAutoFit/>
            </a:bodyPr>
            <a:lstStyle/>
            <a:p>
              <a:r>
                <a:rPr lang="en-US" dirty="0"/>
                <a:t>Username</a:t>
              </a:r>
            </a:p>
          </p:txBody>
        </p:sp>
      </p:grpSp>
      <p:grpSp>
        <p:nvGrpSpPr>
          <p:cNvPr id="23" name="Group 22">
            <a:extLst>
              <a:ext uri="{FF2B5EF4-FFF2-40B4-BE49-F238E27FC236}">
                <a16:creationId xmlns:a16="http://schemas.microsoft.com/office/drawing/2014/main" id="{8E7DE6D0-AE17-0448-AA8D-1973B180EE3B}"/>
              </a:ext>
            </a:extLst>
          </p:cNvPr>
          <p:cNvGrpSpPr/>
          <p:nvPr/>
        </p:nvGrpSpPr>
        <p:grpSpPr>
          <a:xfrm>
            <a:off x="7006146" y="2466843"/>
            <a:ext cx="1783332" cy="1849152"/>
            <a:chOff x="5186726" y="4520097"/>
            <a:chExt cx="1783332" cy="1849152"/>
          </a:xfrm>
        </p:grpSpPr>
        <p:sp>
          <p:nvSpPr>
            <p:cNvPr id="10" name="Frame 9">
              <a:extLst>
                <a:ext uri="{FF2B5EF4-FFF2-40B4-BE49-F238E27FC236}">
                  <a16:creationId xmlns:a16="http://schemas.microsoft.com/office/drawing/2014/main" id="{471CC753-B71F-D14A-A3CA-12A0E3106B4A}"/>
                </a:ext>
              </a:extLst>
            </p:cNvPr>
            <p:cNvSpPr/>
            <p:nvPr/>
          </p:nvSpPr>
          <p:spPr>
            <a:xfrm>
              <a:off x="5186726" y="4520097"/>
              <a:ext cx="317226" cy="4056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a:extLst>
                <a:ext uri="{FF2B5EF4-FFF2-40B4-BE49-F238E27FC236}">
                  <a16:creationId xmlns:a16="http://schemas.microsoft.com/office/drawing/2014/main" id="{11EC1749-45B7-2A45-8515-B1DBC288CF2D}"/>
                </a:ext>
              </a:extLst>
            </p:cNvPr>
            <p:cNvCxnSpPr>
              <a:cxnSpLocks/>
            </p:cNvCxnSpPr>
            <p:nvPr/>
          </p:nvCxnSpPr>
          <p:spPr>
            <a:xfrm>
              <a:off x="5345133" y="4985137"/>
              <a:ext cx="525352" cy="7276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4CAF73-8AFE-AD4E-B405-54D4FCE2F959}"/>
                </a:ext>
              </a:extLst>
            </p:cNvPr>
            <p:cNvSpPr txBox="1"/>
            <p:nvPr/>
          </p:nvSpPr>
          <p:spPr>
            <a:xfrm>
              <a:off x="5186726" y="5722918"/>
              <a:ext cx="1783332" cy="646331"/>
            </a:xfrm>
            <a:prstGeom prst="rect">
              <a:avLst/>
            </a:prstGeom>
            <a:noFill/>
          </p:spPr>
          <p:txBody>
            <a:bodyPr wrap="square" rtlCol="0">
              <a:spAutoFit/>
            </a:bodyPr>
            <a:lstStyle/>
            <a:p>
              <a:pPr algn="ctr"/>
              <a:r>
                <a:rPr lang="en-US" dirty="0"/>
                <a:t>Current Working</a:t>
              </a:r>
              <a:br>
                <a:rPr lang="en-US" dirty="0"/>
              </a:br>
              <a:r>
                <a:rPr lang="en-US" dirty="0"/>
                <a:t>Directory</a:t>
              </a:r>
            </a:p>
          </p:txBody>
        </p:sp>
      </p:grpSp>
      <p:grpSp>
        <p:nvGrpSpPr>
          <p:cNvPr id="24" name="Group 23">
            <a:extLst>
              <a:ext uri="{FF2B5EF4-FFF2-40B4-BE49-F238E27FC236}">
                <a16:creationId xmlns:a16="http://schemas.microsoft.com/office/drawing/2014/main" id="{25024144-EA20-1B4F-ACF2-C489E2962A74}"/>
              </a:ext>
            </a:extLst>
          </p:cNvPr>
          <p:cNvGrpSpPr/>
          <p:nvPr/>
        </p:nvGrpSpPr>
        <p:grpSpPr>
          <a:xfrm>
            <a:off x="5927258" y="2466844"/>
            <a:ext cx="1228362" cy="1684352"/>
            <a:chOff x="5589872" y="4509971"/>
            <a:chExt cx="1228362" cy="1684352"/>
          </a:xfrm>
        </p:grpSpPr>
        <p:sp>
          <p:nvSpPr>
            <p:cNvPr id="15" name="Frame 14">
              <a:extLst>
                <a:ext uri="{FF2B5EF4-FFF2-40B4-BE49-F238E27FC236}">
                  <a16:creationId xmlns:a16="http://schemas.microsoft.com/office/drawing/2014/main" id="{EE75BDD2-FB43-5749-8C9F-C79F2191E300}"/>
                </a:ext>
              </a:extLst>
            </p:cNvPr>
            <p:cNvSpPr/>
            <p:nvPr/>
          </p:nvSpPr>
          <p:spPr>
            <a:xfrm>
              <a:off x="5589873" y="4509971"/>
              <a:ext cx="1095034" cy="4056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13FB6151-4F03-2741-87C2-9F0022873B2C}"/>
                </a:ext>
              </a:extLst>
            </p:cNvPr>
            <p:cNvCxnSpPr>
              <a:cxnSpLocks/>
            </p:cNvCxnSpPr>
            <p:nvPr/>
          </p:nvCxnSpPr>
          <p:spPr>
            <a:xfrm>
              <a:off x="6131207" y="4985555"/>
              <a:ext cx="0" cy="61428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8B6E74-FEFE-D34A-AF59-768541288E0F}"/>
                </a:ext>
              </a:extLst>
            </p:cNvPr>
            <p:cNvSpPr txBox="1"/>
            <p:nvPr/>
          </p:nvSpPr>
          <p:spPr>
            <a:xfrm>
              <a:off x="5589872" y="5824991"/>
              <a:ext cx="1228362" cy="369332"/>
            </a:xfrm>
            <a:prstGeom prst="rect">
              <a:avLst/>
            </a:prstGeom>
            <a:noFill/>
          </p:spPr>
          <p:txBody>
            <a:bodyPr wrap="square" rtlCol="0">
              <a:spAutoFit/>
            </a:bodyPr>
            <a:lstStyle/>
            <a:p>
              <a:r>
                <a:rPr lang="en-US" dirty="0"/>
                <a:t>Hostname</a:t>
              </a:r>
            </a:p>
          </p:txBody>
        </p:sp>
      </p:grpSp>
      <p:grpSp>
        <p:nvGrpSpPr>
          <p:cNvPr id="18" name="Group 17">
            <a:extLst>
              <a:ext uri="{FF2B5EF4-FFF2-40B4-BE49-F238E27FC236}">
                <a16:creationId xmlns:a16="http://schemas.microsoft.com/office/drawing/2014/main" id="{D3C1AD67-14DB-4240-975D-AA12E8DA3493}"/>
              </a:ext>
            </a:extLst>
          </p:cNvPr>
          <p:cNvGrpSpPr/>
          <p:nvPr/>
        </p:nvGrpSpPr>
        <p:grpSpPr>
          <a:xfrm>
            <a:off x="7302500" y="2466696"/>
            <a:ext cx="3408774" cy="1526134"/>
            <a:chOff x="7302500" y="1861206"/>
            <a:chExt cx="3408774" cy="1526134"/>
          </a:xfrm>
        </p:grpSpPr>
        <p:cxnSp>
          <p:nvCxnSpPr>
            <p:cNvPr id="20" name="Straight Arrow Connector 19">
              <a:extLst>
                <a:ext uri="{FF2B5EF4-FFF2-40B4-BE49-F238E27FC236}">
                  <a16:creationId xmlns:a16="http://schemas.microsoft.com/office/drawing/2014/main" id="{E877FFE9-D4A4-594E-B7C6-D4C215D2764E}"/>
                </a:ext>
              </a:extLst>
            </p:cNvPr>
            <p:cNvCxnSpPr>
              <a:cxnSpLocks/>
            </p:cNvCxnSpPr>
            <p:nvPr/>
          </p:nvCxnSpPr>
          <p:spPr>
            <a:xfrm>
              <a:off x="7689905" y="2147984"/>
              <a:ext cx="1114244" cy="67552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FA5E0D-6737-7F41-9ECA-9260905E6B1B}"/>
                </a:ext>
              </a:extLst>
            </p:cNvPr>
            <p:cNvSpPr txBox="1"/>
            <p:nvPr/>
          </p:nvSpPr>
          <p:spPr>
            <a:xfrm>
              <a:off x="8804149" y="2741009"/>
              <a:ext cx="1907125" cy="646331"/>
            </a:xfrm>
            <a:prstGeom prst="rect">
              <a:avLst/>
            </a:prstGeom>
            <a:noFill/>
          </p:spPr>
          <p:txBody>
            <a:bodyPr wrap="none" rtlCol="0">
              <a:spAutoFit/>
            </a:bodyPr>
            <a:lstStyle/>
            <a:p>
              <a:r>
                <a:rPr lang="en-US" dirty="0"/>
                <a:t>Indicates ready to</a:t>
              </a:r>
            </a:p>
            <a:p>
              <a:r>
                <a:rPr lang="en-US" dirty="0"/>
                <a:t>receive command</a:t>
              </a:r>
            </a:p>
          </p:txBody>
        </p:sp>
        <p:sp>
          <p:nvSpPr>
            <p:cNvPr id="25" name="Frame 24">
              <a:extLst>
                <a:ext uri="{FF2B5EF4-FFF2-40B4-BE49-F238E27FC236}">
                  <a16:creationId xmlns:a16="http://schemas.microsoft.com/office/drawing/2014/main" id="{B6EB7FD8-6E71-FF43-8DF4-1956A9BE24F8}"/>
                </a:ext>
              </a:extLst>
            </p:cNvPr>
            <p:cNvSpPr/>
            <p:nvPr/>
          </p:nvSpPr>
          <p:spPr>
            <a:xfrm>
              <a:off x="7302500" y="1861206"/>
              <a:ext cx="317226" cy="4056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498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22"/>
                                        </p:tgtEl>
                                        <p:attrNameLst>
                                          <p:attrName>style.opacity</p:attrName>
                                        </p:attrNameLst>
                                      </p:cBhvr>
                                      <p:to>
                                        <p:strVal val="0.5"/>
                                      </p:to>
                                    </p:set>
                                    <p:animEffect filter="image" prLst="opacity: 0.5">
                                      <p:cBhvr rctx="IE">
                                        <p:cTn id="12" dur="indefinite"/>
                                        <p:tgtEl>
                                          <p:spTgt spid="22"/>
                                        </p:tgtEl>
                                      </p:cBhvr>
                                    </p:animEffec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24"/>
                                        </p:tgtEl>
                                        <p:attrNameLst>
                                          <p:attrName>style.opacity</p:attrName>
                                        </p:attrNameLst>
                                      </p:cBhvr>
                                      <p:to>
                                        <p:strVal val="0.5"/>
                                      </p:to>
                                    </p:set>
                                    <p:animEffect filter="image" prLst="opacity: 0.5">
                                      <p:cBhvr rctx="IE">
                                        <p:cTn id="21" dur="indefinite"/>
                                        <p:tgtEl>
                                          <p:spTgt spid="24"/>
                                        </p:tgtEl>
                                      </p:cBhvr>
                                    </p:animEffec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p:cTn id="29" dur="indefinite"/>
                                        <p:tgtEl>
                                          <p:spTgt spid="23"/>
                                        </p:tgtEl>
                                        <p:attrNameLst>
                                          <p:attrName>style.opacity</p:attrName>
                                        </p:attrNameLst>
                                      </p:cBhvr>
                                      <p:to>
                                        <p:strVal val="0.5"/>
                                      </p:to>
                                    </p:set>
                                    <p:animEffect filter="image" prLst="opacity: 0.5">
                                      <p:cBhvr rctx="IE">
                                        <p:cTn id="30" dur="indefinite"/>
                                        <p:tgtEl>
                                          <p:spTgt spid="23"/>
                                        </p:tgtEl>
                                      </p:cBhvr>
                                    </p:animEffec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584A25-B2E1-9841-9933-816C5792B23F}"/>
              </a:ext>
            </a:extLst>
          </p:cNvPr>
          <p:cNvSpPr>
            <a:spLocks noGrp="1"/>
          </p:cNvSpPr>
          <p:nvPr>
            <p:ph type="sldNum" sz="quarter" idx="12"/>
          </p:nvPr>
        </p:nvSpPr>
        <p:spPr/>
        <p:txBody>
          <a:bodyPr/>
          <a:lstStyle/>
          <a:p>
            <a:fld id="{E89BC60F-F4BF-4EE8-9F02-8A0093F1814F}" type="slidenum">
              <a:rPr lang="en-GB" smtClean="0"/>
              <a:t>9</a:t>
            </a:fld>
            <a:endParaRPr lang="en-GB"/>
          </a:p>
        </p:txBody>
      </p:sp>
      <p:sp>
        <p:nvSpPr>
          <p:cNvPr id="4" name="Title 3">
            <a:extLst>
              <a:ext uri="{FF2B5EF4-FFF2-40B4-BE49-F238E27FC236}">
                <a16:creationId xmlns:a16="http://schemas.microsoft.com/office/drawing/2014/main" id="{0E94501D-7083-1943-A5B0-FEED31F02443}"/>
              </a:ext>
            </a:extLst>
          </p:cNvPr>
          <p:cNvSpPr>
            <a:spLocks noGrp="1"/>
          </p:cNvSpPr>
          <p:nvPr>
            <p:ph type="title"/>
          </p:nvPr>
        </p:nvSpPr>
        <p:spPr/>
        <p:txBody>
          <a:bodyPr/>
          <a:lstStyle/>
          <a:p>
            <a:r>
              <a:rPr lang="en-US" dirty="0"/>
              <a:t>Running a Command</a:t>
            </a:r>
          </a:p>
        </p:txBody>
      </p:sp>
      <p:sp>
        <p:nvSpPr>
          <p:cNvPr id="5" name="Content Placeholder 4">
            <a:extLst>
              <a:ext uri="{FF2B5EF4-FFF2-40B4-BE49-F238E27FC236}">
                <a16:creationId xmlns:a16="http://schemas.microsoft.com/office/drawing/2014/main" id="{4C7439B2-B15A-5740-AE71-9D542695F01C}"/>
              </a:ext>
            </a:extLst>
          </p:cNvPr>
          <p:cNvSpPr txBox="1">
            <a:spLocks/>
          </p:cNvSpPr>
          <p:nvPr/>
        </p:nvSpPr>
        <p:spPr>
          <a:xfrm>
            <a:off x="516467" y="1807211"/>
            <a:ext cx="11159067" cy="4243069"/>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rgbClr val="464646"/>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rgbClr val="464646"/>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rgbClr val="464646"/>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rgbClr val="46464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Linux programs are run by typing commands</a:t>
            </a:r>
          </a:p>
          <a:p>
            <a:pPr marL="342900" indent="-342900">
              <a:buFont typeface="Arial" panose="020B0604020202020204" pitchFamily="34" charset="0"/>
              <a:buChar char="•"/>
            </a:pPr>
            <a:r>
              <a:rPr lang="en-GB" dirty="0"/>
              <a:t>The command is the name of a program available on the computer</a:t>
            </a:r>
          </a:p>
          <a:p>
            <a:pPr marL="342900" indent="-342900">
              <a:buFont typeface="Arial" panose="020B0604020202020204" pitchFamily="34" charset="0"/>
              <a:buChar char="•"/>
            </a:pPr>
            <a:r>
              <a:rPr lang="en-GB" dirty="0"/>
              <a:t>After typing the command, press 	to run it...</a:t>
            </a:r>
          </a:p>
          <a:p>
            <a:pPr marL="342900" indent="-342900">
              <a:buFont typeface="Arial" panose="020B0604020202020204" pitchFamily="34" charset="0"/>
              <a:buChar char="•"/>
            </a:pPr>
            <a:r>
              <a:rPr lang="en-GB" dirty="0"/>
              <a:t>N.B. Don’t copy and paste commands from Word/</a:t>
            </a:r>
            <a:r>
              <a:rPr lang="en-GB" dirty="0" err="1"/>
              <a:t>Powerpoint</a:t>
            </a:r>
            <a:r>
              <a:rPr lang="en-GB" dirty="0"/>
              <a:t> etc.</a:t>
            </a:r>
            <a:br>
              <a:rPr lang="en-GB" dirty="0"/>
            </a:br>
            <a:endParaRPr lang="en-GB" dirty="0"/>
          </a:p>
          <a:p>
            <a:pPr marL="355600" lvl="2" indent="0">
              <a:lnSpc>
                <a:spcPct val="110000"/>
              </a:lnSpc>
              <a:spcBef>
                <a:spcPts val="0"/>
              </a:spcBef>
              <a:spcAft>
                <a:spcPts val="0"/>
              </a:spcAft>
              <a:buNone/>
            </a:pPr>
            <a:r>
              <a:rPr lang="en-GB" sz="2000" dirty="0">
                <a:solidFill>
                  <a:schemeClr val="accent1">
                    <a:lumMod val="75000"/>
                  </a:schemeClr>
                </a:solidFill>
                <a:latin typeface="Courier" pitchFamily="2" charset="0"/>
              </a:rPr>
              <a:t>[jabbott@login2 ~]$</a:t>
            </a:r>
          </a:p>
          <a:p>
            <a:pPr marL="355600" lvl="2" indent="0">
              <a:lnSpc>
                <a:spcPct val="110000"/>
              </a:lnSpc>
              <a:spcBef>
                <a:spcPts val="0"/>
              </a:spcBef>
              <a:spcAft>
                <a:spcPts val="0"/>
              </a:spcAft>
              <a:buNone/>
            </a:pPr>
            <a:endParaRPr lang="en-GB" sz="2000" dirty="0">
              <a:solidFill>
                <a:schemeClr val="accent1">
                  <a:lumMod val="75000"/>
                </a:schemeClr>
              </a:solidFill>
              <a:latin typeface="Courier" pitchFamily="2" charset="0"/>
            </a:endParaRPr>
          </a:p>
          <a:p>
            <a:pPr marL="342900" lvl="1" indent="-342900">
              <a:lnSpc>
                <a:spcPct val="110000"/>
              </a:lnSpc>
              <a:spcBef>
                <a:spcPts val="0"/>
              </a:spcBef>
              <a:spcAft>
                <a:spcPts val="0"/>
              </a:spcAft>
              <a:buFont typeface="Arial" panose="020B0604020202020204" pitchFamily="34" charset="0"/>
              <a:buChar char="•"/>
            </a:pPr>
            <a:endParaRPr lang="en-GB" sz="2200" dirty="0"/>
          </a:p>
          <a:p>
            <a:pPr marL="342900" lvl="1" indent="-342900">
              <a:lnSpc>
                <a:spcPct val="110000"/>
              </a:lnSpc>
              <a:spcBef>
                <a:spcPts val="0"/>
              </a:spcBef>
              <a:spcAft>
                <a:spcPts val="0"/>
              </a:spcAft>
              <a:buFont typeface="Arial" panose="020B0604020202020204" pitchFamily="34" charset="0"/>
              <a:buChar char="•"/>
            </a:pPr>
            <a:r>
              <a:rPr lang="en-GB" sz="2200" dirty="0"/>
              <a:t>Linux is case-sensitive...'</a:t>
            </a:r>
            <a:r>
              <a:rPr lang="en-GB" sz="2200" dirty="0">
                <a:latin typeface="Courier New" panose="02070309020205020404" pitchFamily="49" charset="0"/>
                <a:cs typeface="Courier New" panose="02070309020205020404" pitchFamily="49" charset="0"/>
              </a:rPr>
              <a:t>date</a:t>
            </a:r>
            <a:r>
              <a:rPr lang="en-GB" sz="2200" dirty="0"/>
              <a:t>' is not the same as '</a:t>
            </a:r>
            <a:r>
              <a:rPr lang="en-GB" sz="2200" dirty="0">
                <a:latin typeface="Courier New" panose="02070309020205020404" pitchFamily="49" charset="0"/>
                <a:cs typeface="Courier New" panose="02070309020205020404" pitchFamily="49" charset="0"/>
              </a:rPr>
              <a:t>Date</a:t>
            </a:r>
            <a:r>
              <a:rPr lang="en-GB" sz="2200" dirty="0"/>
              <a:t>' </a:t>
            </a:r>
            <a:br>
              <a:rPr lang="en-GB" sz="2200" dirty="0"/>
            </a:br>
            <a:br>
              <a:rPr lang="en-GB" sz="2200" dirty="0"/>
            </a:br>
            <a:endParaRPr lang="en-GB" sz="2000" dirty="0">
              <a:solidFill>
                <a:schemeClr val="accent4">
                  <a:lumMod val="50000"/>
                </a:schemeClr>
              </a:solidFill>
              <a:latin typeface="Courier" pitchFamily="2" charset="0"/>
              <a:cs typeface="Courier New" panose="02070309020205020404" pitchFamily="49" charset="0"/>
            </a:endParaRPr>
          </a:p>
          <a:p>
            <a:pPr marL="355600" lvl="2" indent="0">
              <a:spcBef>
                <a:spcPts val="0"/>
              </a:spcBef>
              <a:spcAft>
                <a:spcPts val="0"/>
              </a:spcAft>
              <a:buFont typeface="Calibri" panose="020F0502020204030204" pitchFamily="34" charset="0"/>
              <a:buNone/>
            </a:pPr>
            <a:endParaRPr lang="en-GB" dirty="0"/>
          </a:p>
        </p:txBody>
      </p:sp>
      <p:pic>
        <p:nvPicPr>
          <p:cNvPr id="6" name="Picture 5" descr="An enter key">
            <a:extLst>
              <a:ext uri="{FF2B5EF4-FFF2-40B4-BE49-F238E27FC236}">
                <a16:creationId xmlns:a16="http://schemas.microsoft.com/office/drawing/2014/main" id="{3FF06409-EF8D-6549-9326-F744A5370B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03720" y="2551912"/>
            <a:ext cx="518800" cy="643096"/>
          </a:xfrm>
          <a:prstGeom prst="rect">
            <a:avLst/>
          </a:prstGeom>
        </p:spPr>
      </p:pic>
      <p:sp>
        <p:nvSpPr>
          <p:cNvPr id="7" name="Rectangle 6">
            <a:extLst>
              <a:ext uri="{FF2B5EF4-FFF2-40B4-BE49-F238E27FC236}">
                <a16:creationId xmlns:a16="http://schemas.microsoft.com/office/drawing/2014/main" id="{B494F28E-2BE4-E14C-88FF-8CA23109E832}"/>
              </a:ext>
            </a:extLst>
          </p:cNvPr>
          <p:cNvSpPr/>
          <p:nvPr/>
        </p:nvSpPr>
        <p:spPr>
          <a:xfrm>
            <a:off x="3796408" y="3806545"/>
            <a:ext cx="736099" cy="369332"/>
          </a:xfrm>
          <a:prstGeom prst="rect">
            <a:avLst/>
          </a:prstGeom>
        </p:spPr>
        <p:txBody>
          <a:bodyPr wrap="none">
            <a:spAutoFit/>
          </a:bodyPr>
          <a:lstStyle/>
          <a:p>
            <a:r>
              <a:rPr lang="en-GB" dirty="0">
                <a:solidFill>
                  <a:srgbClr val="00B050"/>
                </a:solidFill>
                <a:latin typeface="Courier" pitchFamily="2" charset="0"/>
                <a:cs typeface="Courier New" panose="02070309020205020404" pitchFamily="49" charset="0"/>
              </a:rPr>
              <a:t>date</a:t>
            </a:r>
            <a:endParaRPr lang="en-US" dirty="0"/>
          </a:p>
        </p:txBody>
      </p:sp>
      <p:sp>
        <p:nvSpPr>
          <p:cNvPr id="8" name="Rectangle 7">
            <a:extLst>
              <a:ext uri="{FF2B5EF4-FFF2-40B4-BE49-F238E27FC236}">
                <a16:creationId xmlns:a16="http://schemas.microsoft.com/office/drawing/2014/main" id="{0957BFA7-D67D-A34F-BBD9-1D7C7D4FB1BE}"/>
              </a:ext>
            </a:extLst>
          </p:cNvPr>
          <p:cNvSpPr/>
          <p:nvPr/>
        </p:nvSpPr>
        <p:spPr>
          <a:xfrm>
            <a:off x="443610" y="4146050"/>
            <a:ext cx="4852610" cy="421975"/>
          </a:xfrm>
          <a:prstGeom prst="rect">
            <a:avLst/>
          </a:prstGeom>
        </p:spPr>
        <p:txBody>
          <a:bodyPr wrap="none">
            <a:spAutoFit/>
          </a:bodyPr>
          <a:lstStyle/>
          <a:p>
            <a:pPr marL="355600" lvl="2" indent="0">
              <a:lnSpc>
                <a:spcPct val="110000"/>
              </a:lnSpc>
              <a:spcBef>
                <a:spcPts val="0"/>
              </a:spcBef>
              <a:spcAft>
                <a:spcPts val="0"/>
              </a:spcAft>
              <a:buNone/>
            </a:pPr>
            <a:r>
              <a:rPr lang="en-GB" sz="2000" dirty="0">
                <a:solidFill>
                  <a:schemeClr val="accent1">
                    <a:lumMod val="75000"/>
                  </a:schemeClr>
                </a:solidFill>
                <a:latin typeface="Courier" pitchFamily="2" charset="0"/>
              </a:rPr>
              <a:t>Tue 29 Sep 11:50:21 BST 2020</a:t>
            </a:r>
          </a:p>
        </p:txBody>
      </p:sp>
    </p:spTree>
    <p:extLst>
      <p:ext uri="{BB962C8B-B14F-4D97-AF65-F5344CB8AC3E}">
        <p14:creationId xmlns:p14="http://schemas.microsoft.com/office/powerpoint/2010/main" val="42772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3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template" id="{B0148059-0CEC-BE44-8B7B-C217AC427CA3}" vid="{1EDBD9B4-2A54-A540-8D42-8CA394C1BE8D}"/>
    </a:ext>
  </a:extLst>
</a:theme>
</file>

<file path=ppt/theme/theme2.xml><?xml version="1.0" encoding="utf-8"?>
<a:theme xmlns:a="http://schemas.openxmlformats.org/drawingml/2006/main" name="4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G powerpoint" id="{94C51C67-048F-3045-BDEB-3FE6516A0215}" vid="{A399501D-C20F-8A4D-969B-3949275601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7966</TotalTime>
  <Words>10189</Words>
  <Application>Microsoft Macintosh PowerPoint</Application>
  <PresentationFormat>Widescreen</PresentationFormat>
  <Paragraphs>1049</Paragraphs>
  <Slides>60</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Courier</vt:lpstr>
      <vt:lpstr>Courier New</vt:lpstr>
      <vt:lpstr>inherit</vt:lpstr>
      <vt:lpstr>3_University of Dundee</vt:lpstr>
      <vt:lpstr>4_University of Dundee</vt:lpstr>
      <vt:lpstr>Intro to Linux</vt:lpstr>
      <vt:lpstr>Overview</vt:lpstr>
      <vt:lpstr>What is Unix/Linux</vt:lpstr>
      <vt:lpstr>Why do we use it?</vt:lpstr>
      <vt:lpstr>Unix in a Nutshell</vt:lpstr>
      <vt:lpstr>Logging In</vt:lpstr>
      <vt:lpstr>What am I looking at?</vt:lpstr>
      <vt:lpstr>The Command Prompt</vt:lpstr>
      <vt:lpstr>Running a Command</vt:lpstr>
      <vt:lpstr>The Linux Filesystem</vt:lpstr>
      <vt:lpstr>Absolute Paths</vt:lpstr>
      <vt:lpstr>Relative Paths</vt:lpstr>
      <vt:lpstr>Relative Paths</vt:lpstr>
      <vt:lpstr>Paths: Summary</vt:lpstr>
      <vt:lpstr>Question: Is it better to use an absolute path or a relative path?</vt:lpstr>
      <vt:lpstr>Question: Why might you use an absolute path instead of a relative path?</vt:lpstr>
      <vt:lpstr>Command Arguments and Options</vt:lpstr>
      <vt:lpstr>Creating directories</vt:lpstr>
      <vt:lpstr>Creating directories</vt:lpstr>
      <vt:lpstr>Changing directories</vt:lpstr>
      <vt:lpstr>Changing directories</vt:lpstr>
      <vt:lpstr>Changing directories</vt:lpstr>
      <vt:lpstr>Changing directories</vt:lpstr>
      <vt:lpstr>Changing directories: The parent directory '..'</vt:lpstr>
      <vt:lpstr>Changing directories: shortcuts</vt:lpstr>
      <vt:lpstr>Changing directories</vt:lpstr>
      <vt:lpstr>Removing directories: rmdir</vt:lpstr>
      <vt:lpstr>Removing directories: rmdir</vt:lpstr>
      <vt:lpstr>Working with directories: summary</vt:lpstr>
      <vt:lpstr>HELP!</vt:lpstr>
      <vt:lpstr>Inbuilt command help</vt:lpstr>
      <vt:lpstr>Manual pages</vt:lpstr>
      <vt:lpstr>Other sources of help</vt:lpstr>
      <vt:lpstr>A task: what’s our IP address?</vt:lpstr>
      <vt:lpstr>Working with Files and Directories</vt:lpstr>
      <vt:lpstr>Some files to work with…</vt:lpstr>
      <vt:lpstr>File Naming</vt:lpstr>
      <vt:lpstr>ls</vt:lpstr>
      <vt:lpstr>ls: seeing more…</vt:lpstr>
      <vt:lpstr>ls: Output sorting</vt:lpstr>
      <vt:lpstr>Being more selective…</vt:lpstr>
      <vt:lpstr>Files</vt:lpstr>
      <vt:lpstr>Whitespace and Delimited Files</vt:lpstr>
      <vt:lpstr>Windows vs Unix…</vt:lpstr>
      <vt:lpstr>Binary Files</vt:lpstr>
      <vt:lpstr>Heads and Tails</vt:lpstr>
      <vt:lpstr>Copying…</vt:lpstr>
      <vt:lpstr>Moving…</vt:lpstr>
      <vt:lpstr>Deleting</vt:lpstr>
      <vt:lpstr>Compression and Archives</vt:lpstr>
      <vt:lpstr>Compressing and Uncompressing Files</vt:lpstr>
      <vt:lpstr>Tar Archives</vt:lpstr>
      <vt:lpstr>Tar archives - listing contents</vt:lpstr>
      <vt:lpstr>Editing Text Files</vt:lpstr>
      <vt:lpstr>Editing Text Files: nano</vt:lpstr>
      <vt:lpstr>Writing Scripts</vt:lpstr>
      <vt:lpstr>Scripts</vt:lpstr>
      <vt:lpstr>Let’s write a script</vt:lpstr>
      <vt:lpstr>Making our script executable</vt:lpstr>
      <vt:lpstr>Running our 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 and the HPC Cluster</dc:title>
  <dc:creator>James Abbott (Staff)</dc:creator>
  <cp:lastModifiedBy>James Abbott (Staff)</cp:lastModifiedBy>
  <cp:revision>2</cp:revision>
  <dcterms:created xsi:type="dcterms:W3CDTF">2020-09-30T09:53:24Z</dcterms:created>
  <dcterms:modified xsi:type="dcterms:W3CDTF">2021-04-27T08:37:48Z</dcterms:modified>
</cp:coreProperties>
</file>