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 id="2147483713" r:id="rId2"/>
  </p:sldMasterIdLst>
  <p:notesMasterIdLst>
    <p:notesMasterId r:id="rId74"/>
  </p:notesMasterIdLst>
  <p:handoutMasterIdLst>
    <p:handoutMasterId r:id="rId75"/>
  </p:handoutMasterIdLst>
  <p:sldIdLst>
    <p:sldId id="319" r:id="rId3"/>
    <p:sldId id="452" r:id="rId4"/>
    <p:sldId id="320" r:id="rId5"/>
    <p:sldId id="322" r:id="rId6"/>
    <p:sldId id="327" r:id="rId7"/>
    <p:sldId id="335" r:id="rId8"/>
    <p:sldId id="386" r:id="rId9"/>
    <p:sldId id="415" r:id="rId10"/>
    <p:sldId id="443" r:id="rId11"/>
    <p:sldId id="418" r:id="rId12"/>
    <p:sldId id="419" r:id="rId13"/>
    <p:sldId id="421" r:id="rId14"/>
    <p:sldId id="423" r:id="rId15"/>
    <p:sldId id="344" r:id="rId16"/>
    <p:sldId id="425" r:id="rId17"/>
    <p:sldId id="426" r:id="rId18"/>
    <p:sldId id="427" r:id="rId19"/>
    <p:sldId id="428" r:id="rId20"/>
    <p:sldId id="429" r:id="rId21"/>
    <p:sldId id="361" r:id="rId22"/>
    <p:sldId id="364" r:id="rId23"/>
    <p:sldId id="382" r:id="rId24"/>
    <p:sldId id="439" r:id="rId25"/>
    <p:sldId id="430" r:id="rId26"/>
    <p:sldId id="431" r:id="rId27"/>
    <p:sldId id="441" r:id="rId28"/>
    <p:sldId id="442" r:id="rId29"/>
    <p:sldId id="346" r:id="rId30"/>
    <p:sldId id="347" r:id="rId31"/>
    <p:sldId id="348" r:id="rId32"/>
    <p:sldId id="349" r:id="rId33"/>
    <p:sldId id="351" r:id="rId34"/>
    <p:sldId id="352" r:id="rId35"/>
    <p:sldId id="353" r:id="rId36"/>
    <p:sldId id="354" r:id="rId37"/>
    <p:sldId id="444" r:id="rId38"/>
    <p:sldId id="387" r:id="rId39"/>
    <p:sldId id="388" r:id="rId40"/>
    <p:sldId id="355" r:id="rId41"/>
    <p:sldId id="389" r:id="rId42"/>
    <p:sldId id="432" r:id="rId43"/>
    <p:sldId id="446" r:id="rId44"/>
    <p:sldId id="416" r:id="rId45"/>
    <p:sldId id="433" r:id="rId46"/>
    <p:sldId id="434" r:id="rId47"/>
    <p:sldId id="435" r:id="rId48"/>
    <p:sldId id="436" r:id="rId49"/>
    <p:sldId id="437" r:id="rId50"/>
    <p:sldId id="438" r:id="rId51"/>
    <p:sldId id="445" r:id="rId52"/>
    <p:sldId id="367" r:id="rId53"/>
    <p:sldId id="449" r:id="rId54"/>
    <p:sldId id="447" r:id="rId55"/>
    <p:sldId id="448" r:id="rId56"/>
    <p:sldId id="368" r:id="rId57"/>
    <p:sldId id="450" r:id="rId58"/>
    <p:sldId id="332" r:id="rId59"/>
    <p:sldId id="328" r:id="rId60"/>
    <p:sldId id="329" r:id="rId61"/>
    <p:sldId id="372" r:id="rId62"/>
    <p:sldId id="331" r:id="rId63"/>
    <p:sldId id="333" r:id="rId64"/>
    <p:sldId id="366" r:id="rId65"/>
    <p:sldId id="451" r:id="rId66"/>
    <p:sldId id="377" r:id="rId67"/>
    <p:sldId id="440" r:id="rId68"/>
    <p:sldId id="453" r:id="rId69"/>
    <p:sldId id="369" r:id="rId70"/>
    <p:sldId id="376" r:id="rId71"/>
    <p:sldId id="370" r:id="rId72"/>
    <p:sldId id="385" r:id="rId7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mes Abbott (Staff)" initials="JA(" lastIdx="1" clrIdx="0">
    <p:extLst>
      <p:ext uri="{19B8F6BF-5375-455C-9EA6-DF929625EA0E}">
        <p15:presenceInfo xmlns:p15="http://schemas.microsoft.com/office/powerpoint/2012/main" userId="S::jabbott@dundee.ac.uk::c7d9f1d4-3aa3-4099-ba66-90321d4b363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EB730"/>
    <a:srgbClr val="4365E2"/>
    <a:srgbClr val="547EE8"/>
    <a:srgbClr val="C7D1F6"/>
    <a:srgbClr val="6A764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2F9AE0-0FAA-6248-B7BE-7CFAB70DA64C}" v="3399" dt="2021-05-06T06:51:01.76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73" autoAdjust="0"/>
    <p:restoredTop sz="80370" autoAdjust="0"/>
  </p:normalViewPr>
  <p:slideViewPr>
    <p:cSldViewPr snapToGrid="0" showGuides="1">
      <p:cViewPr varScale="1">
        <p:scale>
          <a:sx n="104" d="100"/>
          <a:sy n="104" d="100"/>
        </p:scale>
        <p:origin x="224" y="568"/>
      </p:cViewPr>
      <p:guideLst/>
    </p:cSldViewPr>
  </p:slideViewPr>
  <p:notesTextViewPr>
    <p:cViewPr>
      <p:scale>
        <a:sx n="3" d="2"/>
        <a:sy n="3" d="2"/>
      </p:scale>
      <p:origin x="0" y="0"/>
    </p:cViewPr>
  </p:notesTextViewPr>
  <p:sorterViewPr>
    <p:cViewPr>
      <p:scale>
        <a:sx n="80" d="100"/>
        <a:sy n="80" d="100"/>
      </p:scale>
      <p:origin x="0" y="0"/>
    </p:cViewPr>
  </p:sorterViewPr>
  <p:notesViewPr>
    <p:cSldViewPr snapToGrid="0" showGuides="1">
      <p:cViewPr varScale="1">
        <p:scale>
          <a:sx n="63" d="100"/>
          <a:sy n="63" d="100"/>
        </p:scale>
        <p:origin x="3134" y="7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notesMaster" Target="notesMasters/notesMaster1.xml"/><Relationship Id="rId79"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82" Type="http://schemas.microsoft.com/office/2015/10/relationships/revisionInfo" Target="revisionInfo.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viewProps" Target="viewProps.xml"/><Relationship Id="rId81"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commentAuthors" Target="commentAuthor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es Abbott (Staff)" userId="c7d9f1d4-3aa3-4099-ba66-90321d4b3638" providerId="ADAL" clId="{1F2F9AE0-0FAA-6248-B7BE-7CFAB70DA64C}"/>
    <pc:docChg chg="modSld modShowInfo">
      <pc:chgData name="James Abbott (Staff)" userId="c7d9f1d4-3aa3-4099-ba66-90321d4b3638" providerId="ADAL" clId="{1F2F9AE0-0FAA-6248-B7BE-7CFAB70DA64C}" dt="2021-05-06T07:38:15.416" v="97" actId="6549"/>
      <pc:docMkLst>
        <pc:docMk/>
      </pc:docMkLst>
      <pc:sldChg chg="modSp mod">
        <pc:chgData name="James Abbott (Staff)" userId="c7d9f1d4-3aa3-4099-ba66-90321d4b3638" providerId="ADAL" clId="{1F2F9AE0-0FAA-6248-B7BE-7CFAB70DA64C}" dt="2021-05-06T07:38:15.416" v="97" actId="6549"/>
        <pc:sldMkLst>
          <pc:docMk/>
          <pc:sldMk cId="3085876887" sldId="319"/>
        </pc:sldMkLst>
        <pc:spChg chg="mod">
          <ac:chgData name="James Abbott (Staff)" userId="c7d9f1d4-3aa3-4099-ba66-90321d4b3638" providerId="ADAL" clId="{1F2F9AE0-0FAA-6248-B7BE-7CFAB70DA64C}" dt="2021-05-06T07:38:15.416" v="97" actId="6549"/>
          <ac:spMkLst>
            <pc:docMk/>
            <pc:sldMk cId="3085876887" sldId="319"/>
            <ac:spMk id="2" creationId="{FDA5EFAC-80B1-C542-B128-E950187160CD}"/>
          </ac:spMkLst>
        </pc:spChg>
      </pc:sldChg>
      <pc:sldChg chg="modSp mod">
        <pc:chgData name="James Abbott (Staff)" userId="c7d9f1d4-3aa3-4099-ba66-90321d4b3638" providerId="ADAL" clId="{1F2F9AE0-0FAA-6248-B7BE-7CFAB70DA64C}" dt="2021-05-05T20:37:27.341" v="4" actId="1036"/>
        <pc:sldMkLst>
          <pc:docMk/>
          <pc:sldMk cId="3269712107" sldId="354"/>
        </pc:sldMkLst>
        <pc:spChg chg="mod">
          <ac:chgData name="James Abbott (Staff)" userId="c7d9f1d4-3aa3-4099-ba66-90321d4b3638" providerId="ADAL" clId="{1F2F9AE0-0FAA-6248-B7BE-7CFAB70DA64C}" dt="2021-05-05T20:37:27.341" v="4" actId="1036"/>
          <ac:spMkLst>
            <pc:docMk/>
            <pc:sldMk cId="3269712107" sldId="354"/>
            <ac:spMk id="9" creationId="{B85A8DD3-15FD-DE49-B2A3-7D371C37B4F1}"/>
          </ac:spMkLst>
        </pc:spChg>
      </pc:sldChg>
      <pc:sldChg chg="modSp mod modAnim">
        <pc:chgData name="James Abbott (Staff)" userId="c7d9f1d4-3aa3-4099-ba66-90321d4b3638" providerId="ADAL" clId="{1F2F9AE0-0FAA-6248-B7BE-7CFAB70DA64C}" dt="2021-05-05T20:39:23.080" v="22"/>
        <pc:sldMkLst>
          <pc:docMk/>
          <pc:sldMk cId="685131901" sldId="388"/>
        </pc:sldMkLst>
        <pc:spChg chg="mod">
          <ac:chgData name="James Abbott (Staff)" userId="c7d9f1d4-3aa3-4099-ba66-90321d4b3638" providerId="ADAL" clId="{1F2F9AE0-0FAA-6248-B7BE-7CFAB70DA64C}" dt="2021-05-05T20:39:16.663" v="21" actId="404"/>
          <ac:spMkLst>
            <pc:docMk/>
            <pc:sldMk cId="685131901" sldId="388"/>
            <ac:spMk id="2" creationId="{3D502937-33AF-0D4D-90DA-315726790BE6}"/>
          </ac:spMkLst>
        </pc:spChg>
        <pc:spChg chg="mod">
          <ac:chgData name="James Abbott (Staff)" userId="c7d9f1d4-3aa3-4099-ba66-90321d4b3638" providerId="ADAL" clId="{1F2F9AE0-0FAA-6248-B7BE-7CFAB70DA64C}" dt="2021-05-05T20:39:04.064" v="17" actId="20577"/>
          <ac:spMkLst>
            <pc:docMk/>
            <pc:sldMk cId="685131901" sldId="388"/>
            <ac:spMk id="4" creationId="{988FB0B4-0A4E-6F45-B259-F31CCB69046A}"/>
          </ac:spMkLst>
        </pc:spChg>
      </pc:sldChg>
      <pc:sldChg chg="modSp mod">
        <pc:chgData name="James Abbott (Staff)" userId="c7d9f1d4-3aa3-4099-ba66-90321d4b3638" providerId="ADAL" clId="{1F2F9AE0-0FAA-6248-B7BE-7CFAB70DA64C}" dt="2021-05-05T20:41:50.286" v="71" actId="1037"/>
        <pc:sldMkLst>
          <pc:docMk/>
          <pc:sldMk cId="1403782946" sldId="433"/>
        </pc:sldMkLst>
        <pc:spChg chg="mod">
          <ac:chgData name="James Abbott (Staff)" userId="c7d9f1d4-3aa3-4099-ba66-90321d4b3638" providerId="ADAL" clId="{1F2F9AE0-0FAA-6248-B7BE-7CFAB70DA64C}" dt="2021-05-05T20:41:50.286" v="71" actId="1037"/>
          <ac:spMkLst>
            <pc:docMk/>
            <pc:sldMk cId="1403782946" sldId="433"/>
            <ac:spMk id="8" creationId="{C8E7EDB8-EE6C-1646-B77F-F8D2E168A4E8}"/>
          </ac:spMkLst>
        </pc:spChg>
        <pc:spChg chg="mod">
          <ac:chgData name="James Abbott (Staff)" userId="c7d9f1d4-3aa3-4099-ba66-90321d4b3638" providerId="ADAL" clId="{1F2F9AE0-0FAA-6248-B7BE-7CFAB70DA64C}" dt="2021-05-05T20:41:50.286" v="71" actId="1037"/>
          <ac:spMkLst>
            <pc:docMk/>
            <pc:sldMk cId="1403782946" sldId="433"/>
            <ac:spMk id="26" creationId="{8DC217B3-FB5B-274D-B2F4-071805AFD060}"/>
          </ac:spMkLst>
        </pc:spChg>
        <pc:spChg chg="mod">
          <ac:chgData name="James Abbott (Staff)" userId="c7d9f1d4-3aa3-4099-ba66-90321d4b3638" providerId="ADAL" clId="{1F2F9AE0-0FAA-6248-B7BE-7CFAB70DA64C}" dt="2021-05-05T20:41:50.286" v="71" actId="1037"/>
          <ac:spMkLst>
            <pc:docMk/>
            <pc:sldMk cId="1403782946" sldId="433"/>
            <ac:spMk id="27" creationId="{EA95494B-65E2-2B49-9B75-C6AA2DF2D837}"/>
          </ac:spMkLst>
        </pc:spChg>
        <pc:spChg chg="mod">
          <ac:chgData name="James Abbott (Staff)" userId="c7d9f1d4-3aa3-4099-ba66-90321d4b3638" providerId="ADAL" clId="{1F2F9AE0-0FAA-6248-B7BE-7CFAB70DA64C}" dt="2021-05-05T20:41:50.286" v="71" actId="1037"/>
          <ac:spMkLst>
            <pc:docMk/>
            <pc:sldMk cId="1403782946" sldId="433"/>
            <ac:spMk id="28" creationId="{5CCC7B6C-6FBA-344C-9944-8D9AA59D635A}"/>
          </ac:spMkLst>
        </pc:spChg>
        <pc:grpChg chg="mod">
          <ac:chgData name="James Abbott (Staff)" userId="c7d9f1d4-3aa3-4099-ba66-90321d4b3638" providerId="ADAL" clId="{1F2F9AE0-0FAA-6248-B7BE-7CFAB70DA64C}" dt="2021-05-05T20:41:50.286" v="71" actId="1037"/>
          <ac:grpSpMkLst>
            <pc:docMk/>
            <pc:sldMk cId="1403782946" sldId="433"/>
            <ac:grpSpMk id="36" creationId="{9473F7F3-8A42-EA49-9777-962CD1A984EB}"/>
          </ac:grpSpMkLst>
        </pc:grpChg>
        <pc:grpChg chg="mod">
          <ac:chgData name="James Abbott (Staff)" userId="c7d9f1d4-3aa3-4099-ba66-90321d4b3638" providerId="ADAL" clId="{1F2F9AE0-0FAA-6248-B7BE-7CFAB70DA64C}" dt="2021-05-05T20:41:50.286" v="71" actId="1037"/>
          <ac:grpSpMkLst>
            <pc:docMk/>
            <pc:sldMk cId="1403782946" sldId="433"/>
            <ac:grpSpMk id="38" creationId="{59E3201C-A500-FF49-B860-D88D95342578}"/>
          </ac:grpSpMkLst>
        </pc:grpChg>
        <pc:grpChg chg="mod">
          <ac:chgData name="James Abbott (Staff)" userId="c7d9f1d4-3aa3-4099-ba66-90321d4b3638" providerId="ADAL" clId="{1F2F9AE0-0FAA-6248-B7BE-7CFAB70DA64C}" dt="2021-05-05T20:41:50.286" v="71" actId="1037"/>
          <ac:grpSpMkLst>
            <pc:docMk/>
            <pc:sldMk cId="1403782946" sldId="433"/>
            <ac:grpSpMk id="39" creationId="{A962C7B8-0C38-BB43-B431-771DDC98AA91}"/>
          </ac:grpSpMkLst>
        </pc:grpChg>
      </pc:sldChg>
      <pc:sldChg chg="modSp">
        <pc:chgData name="James Abbott (Staff)" userId="c7d9f1d4-3aa3-4099-ba66-90321d4b3638" providerId="ADAL" clId="{1F2F9AE0-0FAA-6248-B7BE-7CFAB70DA64C}" dt="2021-05-06T06:51:01.767" v="94" actId="207"/>
        <pc:sldMkLst>
          <pc:docMk/>
          <pc:sldMk cId="2051450073" sldId="435"/>
        </pc:sldMkLst>
        <pc:spChg chg="mod">
          <ac:chgData name="James Abbott (Staff)" userId="c7d9f1d4-3aa3-4099-ba66-90321d4b3638" providerId="ADAL" clId="{1F2F9AE0-0FAA-6248-B7BE-7CFAB70DA64C}" dt="2021-05-06T06:51:01.767" v="94" actId="207"/>
          <ac:spMkLst>
            <pc:docMk/>
            <pc:sldMk cId="2051450073" sldId="435"/>
            <ac:spMk id="2" creationId="{21B66851-1F55-4143-96CD-5AFF29062BAF}"/>
          </ac:spMkLst>
        </pc:spChg>
      </pc:sldChg>
      <pc:sldChg chg="modSp mod">
        <pc:chgData name="James Abbott (Staff)" userId="c7d9f1d4-3aa3-4099-ba66-90321d4b3638" providerId="ADAL" clId="{1F2F9AE0-0FAA-6248-B7BE-7CFAB70DA64C}" dt="2021-05-06T06:47:50.429" v="72" actId="20577"/>
        <pc:sldMkLst>
          <pc:docMk/>
          <pc:sldMk cId="3970315449" sldId="452"/>
        </pc:sldMkLst>
        <pc:spChg chg="mod">
          <ac:chgData name="James Abbott (Staff)" userId="c7d9f1d4-3aa3-4099-ba66-90321d4b3638" providerId="ADAL" clId="{1F2F9AE0-0FAA-6248-B7BE-7CFAB70DA64C}" dt="2021-05-06T06:47:50.429" v="72" actId="20577"/>
          <ac:spMkLst>
            <pc:docMk/>
            <pc:sldMk cId="3970315449" sldId="452"/>
            <ac:spMk id="4" creationId="{60D7A9F4-A245-8845-9226-A797D8769EB5}"/>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09F144-CE52-A04C-830F-48E46BE9A98A}" type="doc">
      <dgm:prSet loTypeId="urn:microsoft.com/office/officeart/2005/8/layout/pyramid1" loCatId="" qsTypeId="urn:microsoft.com/office/officeart/2005/8/quickstyle/simple3" qsCatId="simple" csTypeId="urn:microsoft.com/office/officeart/2005/8/colors/accent1_3" csCatId="accent1" phldr="1"/>
      <dgm:spPr/>
    </dgm:pt>
    <dgm:pt modelId="{B8C6E3C2-F685-D048-8BD7-7C880D72BEBA}">
      <dgm:prSet phldrT="[Text]" custT="1"/>
      <dgm:spPr/>
      <dgm:t>
        <a:bodyPr/>
        <a:lstStyle/>
        <a:p>
          <a:r>
            <a:rPr lang="en-GB" sz="4000" dirty="0"/>
            <a:t>RAM</a:t>
          </a:r>
        </a:p>
      </dgm:t>
    </dgm:pt>
    <dgm:pt modelId="{2D03281A-E6F9-BF49-9E5B-2E754ACCBA97}" type="parTrans" cxnId="{5B651827-6486-2545-B779-C4CE1E47250B}">
      <dgm:prSet/>
      <dgm:spPr/>
      <dgm:t>
        <a:bodyPr/>
        <a:lstStyle/>
        <a:p>
          <a:endParaRPr lang="en-GB" sz="1200"/>
        </a:p>
      </dgm:t>
    </dgm:pt>
    <dgm:pt modelId="{9B851290-3E5A-2C41-9706-1B53373CEC1F}" type="sibTrans" cxnId="{5B651827-6486-2545-B779-C4CE1E47250B}">
      <dgm:prSet/>
      <dgm:spPr/>
      <dgm:t>
        <a:bodyPr/>
        <a:lstStyle/>
        <a:p>
          <a:endParaRPr lang="en-GB" sz="1200"/>
        </a:p>
      </dgm:t>
    </dgm:pt>
    <dgm:pt modelId="{20230A20-37F9-8B4F-931C-45396BDF60F7}">
      <dgm:prSet phldrT="[Text]" custT="1"/>
      <dgm:spPr/>
      <dgm:t>
        <a:bodyPr/>
        <a:lstStyle/>
        <a:p>
          <a:r>
            <a:rPr lang="en-GB" sz="4000" dirty="0"/>
            <a:t>Local Disk</a:t>
          </a:r>
        </a:p>
      </dgm:t>
    </dgm:pt>
    <dgm:pt modelId="{57456F11-6FC2-3940-B798-5E99D86344F5}" type="parTrans" cxnId="{20338E1A-B504-5341-B23B-AD169CEAC83C}">
      <dgm:prSet/>
      <dgm:spPr/>
      <dgm:t>
        <a:bodyPr/>
        <a:lstStyle/>
        <a:p>
          <a:endParaRPr lang="en-GB" sz="1200"/>
        </a:p>
      </dgm:t>
    </dgm:pt>
    <dgm:pt modelId="{465C444E-704F-924D-8027-85F083DC0BAF}" type="sibTrans" cxnId="{20338E1A-B504-5341-B23B-AD169CEAC83C}">
      <dgm:prSet/>
      <dgm:spPr/>
      <dgm:t>
        <a:bodyPr/>
        <a:lstStyle/>
        <a:p>
          <a:endParaRPr lang="en-GB" sz="1200"/>
        </a:p>
      </dgm:t>
    </dgm:pt>
    <dgm:pt modelId="{D69B426A-53F3-D84C-910D-A6FFA8654525}">
      <dgm:prSet phldrT="[Text]" custT="1"/>
      <dgm:spPr/>
      <dgm:t>
        <a:bodyPr/>
        <a:lstStyle/>
        <a:p>
          <a:r>
            <a:rPr lang="en-GB" sz="4000" dirty="0"/>
            <a:t>SpectrumScale Disk</a:t>
          </a:r>
        </a:p>
      </dgm:t>
    </dgm:pt>
    <dgm:pt modelId="{57AF7896-34DA-104E-896C-94026CD64339}" type="parTrans" cxnId="{25822A11-9DA1-FA46-8B2F-FAD661417F49}">
      <dgm:prSet/>
      <dgm:spPr/>
      <dgm:t>
        <a:bodyPr/>
        <a:lstStyle/>
        <a:p>
          <a:endParaRPr lang="en-GB" sz="1200"/>
        </a:p>
      </dgm:t>
    </dgm:pt>
    <dgm:pt modelId="{E760B45C-92DD-5A4E-A257-84A9DAF71F4A}" type="sibTrans" cxnId="{25822A11-9DA1-FA46-8B2F-FAD661417F49}">
      <dgm:prSet/>
      <dgm:spPr/>
      <dgm:t>
        <a:bodyPr/>
        <a:lstStyle/>
        <a:p>
          <a:endParaRPr lang="en-GB" sz="1200"/>
        </a:p>
      </dgm:t>
    </dgm:pt>
    <dgm:pt modelId="{0D92523A-7E16-0F4E-ACB1-73522295CC2A}" type="pres">
      <dgm:prSet presAssocID="{0D09F144-CE52-A04C-830F-48E46BE9A98A}" presName="Name0" presStyleCnt="0">
        <dgm:presLayoutVars>
          <dgm:dir/>
          <dgm:animLvl val="lvl"/>
          <dgm:resizeHandles val="exact"/>
        </dgm:presLayoutVars>
      </dgm:prSet>
      <dgm:spPr/>
    </dgm:pt>
    <dgm:pt modelId="{5DB5DB56-EB75-A247-9942-D29195D94E8A}" type="pres">
      <dgm:prSet presAssocID="{B8C6E3C2-F685-D048-8BD7-7C880D72BEBA}" presName="Name8" presStyleCnt="0"/>
      <dgm:spPr/>
    </dgm:pt>
    <dgm:pt modelId="{27096739-6D24-674E-AB4C-77EDFDF1A7EC}" type="pres">
      <dgm:prSet presAssocID="{B8C6E3C2-F685-D048-8BD7-7C880D72BEBA}" presName="level" presStyleLbl="node1" presStyleIdx="0" presStyleCnt="3">
        <dgm:presLayoutVars>
          <dgm:chMax val="1"/>
          <dgm:bulletEnabled val="1"/>
        </dgm:presLayoutVars>
      </dgm:prSet>
      <dgm:spPr/>
    </dgm:pt>
    <dgm:pt modelId="{7843F8AB-0DB2-6747-8A93-7B597315791D}" type="pres">
      <dgm:prSet presAssocID="{B8C6E3C2-F685-D048-8BD7-7C880D72BEBA}" presName="levelTx" presStyleLbl="revTx" presStyleIdx="0" presStyleCnt="0">
        <dgm:presLayoutVars>
          <dgm:chMax val="1"/>
          <dgm:bulletEnabled val="1"/>
        </dgm:presLayoutVars>
      </dgm:prSet>
      <dgm:spPr/>
    </dgm:pt>
    <dgm:pt modelId="{42B0238D-1284-FE4F-BFB6-57601F2F75FE}" type="pres">
      <dgm:prSet presAssocID="{20230A20-37F9-8B4F-931C-45396BDF60F7}" presName="Name8" presStyleCnt="0"/>
      <dgm:spPr/>
    </dgm:pt>
    <dgm:pt modelId="{EF566209-BA3F-6D49-974C-D705D79E045C}" type="pres">
      <dgm:prSet presAssocID="{20230A20-37F9-8B4F-931C-45396BDF60F7}" presName="level" presStyleLbl="node1" presStyleIdx="1" presStyleCnt="3">
        <dgm:presLayoutVars>
          <dgm:chMax val="1"/>
          <dgm:bulletEnabled val="1"/>
        </dgm:presLayoutVars>
      </dgm:prSet>
      <dgm:spPr/>
    </dgm:pt>
    <dgm:pt modelId="{71609EDF-A5E8-CF49-B382-5FB5C46FA977}" type="pres">
      <dgm:prSet presAssocID="{20230A20-37F9-8B4F-931C-45396BDF60F7}" presName="levelTx" presStyleLbl="revTx" presStyleIdx="0" presStyleCnt="0">
        <dgm:presLayoutVars>
          <dgm:chMax val="1"/>
          <dgm:bulletEnabled val="1"/>
        </dgm:presLayoutVars>
      </dgm:prSet>
      <dgm:spPr/>
    </dgm:pt>
    <dgm:pt modelId="{47201495-60BB-2941-B2B6-64DEACB9ACD6}" type="pres">
      <dgm:prSet presAssocID="{D69B426A-53F3-D84C-910D-A6FFA8654525}" presName="Name8" presStyleCnt="0"/>
      <dgm:spPr/>
    </dgm:pt>
    <dgm:pt modelId="{CB82F601-E2A7-244D-B6A9-C76BAB1A4500}" type="pres">
      <dgm:prSet presAssocID="{D69B426A-53F3-D84C-910D-A6FFA8654525}" presName="level" presStyleLbl="node1" presStyleIdx="2" presStyleCnt="3">
        <dgm:presLayoutVars>
          <dgm:chMax val="1"/>
          <dgm:bulletEnabled val="1"/>
        </dgm:presLayoutVars>
      </dgm:prSet>
      <dgm:spPr/>
    </dgm:pt>
    <dgm:pt modelId="{3E49C2FF-963C-3343-831B-0A8F8B7791EC}" type="pres">
      <dgm:prSet presAssocID="{D69B426A-53F3-D84C-910D-A6FFA8654525}" presName="levelTx" presStyleLbl="revTx" presStyleIdx="0" presStyleCnt="0">
        <dgm:presLayoutVars>
          <dgm:chMax val="1"/>
          <dgm:bulletEnabled val="1"/>
        </dgm:presLayoutVars>
      </dgm:prSet>
      <dgm:spPr/>
    </dgm:pt>
  </dgm:ptLst>
  <dgm:cxnLst>
    <dgm:cxn modelId="{25822A11-9DA1-FA46-8B2F-FAD661417F49}" srcId="{0D09F144-CE52-A04C-830F-48E46BE9A98A}" destId="{D69B426A-53F3-D84C-910D-A6FFA8654525}" srcOrd="2" destOrd="0" parTransId="{57AF7896-34DA-104E-896C-94026CD64339}" sibTransId="{E760B45C-92DD-5A4E-A257-84A9DAF71F4A}"/>
    <dgm:cxn modelId="{20338E1A-B504-5341-B23B-AD169CEAC83C}" srcId="{0D09F144-CE52-A04C-830F-48E46BE9A98A}" destId="{20230A20-37F9-8B4F-931C-45396BDF60F7}" srcOrd="1" destOrd="0" parTransId="{57456F11-6FC2-3940-B798-5E99D86344F5}" sibTransId="{465C444E-704F-924D-8027-85F083DC0BAF}"/>
    <dgm:cxn modelId="{5B651827-6486-2545-B779-C4CE1E47250B}" srcId="{0D09F144-CE52-A04C-830F-48E46BE9A98A}" destId="{B8C6E3C2-F685-D048-8BD7-7C880D72BEBA}" srcOrd="0" destOrd="0" parTransId="{2D03281A-E6F9-BF49-9E5B-2E754ACCBA97}" sibTransId="{9B851290-3E5A-2C41-9706-1B53373CEC1F}"/>
    <dgm:cxn modelId="{36E0E88B-2821-594F-B859-3C6487286806}" type="presOf" srcId="{20230A20-37F9-8B4F-931C-45396BDF60F7}" destId="{71609EDF-A5E8-CF49-B382-5FB5C46FA977}" srcOrd="1" destOrd="0" presId="urn:microsoft.com/office/officeart/2005/8/layout/pyramid1"/>
    <dgm:cxn modelId="{7B932F98-BF07-1B49-9F91-AEC6B4FBFFFF}" type="presOf" srcId="{B8C6E3C2-F685-D048-8BD7-7C880D72BEBA}" destId="{7843F8AB-0DB2-6747-8A93-7B597315791D}" srcOrd="1" destOrd="0" presId="urn:microsoft.com/office/officeart/2005/8/layout/pyramid1"/>
    <dgm:cxn modelId="{0ACEA99C-6BCA-804B-8824-5F064034F5F8}" type="presOf" srcId="{D69B426A-53F3-D84C-910D-A6FFA8654525}" destId="{3E49C2FF-963C-3343-831B-0A8F8B7791EC}" srcOrd="1" destOrd="0" presId="urn:microsoft.com/office/officeart/2005/8/layout/pyramid1"/>
    <dgm:cxn modelId="{2BFE21BD-BDE4-4B4B-8522-8FB3204045E0}" type="presOf" srcId="{0D09F144-CE52-A04C-830F-48E46BE9A98A}" destId="{0D92523A-7E16-0F4E-ACB1-73522295CC2A}" srcOrd="0" destOrd="0" presId="urn:microsoft.com/office/officeart/2005/8/layout/pyramid1"/>
    <dgm:cxn modelId="{965AA8BE-1429-0E46-925D-BD67E0AABB39}" type="presOf" srcId="{B8C6E3C2-F685-D048-8BD7-7C880D72BEBA}" destId="{27096739-6D24-674E-AB4C-77EDFDF1A7EC}" srcOrd="0" destOrd="0" presId="urn:microsoft.com/office/officeart/2005/8/layout/pyramid1"/>
    <dgm:cxn modelId="{77C339DC-FCC1-0341-9FE4-F30C967C9B31}" type="presOf" srcId="{20230A20-37F9-8B4F-931C-45396BDF60F7}" destId="{EF566209-BA3F-6D49-974C-D705D79E045C}" srcOrd="0" destOrd="0" presId="urn:microsoft.com/office/officeart/2005/8/layout/pyramid1"/>
    <dgm:cxn modelId="{E4D5FDF0-F2C7-0745-B465-5A54C5D77C0B}" type="presOf" srcId="{D69B426A-53F3-D84C-910D-A6FFA8654525}" destId="{CB82F601-E2A7-244D-B6A9-C76BAB1A4500}" srcOrd="0" destOrd="0" presId="urn:microsoft.com/office/officeart/2005/8/layout/pyramid1"/>
    <dgm:cxn modelId="{A2FBB7B1-4A34-8541-A34C-D2C513C9173A}" type="presParOf" srcId="{0D92523A-7E16-0F4E-ACB1-73522295CC2A}" destId="{5DB5DB56-EB75-A247-9942-D29195D94E8A}" srcOrd="0" destOrd="0" presId="urn:microsoft.com/office/officeart/2005/8/layout/pyramid1"/>
    <dgm:cxn modelId="{0813D4D6-E374-8C4D-9FB3-EA16115F847C}" type="presParOf" srcId="{5DB5DB56-EB75-A247-9942-D29195D94E8A}" destId="{27096739-6D24-674E-AB4C-77EDFDF1A7EC}" srcOrd="0" destOrd="0" presId="urn:microsoft.com/office/officeart/2005/8/layout/pyramid1"/>
    <dgm:cxn modelId="{4C5DEE94-9605-CF43-8F95-9518C6B7C568}" type="presParOf" srcId="{5DB5DB56-EB75-A247-9942-D29195D94E8A}" destId="{7843F8AB-0DB2-6747-8A93-7B597315791D}" srcOrd="1" destOrd="0" presId="urn:microsoft.com/office/officeart/2005/8/layout/pyramid1"/>
    <dgm:cxn modelId="{B9679416-CBC5-A447-9D1F-39C7EA9233FF}" type="presParOf" srcId="{0D92523A-7E16-0F4E-ACB1-73522295CC2A}" destId="{42B0238D-1284-FE4F-BFB6-57601F2F75FE}" srcOrd="1" destOrd="0" presId="urn:microsoft.com/office/officeart/2005/8/layout/pyramid1"/>
    <dgm:cxn modelId="{221D08C8-A36E-814F-93A7-497DC6D7A76F}" type="presParOf" srcId="{42B0238D-1284-FE4F-BFB6-57601F2F75FE}" destId="{EF566209-BA3F-6D49-974C-D705D79E045C}" srcOrd="0" destOrd="0" presId="urn:microsoft.com/office/officeart/2005/8/layout/pyramid1"/>
    <dgm:cxn modelId="{7661349A-0E6F-A847-A023-0E61F869FD4C}" type="presParOf" srcId="{42B0238D-1284-FE4F-BFB6-57601F2F75FE}" destId="{71609EDF-A5E8-CF49-B382-5FB5C46FA977}" srcOrd="1" destOrd="0" presId="urn:microsoft.com/office/officeart/2005/8/layout/pyramid1"/>
    <dgm:cxn modelId="{7C05277A-5545-D946-91E3-66D6D52F6B27}" type="presParOf" srcId="{0D92523A-7E16-0F4E-ACB1-73522295CC2A}" destId="{47201495-60BB-2941-B2B6-64DEACB9ACD6}" srcOrd="2" destOrd="0" presId="urn:microsoft.com/office/officeart/2005/8/layout/pyramid1"/>
    <dgm:cxn modelId="{27392A1E-8408-B54F-A6C9-253D61E22267}" type="presParOf" srcId="{47201495-60BB-2941-B2B6-64DEACB9ACD6}" destId="{CB82F601-E2A7-244D-B6A9-C76BAB1A4500}" srcOrd="0" destOrd="0" presId="urn:microsoft.com/office/officeart/2005/8/layout/pyramid1"/>
    <dgm:cxn modelId="{0CB75B64-0577-E846-BE1D-7F63820FFCF3}" type="presParOf" srcId="{47201495-60BB-2941-B2B6-64DEACB9ACD6}" destId="{3E49C2FF-963C-3343-831B-0A8F8B7791EC}"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096739-6D24-674E-AB4C-77EDFDF1A7EC}">
      <dsp:nvSpPr>
        <dsp:cNvPr id="0" name=""/>
        <dsp:cNvSpPr/>
      </dsp:nvSpPr>
      <dsp:spPr>
        <a:xfrm>
          <a:off x="2877259" y="0"/>
          <a:ext cx="2877260" cy="1416876"/>
        </a:xfrm>
        <a:prstGeom prst="trapezoid">
          <a:avLst>
            <a:gd name="adj" fmla="val 101535"/>
          </a:avLst>
        </a:prstGeom>
        <a:gradFill rotWithShape="0">
          <a:gsLst>
            <a:gs pos="0">
              <a:schemeClr val="accent1">
                <a:shade val="80000"/>
                <a:hueOff val="0"/>
                <a:satOff val="0"/>
                <a:lumOff val="0"/>
                <a:alphaOff val="0"/>
                <a:lumMod val="110000"/>
                <a:satMod val="105000"/>
                <a:tint val="67000"/>
              </a:schemeClr>
            </a:gs>
            <a:gs pos="50000">
              <a:schemeClr val="accent1">
                <a:shade val="80000"/>
                <a:hueOff val="0"/>
                <a:satOff val="0"/>
                <a:lumOff val="0"/>
                <a:alphaOff val="0"/>
                <a:lumMod val="105000"/>
                <a:satMod val="103000"/>
                <a:tint val="73000"/>
              </a:schemeClr>
            </a:gs>
            <a:gs pos="100000">
              <a:schemeClr val="accent1">
                <a:shade val="8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0800" tIns="50800" rIns="50800" bIns="50800" numCol="1" spcCol="1270" anchor="ctr" anchorCtr="0">
          <a:noAutofit/>
        </a:bodyPr>
        <a:lstStyle/>
        <a:p>
          <a:pPr marL="0" lvl="0" indent="0" algn="ctr" defTabSz="1778000">
            <a:lnSpc>
              <a:spcPct val="90000"/>
            </a:lnSpc>
            <a:spcBef>
              <a:spcPct val="0"/>
            </a:spcBef>
            <a:spcAft>
              <a:spcPct val="35000"/>
            </a:spcAft>
            <a:buNone/>
          </a:pPr>
          <a:r>
            <a:rPr lang="en-GB" sz="4000" kern="1200" dirty="0"/>
            <a:t>RAM</a:t>
          </a:r>
        </a:p>
      </dsp:txBody>
      <dsp:txXfrm>
        <a:off x="2877259" y="0"/>
        <a:ext cx="2877260" cy="1416876"/>
      </dsp:txXfrm>
    </dsp:sp>
    <dsp:sp modelId="{EF566209-BA3F-6D49-974C-D705D79E045C}">
      <dsp:nvSpPr>
        <dsp:cNvPr id="0" name=""/>
        <dsp:cNvSpPr/>
      </dsp:nvSpPr>
      <dsp:spPr>
        <a:xfrm>
          <a:off x="1438629" y="1416876"/>
          <a:ext cx="5754520" cy="1416876"/>
        </a:xfrm>
        <a:prstGeom prst="trapezoid">
          <a:avLst>
            <a:gd name="adj" fmla="val 101535"/>
          </a:avLst>
        </a:prstGeom>
        <a:gradFill rotWithShape="0">
          <a:gsLst>
            <a:gs pos="0">
              <a:schemeClr val="accent1">
                <a:shade val="80000"/>
                <a:hueOff val="142770"/>
                <a:satOff val="3619"/>
                <a:lumOff val="12564"/>
                <a:alphaOff val="0"/>
                <a:lumMod val="110000"/>
                <a:satMod val="105000"/>
                <a:tint val="67000"/>
              </a:schemeClr>
            </a:gs>
            <a:gs pos="50000">
              <a:schemeClr val="accent1">
                <a:shade val="80000"/>
                <a:hueOff val="142770"/>
                <a:satOff val="3619"/>
                <a:lumOff val="12564"/>
                <a:alphaOff val="0"/>
                <a:lumMod val="105000"/>
                <a:satMod val="103000"/>
                <a:tint val="73000"/>
              </a:schemeClr>
            </a:gs>
            <a:gs pos="100000">
              <a:schemeClr val="accent1">
                <a:shade val="80000"/>
                <a:hueOff val="142770"/>
                <a:satOff val="3619"/>
                <a:lumOff val="1256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0800" tIns="50800" rIns="50800" bIns="50800" numCol="1" spcCol="1270" anchor="ctr" anchorCtr="0">
          <a:noAutofit/>
        </a:bodyPr>
        <a:lstStyle/>
        <a:p>
          <a:pPr marL="0" lvl="0" indent="0" algn="ctr" defTabSz="1778000">
            <a:lnSpc>
              <a:spcPct val="90000"/>
            </a:lnSpc>
            <a:spcBef>
              <a:spcPct val="0"/>
            </a:spcBef>
            <a:spcAft>
              <a:spcPct val="35000"/>
            </a:spcAft>
            <a:buNone/>
          </a:pPr>
          <a:r>
            <a:rPr lang="en-GB" sz="4000" kern="1200" dirty="0"/>
            <a:t>Local Disk</a:t>
          </a:r>
        </a:p>
      </dsp:txBody>
      <dsp:txXfrm>
        <a:off x="2445670" y="1416876"/>
        <a:ext cx="3740438" cy="1416876"/>
      </dsp:txXfrm>
    </dsp:sp>
    <dsp:sp modelId="{CB82F601-E2A7-244D-B6A9-C76BAB1A4500}">
      <dsp:nvSpPr>
        <dsp:cNvPr id="0" name=""/>
        <dsp:cNvSpPr/>
      </dsp:nvSpPr>
      <dsp:spPr>
        <a:xfrm>
          <a:off x="0" y="2833752"/>
          <a:ext cx="8631780" cy="1416876"/>
        </a:xfrm>
        <a:prstGeom prst="trapezoid">
          <a:avLst>
            <a:gd name="adj" fmla="val 101535"/>
          </a:avLst>
        </a:prstGeom>
        <a:gradFill rotWithShape="0">
          <a:gsLst>
            <a:gs pos="0">
              <a:schemeClr val="accent1">
                <a:shade val="80000"/>
                <a:hueOff val="285540"/>
                <a:satOff val="7238"/>
                <a:lumOff val="25128"/>
                <a:alphaOff val="0"/>
                <a:lumMod val="110000"/>
                <a:satMod val="105000"/>
                <a:tint val="67000"/>
              </a:schemeClr>
            </a:gs>
            <a:gs pos="50000">
              <a:schemeClr val="accent1">
                <a:shade val="80000"/>
                <a:hueOff val="285540"/>
                <a:satOff val="7238"/>
                <a:lumOff val="25128"/>
                <a:alphaOff val="0"/>
                <a:lumMod val="105000"/>
                <a:satMod val="103000"/>
                <a:tint val="73000"/>
              </a:schemeClr>
            </a:gs>
            <a:gs pos="100000">
              <a:schemeClr val="accent1">
                <a:shade val="80000"/>
                <a:hueOff val="285540"/>
                <a:satOff val="7238"/>
                <a:lumOff val="2512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0800" tIns="50800" rIns="50800" bIns="50800" numCol="1" spcCol="1270" anchor="ctr" anchorCtr="0">
          <a:noAutofit/>
        </a:bodyPr>
        <a:lstStyle/>
        <a:p>
          <a:pPr marL="0" lvl="0" indent="0" algn="ctr" defTabSz="1778000">
            <a:lnSpc>
              <a:spcPct val="90000"/>
            </a:lnSpc>
            <a:spcBef>
              <a:spcPct val="0"/>
            </a:spcBef>
            <a:spcAft>
              <a:spcPct val="35000"/>
            </a:spcAft>
            <a:buNone/>
          </a:pPr>
          <a:r>
            <a:rPr lang="en-GB" sz="4000" kern="1200" dirty="0"/>
            <a:t>SpectrumScale Disk</a:t>
          </a:r>
        </a:p>
      </dsp:txBody>
      <dsp:txXfrm>
        <a:off x="1510561" y="2833752"/>
        <a:ext cx="5610657" cy="1416876"/>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C333153-B655-49EB-9F9D-A9ADEAD8C496}" type="datetimeFigureOut">
              <a:rPr lang="en-GB" smtClean="0"/>
              <a:t>05/05/2021</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60ECE9A-F9C5-4EAB-9FF4-628C47C65939}" type="slidenum">
              <a:rPr lang="en-GB" smtClean="0"/>
              <a:t>‹#›</a:t>
            </a:fld>
            <a:endParaRPr lang="en-GB"/>
          </a:p>
        </p:txBody>
      </p:sp>
    </p:spTree>
    <p:extLst>
      <p:ext uri="{BB962C8B-B14F-4D97-AF65-F5344CB8AC3E}">
        <p14:creationId xmlns:p14="http://schemas.microsoft.com/office/powerpoint/2010/main" val="40743135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CC5FB7-0978-4880-BA7C-A0472742D08A}" type="datetimeFigureOut">
              <a:rPr lang="en-GB" smtClean="0"/>
              <a:t>03/05/2021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7792BD-9991-4432-9E03-07094AD3ECD8}" type="slidenum">
              <a:rPr lang="en-GB" smtClean="0"/>
              <a:t>‹#›</a:t>
            </a:fld>
            <a:endParaRPr lang="en-GB"/>
          </a:p>
        </p:txBody>
      </p:sp>
    </p:spTree>
    <p:extLst>
      <p:ext uri="{BB962C8B-B14F-4D97-AF65-F5344CB8AC3E}">
        <p14:creationId xmlns:p14="http://schemas.microsoft.com/office/powerpoint/2010/main" val="27714434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7792BD-9991-4432-9E03-07094AD3ECD8}" type="slidenum">
              <a:rPr lang="en-GB" smtClean="0"/>
              <a:t>1</a:t>
            </a:fld>
            <a:endParaRPr lang="en-GB"/>
          </a:p>
        </p:txBody>
      </p:sp>
    </p:spTree>
    <p:extLst>
      <p:ext uri="{BB962C8B-B14F-4D97-AF65-F5344CB8AC3E}">
        <p14:creationId xmlns:p14="http://schemas.microsoft.com/office/powerpoint/2010/main" val="5292910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the scheduler has data on the status of all the running and pending jobs, it can report on the status of our job i.e. is it queued, or running. How long has it been running for, and what resources it is using. This is done using the 'qstat' command. Information on jobs is available from once they have been submitted until the complete execution. </a:t>
            </a:r>
          </a:p>
        </p:txBody>
      </p:sp>
      <p:sp>
        <p:nvSpPr>
          <p:cNvPr id="4" name="Slide Number Placeholder 3"/>
          <p:cNvSpPr>
            <a:spLocks noGrp="1"/>
          </p:cNvSpPr>
          <p:nvPr>
            <p:ph type="sldNum" sz="quarter" idx="5"/>
          </p:nvPr>
        </p:nvSpPr>
        <p:spPr/>
        <p:txBody>
          <a:bodyPr/>
          <a:lstStyle/>
          <a:p>
            <a:fld id="{A67792BD-9991-4432-9E03-07094AD3ECD8}" type="slidenum">
              <a:rPr lang="en-GB" smtClean="0"/>
              <a:t>12</a:t>
            </a:fld>
            <a:endParaRPr lang="en-GB"/>
          </a:p>
        </p:txBody>
      </p:sp>
    </p:spTree>
    <p:extLst>
      <p:ext uri="{BB962C8B-B14F-4D97-AF65-F5344CB8AC3E}">
        <p14:creationId xmlns:p14="http://schemas.microsoft.com/office/powerpoint/2010/main" val="9900285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the job is running on the node, it can access data stored in the /cluster and /homes filesystems from the shared SpectrumScale storage. The paths to access data in /cluster are exactly the same on a compute nodes as on the login node. In some circumstances we would read and write data directly to the /cluster filesystem, but often it is more efficient to copy out data to the local disk on the compute node before using the locally stored data to run our job. </a:t>
            </a:r>
          </a:p>
          <a:p>
            <a:endParaRPr lang="en-US" dirty="0"/>
          </a:p>
          <a:p>
            <a:r>
              <a:rPr lang="en-US" dirty="0"/>
              <a:t>When our job completes, it is removed from the scheduler's list of jobs, and the qstat command will no longer report any details on the job.</a:t>
            </a:r>
          </a:p>
          <a:p>
            <a:endParaRPr lang="en-US" dirty="0"/>
          </a:p>
          <a:p>
            <a:r>
              <a:rPr lang="en-US" dirty="0"/>
              <a:t>Hopefully that makes sense to everyone, but if you have any questions, raise your virtual hands now…</a:t>
            </a:r>
          </a:p>
          <a:p>
            <a:endParaRPr lang="en-US" dirty="0"/>
          </a:p>
        </p:txBody>
      </p:sp>
      <p:sp>
        <p:nvSpPr>
          <p:cNvPr id="4" name="Slide Number Placeholder 3"/>
          <p:cNvSpPr>
            <a:spLocks noGrp="1"/>
          </p:cNvSpPr>
          <p:nvPr>
            <p:ph type="sldNum" sz="quarter" idx="5"/>
          </p:nvPr>
        </p:nvSpPr>
        <p:spPr/>
        <p:txBody>
          <a:bodyPr/>
          <a:lstStyle/>
          <a:p>
            <a:fld id="{A67792BD-9991-4432-9E03-07094AD3ECD8}" type="slidenum">
              <a:rPr lang="en-GB" smtClean="0"/>
              <a:t>13</a:t>
            </a:fld>
            <a:endParaRPr lang="en-GB"/>
          </a:p>
        </p:txBody>
      </p:sp>
    </p:spTree>
    <p:extLst>
      <p:ext uri="{BB962C8B-B14F-4D97-AF65-F5344CB8AC3E}">
        <p14:creationId xmlns:p14="http://schemas.microsoft.com/office/powerpoint/2010/main" val="20147886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67792BD-9991-4432-9E03-07094AD3ECD8}" type="slidenum">
              <a:rPr lang="en-GB" smtClean="0"/>
              <a:t>14</a:t>
            </a:fld>
            <a:endParaRPr lang="en-GB"/>
          </a:p>
        </p:txBody>
      </p:sp>
    </p:spTree>
    <p:extLst>
      <p:ext uri="{BB962C8B-B14F-4D97-AF65-F5344CB8AC3E}">
        <p14:creationId xmlns:p14="http://schemas.microsoft.com/office/powerpoint/2010/main" val="895992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67792BD-9991-4432-9E03-07094AD3ECD8}" type="slidenum">
              <a:rPr lang="en-GB" smtClean="0"/>
              <a:t>15</a:t>
            </a:fld>
            <a:endParaRPr lang="en-GB"/>
          </a:p>
        </p:txBody>
      </p:sp>
    </p:spTree>
    <p:extLst>
      <p:ext uri="{BB962C8B-B14F-4D97-AF65-F5344CB8AC3E}">
        <p14:creationId xmlns:p14="http://schemas.microsoft.com/office/powerpoint/2010/main" val="14053335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67792BD-9991-4432-9E03-07094AD3ECD8}" type="slidenum">
              <a:rPr lang="en-GB" smtClean="0"/>
              <a:t>16</a:t>
            </a:fld>
            <a:endParaRPr lang="en-GB"/>
          </a:p>
        </p:txBody>
      </p:sp>
    </p:spTree>
    <p:extLst>
      <p:ext uri="{BB962C8B-B14F-4D97-AF65-F5344CB8AC3E}">
        <p14:creationId xmlns:p14="http://schemas.microsoft.com/office/powerpoint/2010/main" val="32149529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the job id appended to </a:t>
            </a:r>
            <a:r>
              <a:rPr lang="en-US" dirty="0" err="1"/>
              <a:t>sleep.sh.o</a:t>
            </a:r>
            <a:r>
              <a:rPr lang="en-US" dirty="0"/>
              <a:t> will be different to mine!</a:t>
            </a:r>
          </a:p>
          <a:p>
            <a:endParaRPr lang="en-US" dirty="0"/>
          </a:p>
          <a:p>
            <a:r>
              <a:rPr lang="en-US" dirty="0"/>
              <a:t>By default, job start with their current working directory as your home directory, but previously we ran our script from a different directory. </a:t>
            </a:r>
          </a:p>
          <a:p>
            <a:endParaRPr lang="en-US" dirty="0"/>
          </a:p>
          <a:p>
            <a:r>
              <a:rPr lang="en-US" dirty="0"/>
              <a:t>POLL: If we had referred to other files in our script, these would only have been found if we used which type of path: absolute or relative.</a:t>
            </a:r>
          </a:p>
          <a:p>
            <a:endParaRPr lang="en-US" dirty="0"/>
          </a:p>
        </p:txBody>
      </p:sp>
      <p:sp>
        <p:nvSpPr>
          <p:cNvPr id="4" name="Slide Number Placeholder 3"/>
          <p:cNvSpPr>
            <a:spLocks noGrp="1"/>
          </p:cNvSpPr>
          <p:nvPr>
            <p:ph type="sldNum" sz="quarter" idx="5"/>
          </p:nvPr>
        </p:nvSpPr>
        <p:spPr/>
        <p:txBody>
          <a:bodyPr/>
          <a:lstStyle/>
          <a:p>
            <a:fld id="{A67792BD-9991-4432-9E03-07094AD3ECD8}" type="slidenum">
              <a:rPr lang="en-GB" smtClean="0"/>
              <a:t>17</a:t>
            </a:fld>
            <a:endParaRPr lang="en-GB"/>
          </a:p>
        </p:txBody>
      </p:sp>
    </p:spTree>
    <p:extLst>
      <p:ext uri="{BB962C8B-B14F-4D97-AF65-F5344CB8AC3E}">
        <p14:creationId xmlns:p14="http://schemas.microsoft.com/office/powerpoint/2010/main" val="39925200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67792BD-9991-4432-9E03-07094AD3ECD8}" type="slidenum">
              <a:rPr lang="en-GB" smtClean="0"/>
              <a:t>18</a:t>
            </a:fld>
            <a:endParaRPr lang="en-GB"/>
          </a:p>
        </p:txBody>
      </p:sp>
    </p:spTree>
    <p:extLst>
      <p:ext uri="{BB962C8B-B14F-4D97-AF65-F5344CB8AC3E}">
        <p14:creationId xmlns:p14="http://schemas.microsoft.com/office/powerpoint/2010/main" val="18284193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67792BD-9991-4432-9E03-07094AD3ECD8}" type="slidenum">
              <a:rPr lang="en-GB" smtClean="0"/>
              <a:t>19</a:t>
            </a:fld>
            <a:endParaRPr lang="en-GB"/>
          </a:p>
        </p:txBody>
      </p:sp>
    </p:spTree>
    <p:extLst>
      <p:ext uri="{BB962C8B-B14F-4D97-AF65-F5344CB8AC3E}">
        <p14:creationId xmlns:p14="http://schemas.microsoft.com/office/powerpoint/2010/main" val="19712504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67792BD-9991-4432-9E03-07094AD3ECD8}" type="slidenum">
              <a:rPr lang="en-GB" smtClean="0"/>
              <a:t>20</a:t>
            </a:fld>
            <a:endParaRPr lang="en-GB"/>
          </a:p>
        </p:txBody>
      </p:sp>
    </p:spTree>
    <p:extLst>
      <p:ext uri="{BB962C8B-B14F-4D97-AF65-F5344CB8AC3E}">
        <p14:creationId xmlns:p14="http://schemas.microsoft.com/office/powerpoint/2010/main" val="10326361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67792BD-9991-4432-9E03-07094AD3ECD8}" type="slidenum">
              <a:rPr lang="en-GB" smtClean="0"/>
              <a:t>23</a:t>
            </a:fld>
            <a:endParaRPr lang="en-GB"/>
          </a:p>
        </p:txBody>
      </p:sp>
    </p:spTree>
    <p:extLst>
      <p:ext uri="{BB962C8B-B14F-4D97-AF65-F5344CB8AC3E}">
        <p14:creationId xmlns:p14="http://schemas.microsoft.com/office/powerpoint/2010/main" val="1383971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7792BD-9991-4432-9E03-07094AD3ECD8}" type="slidenum">
              <a:rPr lang="en-GB" smtClean="0"/>
              <a:t>3</a:t>
            </a:fld>
            <a:endParaRPr lang="en-GB"/>
          </a:p>
        </p:txBody>
      </p:sp>
    </p:spTree>
    <p:extLst>
      <p:ext uri="{BB962C8B-B14F-4D97-AF65-F5344CB8AC3E}">
        <p14:creationId xmlns:p14="http://schemas.microsoft.com/office/powerpoint/2010/main" val="36410240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Jobs which exceed the runtime of the requested job class will be killed automatically.</a:t>
            </a:r>
          </a:p>
        </p:txBody>
      </p:sp>
      <p:sp>
        <p:nvSpPr>
          <p:cNvPr id="4" name="Slide Number Placeholder 3"/>
          <p:cNvSpPr>
            <a:spLocks noGrp="1"/>
          </p:cNvSpPr>
          <p:nvPr>
            <p:ph type="sldNum" sz="quarter" idx="5"/>
          </p:nvPr>
        </p:nvSpPr>
        <p:spPr/>
        <p:txBody>
          <a:bodyPr/>
          <a:lstStyle/>
          <a:p>
            <a:fld id="{A67792BD-9991-4432-9E03-07094AD3ECD8}" type="slidenum">
              <a:rPr lang="en-GB" smtClean="0"/>
              <a:t>24</a:t>
            </a:fld>
            <a:endParaRPr lang="en-GB"/>
          </a:p>
        </p:txBody>
      </p:sp>
    </p:spTree>
    <p:extLst>
      <p:ext uri="{BB962C8B-B14F-4D97-AF65-F5344CB8AC3E}">
        <p14:creationId xmlns:p14="http://schemas.microsoft.com/office/powerpoint/2010/main" val="2563617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Maximum memory usage not strictly enforced…if free memory on node too low, limit will be enforced, and jobs exceeding their requested limit will be automatically killed</a:t>
            </a:r>
          </a:p>
          <a:p>
            <a:endParaRPr lang="en-US" dirty="0"/>
          </a:p>
          <a:p>
            <a:r>
              <a:rPr lang="en-US" dirty="0"/>
              <a:t>This is a change in behavior over the previous scheduler configuration</a:t>
            </a:r>
          </a:p>
        </p:txBody>
      </p:sp>
      <p:sp>
        <p:nvSpPr>
          <p:cNvPr id="4" name="Slide Number Placeholder 3"/>
          <p:cNvSpPr>
            <a:spLocks noGrp="1"/>
          </p:cNvSpPr>
          <p:nvPr>
            <p:ph type="sldNum" sz="quarter" idx="5"/>
          </p:nvPr>
        </p:nvSpPr>
        <p:spPr/>
        <p:txBody>
          <a:bodyPr/>
          <a:lstStyle/>
          <a:p>
            <a:fld id="{A67792BD-9991-4432-9E03-07094AD3ECD8}" type="slidenum">
              <a:rPr lang="en-GB" smtClean="0"/>
              <a:t>25</a:t>
            </a:fld>
            <a:endParaRPr lang="en-GB"/>
          </a:p>
        </p:txBody>
      </p:sp>
    </p:spTree>
    <p:extLst>
      <p:ext uri="{BB962C8B-B14F-4D97-AF65-F5344CB8AC3E}">
        <p14:creationId xmlns:p14="http://schemas.microsoft.com/office/powerpoint/2010/main" val="36062656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you need different versions of the same package, put them in separate environments</a:t>
            </a:r>
          </a:p>
          <a:p>
            <a:r>
              <a:rPr lang="en-GB" dirty="0"/>
              <a:t>Highlighted packages show automated dependency installation</a:t>
            </a:r>
          </a:p>
        </p:txBody>
      </p:sp>
      <p:sp>
        <p:nvSpPr>
          <p:cNvPr id="4" name="Slide Number Placeholder 3"/>
          <p:cNvSpPr>
            <a:spLocks noGrp="1"/>
          </p:cNvSpPr>
          <p:nvPr>
            <p:ph type="sldNum" sz="quarter" idx="10"/>
          </p:nvPr>
        </p:nvSpPr>
        <p:spPr/>
        <p:txBody>
          <a:bodyPr/>
          <a:lstStyle/>
          <a:p>
            <a:fld id="{A67792BD-9991-4432-9E03-07094AD3ECD8}" type="slidenum">
              <a:rPr lang="en-GB" smtClean="0"/>
              <a:t>35</a:t>
            </a:fld>
            <a:endParaRPr lang="en-GB"/>
          </a:p>
        </p:txBody>
      </p:sp>
    </p:spTree>
    <p:extLst>
      <p:ext uri="{BB962C8B-B14F-4D97-AF65-F5344CB8AC3E}">
        <p14:creationId xmlns:p14="http://schemas.microsoft.com/office/powerpoint/2010/main" val="32277266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67792BD-9991-4432-9E03-07094AD3ECD8}" type="slidenum">
              <a:rPr lang="en-GB" smtClean="0"/>
              <a:t>41</a:t>
            </a:fld>
            <a:endParaRPr lang="en-GB"/>
          </a:p>
        </p:txBody>
      </p:sp>
    </p:spTree>
    <p:extLst>
      <p:ext uri="{BB962C8B-B14F-4D97-AF65-F5344CB8AC3E}">
        <p14:creationId xmlns:p14="http://schemas.microsoft.com/office/powerpoint/2010/main" val="32544206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Qrsh</a:t>
            </a:r>
            <a:r>
              <a:rPr lang="en-US" dirty="0"/>
              <a:t> session is a job running on a cluster node, and will appear in the qstat output as a job named 'QRLOGIN'. </a:t>
            </a:r>
          </a:p>
          <a:p>
            <a:endParaRPr lang="en-US" dirty="0"/>
          </a:p>
          <a:p>
            <a:r>
              <a:rPr lang="en-US" dirty="0"/>
              <a:t>Remember, using tab-completion can speed up typing long paths…</a:t>
            </a:r>
          </a:p>
        </p:txBody>
      </p:sp>
      <p:sp>
        <p:nvSpPr>
          <p:cNvPr id="4" name="Slide Number Placeholder 3"/>
          <p:cNvSpPr>
            <a:spLocks noGrp="1"/>
          </p:cNvSpPr>
          <p:nvPr>
            <p:ph type="sldNum" sz="quarter" idx="5"/>
          </p:nvPr>
        </p:nvSpPr>
        <p:spPr/>
        <p:txBody>
          <a:bodyPr/>
          <a:lstStyle/>
          <a:p>
            <a:fld id="{A67792BD-9991-4432-9E03-07094AD3ECD8}" type="slidenum">
              <a:rPr lang="en-GB" smtClean="0"/>
              <a:t>43</a:t>
            </a:fld>
            <a:endParaRPr lang="en-GB"/>
          </a:p>
        </p:txBody>
      </p:sp>
    </p:spTree>
    <p:extLst>
      <p:ext uri="{BB962C8B-B14F-4D97-AF65-F5344CB8AC3E}">
        <p14:creationId xmlns:p14="http://schemas.microsoft.com/office/powerpoint/2010/main" val="40575459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Far too many blast options…</a:t>
            </a:r>
          </a:p>
        </p:txBody>
      </p:sp>
      <p:sp>
        <p:nvSpPr>
          <p:cNvPr id="4" name="Slide Number Placeholder 3"/>
          <p:cNvSpPr>
            <a:spLocks noGrp="1"/>
          </p:cNvSpPr>
          <p:nvPr>
            <p:ph type="sldNum" sz="quarter" idx="5"/>
          </p:nvPr>
        </p:nvSpPr>
        <p:spPr/>
        <p:txBody>
          <a:bodyPr/>
          <a:lstStyle/>
          <a:p>
            <a:fld id="{A67792BD-9991-4432-9E03-07094AD3ECD8}" type="slidenum">
              <a:rPr lang="en-GB" smtClean="0"/>
              <a:t>44</a:t>
            </a:fld>
            <a:endParaRPr lang="en-GB"/>
          </a:p>
        </p:txBody>
      </p:sp>
    </p:spTree>
    <p:extLst>
      <p:ext uri="{BB962C8B-B14F-4D97-AF65-F5344CB8AC3E}">
        <p14:creationId xmlns:p14="http://schemas.microsoft.com/office/powerpoint/2010/main" val="11260049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remove the </a:t>
            </a:r>
            <a:r>
              <a:rPr lang="en-US" dirty="0" err="1"/>
              <a:t>blast.out</a:t>
            </a:r>
            <a:r>
              <a:rPr lang="en-US" dirty="0"/>
              <a:t> file so we can see that our script creates a new one and is working correctly</a:t>
            </a:r>
          </a:p>
        </p:txBody>
      </p:sp>
      <p:sp>
        <p:nvSpPr>
          <p:cNvPr id="4" name="Slide Number Placeholder 3"/>
          <p:cNvSpPr>
            <a:spLocks noGrp="1"/>
          </p:cNvSpPr>
          <p:nvPr>
            <p:ph type="sldNum" sz="quarter" idx="5"/>
          </p:nvPr>
        </p:nvSpPr>
        <p:spPr/>
        <p:txBody>
          <a:bodyPr/>
          <a:lstStyle/>
          <a:p>
            <a:fld id="{A67792BD-9991-4432-9E03-07094AD3ECD8}" type="slidenum">
              <a:rPr lang="en-GB" smtClean="0"/>
              <a:t>45</a:t>
            </a:fld>
            <a:endParaRPr lang="en-GB"/>
          </a:p>
        </p:txBody>
      </p:sp>
    </p:spTree>
    <p:extLst>
      <p:ext uri="{BB962C8B-B14F-4D97-AF65-F5344CB8AC3E}">
        <p14:creationId xmlns:p14="http://schemas.microsoft.com/office/powerpoint/2010/main" val="20176034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67792BD-9991-4432-9E03-07094AD3ECD8}" type="slidenum">
              <a:rPr lang="en-GB" smtClean="0"/>
              <a:t>46</a:t>
            </a:fld>
            <a:endParaRPr lang="en-GB"/>
          </a:p>
        </p:txBody>
      </p:sp>
    </p:spTree>
    <p:extLst>
      <p:ext uri="{BB962C8B-B14F-4D97-AF65-F5344CB8AC3E}">
        <p14:creationId xmlns:p14="http://schemas.microsoft.com/office/powerpoint/2010/main" val="28119036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67792BD-9991-4432-9E03-07094AD3ECD8}" type="slidenum">
              <a:rPr lang="en-GB" smtClean="0"/>
              <a:t>47</a:t>
            </a:fld>
            <a:endParaRPr lang="en-GB"/>
          </a:p>
        </p:txBody>
      </p:sp>
    </p:spTree>
    <p:extLst>
      <p:ext uri="{BB962C8B-B14F-4D97-AF65-F5344CB8AC3E}">
        <p14:creationId xmlns:p14="http://schemas.microsoft.com/office/powerpoint/2010/main" val="40936226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data processed on the node was read and written directly to the /cluster SpectrumScale file system, so all the read and write operations happened over the network. Many tools which for example, search databases or align reads, carry out a lot of IO operations, and if run over the network not only slows down the job, but also increases the load on the network and shared storage system, which can impact of performance for all users of the cluster.</a:t>
            </a:r>
          </a:p>
          <a:p>
            <a:endParaRPr lang="en-US" dirty="0"/>
          </a:p>
          <a:p>
            <a:r>
              <a:rPr lang="en-US" dirty="0"/>
              <a:t>In this case, the database is very small so this isn't a problem, but for 'real world' tasks, it is more efficient to copy the data from the /cluster filesystem to the local disk on the node</a:t>
            </a:r>
          </a:p>
        </p:txBody>
      </p:sp>
      <p:sp>
        <p:nvSpPr>
          <p:cNvPr id="4" name="Slide Number Placeholder 3"/>
          <p:cNvSpPr>
            <a:spLocks noGrp="1"/>
          </p:cNvSpPr>
          <p:nvPr>
            <p:ph type="sldNum" sz="quarter" idx="5"/>
          </p:nvPr>
        </p:nvSpPr>
        <p:spPr/>
        <p:txBody>
          <a:bodyPr/>
          <a:lstStyle/>
          <a:p>
            <a:fld id="{A67792BD-9991-4432-9E03-07094AD3ECD8}" type="slidenum">
              <a:rPr lang="en-GB" smtClean="0"/>
              <a:t>48</a:t>
            </a:fld>
            <a:endParaRPr lang="en-GB"/>
          </a:p>
        </p:txBody>
      </p:sp>
    </p:spTree>
    <p:extLst>
      <p:ext uri="{BB962C8B-B14F-4D97-AF65-F5344CB8AC3E}">
        <p14:creationId xmlns:p14="http://schemas.microsoft.com/office/powerpoint/2010/main" val="28488046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are now familiar with connecting to </a:t>
            </a:r>
            <a:r>
              <a:rPr lang="en-US" dirty="0" err="1"/>
              <a:t>login.compute.dundee.ac.uk</a:t>
            </a:r>
            <a:r>
              <a:rPr lang="en-US" dirty="0"/>
              <a:t>. As you have seen, connecting to this address logs you into one of two machines: login1 or login2. </a:t>
            </a:r>
            <a:br>
              <a:rPr lang="en-US" dirty="0"/>
            </a:br>
            <a:endParaRPr lang="en-US" dirty="0"/>
          </a:p>
          <a:p>
            <a:r>
              <a:rPr lang="en-US" dirty="0"/>
              <a:t>The login nodes have software updates applied automatically every week. If reboots are required, these will occur on Tuesdays at 0800 for login1, and Thursdays at 0800 for login2. If you are logged in to a node which is to be rebooted, you will receive warnings through your </a:t>
            </a:r>
            <a:r>
              <a:rPr lang="en-US" dirty="0" err="1"/>
              <a:t>ssh</a:t>
            </a:r>
            <a:r>
              <a:rPr lang="en-US" dirty="0"/>
              <a:t> terminal prior to the reboot. This means there should always be one login host available.</a:t>
            </a:r>
          </a:p>
          <a:p>
            <a:endParaRPr lang="en-US" dirty="0"/>
          </a:p>
          <a:p>
            <a:r>
              <a:rPr lang="en-US" dirty="0"/>
              <a:t>What may not yet be apparent is that these two machines are actually the interface to a large high-performance compute cluster. In addition to the login nodes, there are around 160 other machines of varying capacity available through this system for carrying out your analysis work. </a:t>
            </a:r>
          </a:p>
          <a:p>
            <a:endParaRPr lang="en-US" dirty="0"/>
          </a:p>
          <a:p>
            <a:r>
              <a:rPr lang="en-US" dirty="0"/>
              <a:t>Many modern biological datasets are very large, so there is also a large shared filesystem available, which currently has a capacity of 876 Tb. You may hear people referring to the SpectrumScale, or GPFS filesystem - in which case they are referring to this large shared filesystem. GPFS is the old name for the technology used to provide this filesystem, which is now called SpectrumScale. </a:t>
            </a:r>
          </a:p>
          <a:p>
            <a:endParaRPr lang="en-US" dirty="0"/>
          </a:p>
          <a:p>
            <a:r>
              <a:rPr lang="en-US" dirty="0"/>
              <a:t>The final missing piece of the jigsaw is a batch queueing system, which is responsible for managing jobs on the cluster. This piece of software is called </a:t>
            </a:r>
            <a:r>
              <a:rPr lang="en-US" dirty="0" err="1"/>
              <a:t>Univa</a:t>
            </a:r>
            <a:r>
              <a:rPr lang="en-US" dirty="0"/>
              <a:t> Grid Engine, often abbreviated to UGE, or just referred to as Grid Engine. You also may hear people talk about SGE, which again, is an old name for the software from when it was owned and developed by Sun Microsystems.</a:t>
            </a:r>
          </a:p>
        </p:txBody>
      </p:sp>
      <p:sp>
        <p:nvSpPr>
          <p:cNvPr id="4" name="Slide Number Placeholder 3"/>
          <p:cNvSpPr>
            <a:spLocks noGrp="1"/>
          </p:cNvSpPr>
          <p:nvPr>
            <p:ph type="sldNum" sz="quarter" idx="5"/>
          </p:nvPr>
        </p:nvSpPr>
        <p:spPr/>
        <p:txBody>
          <a:bodyPr/>
          <a:lstStyle/>
          <a:p>
            <a:fld id="{A67792BD-9991-4432-9E03-07094AD3ECD8}" type="slidenum">
              <a:rPr lang="en-GB" smtClean="0"/>
              <a:t>4</a:t>
            </a:fld>
            <a:endParaRPr lang="en-GB"/>
          </a:p>
        </p:txBody>
      </p:sp>
    </p:spTree>
    <p:extLst>
      <p:ext uri="{BB962C8B-B14F-4D97-AF65-F5344CB8AC3E}">
        <p14:creationId xmlns:p14="http://schemas.microsoft.com/office/powerpoint/2010/main" val="26574367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TMPDIR is an environmental variable </a:t>
            </a:r>
          </a:p>
        </p:txBody>
      </p:sp>
      <p:sp>
        <p:nvSpPr>
          <p:cNvPr id="4" name="Slide Number Placeholder 3"/>
          <p:cNvSpPr>
            <a:spLocks noGrp="1"/>
          </p:cNvSpPr>
          <p:nvPr>
            <p:ph type="sldNum" sz="quarter" idx="5"/>
          </p:nvPr>
        </p:nvSpPr>
        <p:spPr/>
        <p:txBody>
          <a:bodyPr/>
          <a:lstStyle/>
          <a:p>
            <a:fld id="{A67792BD-9991-4432-9E03-07094AD3ECD8}" type="slidenum">
              <a:rPr lang="en-GB" smtClean="0"/>
              <a:t>49</a:t>
            </a:fld>
            <a:endParaRPr lang="en-GB"/>
          </a:p>
        </p:txBody>
      </p:sp>
    </p:spTree>
    <p:extLst>
      <p:ext uri="{BB962C8B-B14F-4D97-AF65-F5344CB8AC3E}">
        <p14:creationId xmlns:p14="http://schemas.microsoft.com/office/powerpoint/2010/main" val="20550157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67792BD-9991-4432-9E03-07094AD3ECD8}" type="slidenum">
              <a:rPr lang="en-GB" smtClean="0"/>
              <a:t>55</a:t>
            </a:fld>
            <a:endParaRPr lang="en-GB"/>
          </a:p>
        </p:txBody>
      </p:sp>
    </p:spTree>
    <p:extLst>
      <p:ext uri="{BB962C8B-B14F-4D97-AF65-F5344CB8AC3E}">
        <p14:creationId xmlns:p14="http://schemas.microsoft.com/office/powerpoint/2010/main" val="11398709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One thread, One machine</a:t>
            </a:r>
          </a:p>
        </p:txBody>
      </p:sp>
      <p:sp>
        <p:nvSpPr>
          <p:cNvPr id="4" name="Slide Number Placeholder 3"/>
          <p:cNvSpPr>
            <a:spLocks noGrp="1"/>
          </p:cNvSpPr>
          <p:nvPr>
            <p:ph type="sldNum" sz="quarter" idx="10"/>
          </p:nvPr>
        </p:nvSpPr>
        <p:spPr/>
        <p:txBody>
          <a:bodyPr/>
          <a:lstStyle/>
          <a:p>
            <a:fld id="{A67792BD-9991-4432-9E03-07094AD3ECD8}" type="slidenum">
              <a:rPr lang="en-GB" smtClean="0"/>
              <a:t>57</a:t>
            </a:fld>
            <a:endParaRPr lang="en-GB"/>
          </a:p>
        </p:txBody>
      </p:sp>
    </p:spTree>
    <p:extLst>
      <p:ext uri="{BB962C8B-B14F-4D97-AF65-F5344CB8AC3E}">
        <p14:creationId xmlns:p14="http://schemas.microsoft.com/office/powerpoint/2010/main" val="8965460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Four tasks running in parallel on one machine</a:t>
            </a:r>
          </a:p>
          <a:p>
            <a:r>
              <a:rPr lang="en-GB" dirty="0"/>
              <a:t>More threads than cores? </a:t>
            </a:r>
            <a:r>
              <a:rPr lang="en-GB" dirty="0" err="1"/>
              <a:t>Timeslicing</a:t>
            </a:r>
            <a:r>
              <a:rPr lang="en-GB" dirty="0"/>
              <a:t> and task switching…inefficient</a:t>
            </a:r>
          </a:p>
        </p:txBody>
      </p:sp>
      <p:sp>
        <p:nvSpPr>
          <p:cNvPr id="4" name="Slide Number Placeholder 3"/>
          <p:cNvSpPr>
            <a:spLocks noGrp="1"/>
          </p:cNvSpPr>
          <p:nvPr>
            <p:ph type="sldNum" sz="quarter" idx="10"/>
          </p:nvPr>
        </p:nvSpPr>
        <p:spPr/>
        <p:txBody>
          <a:bodyPr/>
          <a:lstStyle/>
          <a:p>
            <a:fld id="{A67792BD-9991-4432-9E03-07094AD3ECD8}" type="slidenum">
              <a:rPr lang="en-GB" smtClean="0"/>
              <a:t>58</a:t>
            </a:fld>
            <a:endParaRPr lang="en-GB"/>
          </a:p>
        </p:txBody>
      </p:sp>
    </p:spTree>
    <p:extLst>
      <p:ext uri="{BB962C8B-B14F-4D97-AF65-F5344CB8AC3E}">
        <p14:creationId xmlns:p14="http://schemas.microsoft.com/office/powerpoint/2010/main" val="22611015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Four tasks running in parallel on four machines</a:t>
            </a:r>
          </a:p>
          <a:p>
            <a:r>
              <a:rPr lang="en-GB" dirty="0"/>
              <a:t>‘Embarrassingly parallel’ processing   </a:t>
            </a:r>
          </a:p>
        </p:txBody>
      </p:sp>
      <p:sp>
        <p:nvSpPr>
          <p:cNvPr id="4" name="Slide Number Placeholder 3"/>
          <p:cNvSpPr>
            <a:spLocks noGrp="1"/>
          </p:cNvSpPr>
          <p:nvPr>
            <p:ph type="sldNum" sz="quarter" idx="10"/>
          </p:nvPr>
        </p:nvSpPr>
        <p:spPr/>
        <p:txBody>
          <a:bodyPr/>
          <a:lstStyle/>
          <a:p>
            <a:fld id="{A67792BD-9991-4432-9E03-07094AD3ECD8}" type="slidenum">
              <a:rPr lang="en-GB" smtClean="0"/>
              <a:t>59</a:t>
            </a:fld>
            <a:endParaRPr lang="en-GB"/>
          </a:p>
        </p:txBody>
      </p:sp>
    </p:spTree>
    <p:extLst>
      <p:ext uri="{BB962C8B-B14F-4D97-AF65-F5344CB8AC3E}">
        <p14:creationId xmlns:p14="http://schemas.microsoft.com/office/powerpoint/2010/main" val="10959310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One task running four threads in parallel on 4 cores on one machine</a:t>
            </a:r>
          </a:p>
          <a:p>
            <a:r>
              <a:rPr lang="en-GB" dirty="0"/>
              <a:t>Good for tightly coupled parallel jobs</a:t>
            </a:r>
          </a:p>
        </p:txBody>
      </p:sp>
      <p:sp>
        <p:nvSpPr>
          <p:cNvPr id="4" name="Slide Number Placeholder 3"/>
          <p:cNvSpPr>
            <a:spLocks noGrp="1"/>
          </p:cNvSpPr>
          <p:nvPr>
            <p:ph type="sldNum" sz="quarter" idx="10"/>
          </p:nvPr>
        </p:nvSpPr>
        <p:spPr/>
        <p:txBody>
          <a:bodyPr/>
          <a:lstStyle/>
          <a:p>
            <a:fld id="{A67792BD-9991-4432-9E03-07094AD3ECD8}" type="slidenum">
              <a:rPr lang="en-GB" smtClean="0"/>
              <a:t>60</a:t>
            </a:fld>
            <a:endParaRPr lang="en-GB"/>
          </a:p>
        </p:txBody>
      </p:sp>
    </p:spTree>
    <p:extLst>
      <p:ext uri="{BB962C8B-B14F-4D97-AF65-F5344CB8AC3E}">
        <p14:creationId xmlns:p14="http://schemas.microsoft.com/office/powerpoint/2010/main" val="117109262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One task running in parallel on four machines - MPI</a:t>
            </a:r>
          </a:p>
        </p:txBody>
      </p:sp>
      <p:sp>
        <p:nvSpPr>
          <p:cNvPr id="4" name="Slide Number Placeholder 3"/>
          <p:cNvSpPr>
            <a:spLocks noGrp="1"/>
          </p:cNvSpPr>
          <p:nvPr>
            <p:ph type="sldNum" sz="quarter" idx="10"/>
          </p:nvPr>
        </p:nvSpPr>
        <p:spPr/>
        <p:txBody>
          <a:bodyPr/>
          <a:lstStyle/>
          <a:p>
            <a:fld id="{A67792BD-9991-4432-9E03-07094AD3ECD8}" type="slidenum">
              <a:rPr lang="en-GB" smtClean="0"/>
              <a:t>61</a:t>
            </a:fld>
            <a:endParaRPr lang="en-GB"/>
          </a:p>
        </p:txBody>
      </p:sp>
    </p:spTree>
    <p:extLst>
      <p:ext uri="{BB962C8B-B14F-4D97-AF65-F5344CB8AC3E}">
        <p14:creationId xmlns:p14="http://schemas.microsoft.com/office/powerpoint/2010/main" val="6026025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67792BD-9991-4432-9E03-07094AD3ECD8}" type="slidenum">
              <a:rPr lang="en-GB" smtClean="0"/>
              <a:t>66</a:t>
            </a:fld>
            <a:endParaRPr lang="en-GB"/>
          </a:p>
        </p:txBody>
      </p:sp>
    </p:spTree>
    <p:extLst>
      <p:ext uri="{BB962C8B-B14F-4D97-AF65-F5344CB8AC3E}">
        <p14:creationId xmlns:p14="http://schemas.microsoft.com/office/powerpoint/2010/main" val="103578198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Qalter</a:t>
            </a:r>
            <a:r>
              <a:rPr lang="en-GB" dirty="0"/>
              <a:t> –w v lists reasons why a job can not be despatched – assumes consumable resources are available</a:t>
            </a:r>
          </a:p>
        </p:txBody>
      </p:sp>
      <p:sp>
        <p:nvSpPr>
          <p:cNvPr id="4" name="Slide Number Placeholder 3"/>
          <p:cNvSpPr>
            <a:spLocks noGrp="1"/>
          </p:cNvSpPr>
          <p:nvPr>
            <p:ph type="sldNum" sz="quarter" idx="10"/>
          </p:nvPr>
        </p:nvSpPr>
        <p:spPr/>
        <p:txBody>
          <a:bodyPr/>
          <a:lstStyle/>
          <a:p>
            <a:fld id="{A67792BD-9991-4432-9E03-07094AD3ECD8}" type="slidenum">
              <a:rPr lang="en-GB" smtClean="0"/>
              <a:t>68</a:t>
            </a:fld>
            <a:endParaRPr lang="en-GB"/>
          </a:p>
        </p:txBody>
      </p:sp>
    </p:spTree>
    <p:extLst>
      <p:ext uri="{BB962C8B-B14F-4D97-AF65-F5344CB8AC3E}">
        <p14:creationId xmlns:p14="http://schemas.microsoft.com/office/powerpoint/2010/main" val="1329169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2800" dirty="0"/>
              <a:t>CPU is physical object. Cores are architectural units within CPU capable of running independent task.</a:t>
            </a:r>
          </a:p>
          <a:p>
            <a:pPr marL="0" indent="0">
              <a:buFont typeface="Arial" panose="020B0604020202020204" pitchFamily="34" charset="0"/>
              <a:buNone/>
            </a:pPr>
            <a:r>
              <a:rPr lang="en-US" sz="2800" dirty="0"/>
              <a:t>Each core has small amount of cache memory, plus larger shared cache on each CPU. </a:t>
            </a:r>
          </a:p>
          <a:p>
            <a:pPr marL="0" indent="0">
              <a:buFont typeface="Arial" panose="020B0604020202020204" pitchFamily="34" charset="0"/>
              <a:buNone/>
            </a:pPr>
            <a:r>
              <a:rPr lang="en-US" sz="2800" dirty="0"/>
              <a:t>More </a:t>
            </a:r>
            <a:r>
              <a:rPr lang="en-US" sz="2800" dirty="0" err="1"/>
              <a:t>cpus</a:t>
            </a:r>
            <a:r>
              <a:rPr lang="en-US" sz="2800" dirty="0"/>
              <a:t> = more cores = more power</a:t>
            </a:r>
          </a:p>
          <a:p>
            <a:pPr marL="0" indent="0">
              <a:buFont typeface="Arial" panose="020B0604020202020204" pitchFamily="34" charset="0"/>
              <a:buNone/>
            </a:pPr>
            <a:r>
              <a:rPr lang="en-US" sz="2800" dirty="0"/>
              <a:t>Fixed amount of accessible: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dirty="0"/>
              <a:t>CPU cores (Dundee: 2-8 CPUs, 4-16 cores per CPU, 8-128 cores per node)</a:t>
            </a:r>
          </a:p>
          <a:p>
            <a:pPr marL="0" indent="0">
              <a:buFont typeface="Arial" panose="020B0604020202020204" pitchFamily="34" charset="0"/>
              <a:buNone/>
            </a:pPr>
            <a:r>
              <a:rPr lang="en-US" sz="2400" dirty="0"/>
              <a:t>RAM (32Gb – 1Tb)</a:t>
            </a:r>
          </a:p>
          <a:p>
            <a:pPr marL="0" indent="0">
              <a:buFont typeface="Arial" panose="020B0604020202020204" pitchFamily="34" charset="0"/>
              <a:buNone/>
            </a:pPr>
            <a:r>
              <a:rPr lang="en-US" sz="2400" dirty="0"/>
              <a:t>Local disk (up to 1Tb)</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Important to consider node limits when submitting jobs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5"/>
          </p:nvPr>
        </p:nvSpPr>
        <p:spPr/>
        <p:txBody>
          <a:bodyPr/>
          <a:lstStyle/>
          <a:p>
            <a:fld id="{A67792BD-9991-4432-9E03-07094AD3ECD8}" type="slidenum">
              <a:rPr lang="en-GB" smtClean="0"/>
              <a:t>5</a:t>
            </a:fld>
            <a:endParaRPr lang="en-GB"/>
          </a:p>
        </p:txBody>
      </p:sp>
    </p:spTree>
    <p:extLst>
      <p:ext uri="{BB962C8B-B14F-4D97-AF65-F5344CB8AC3E}">
        <p14:creationId xmlns:p14="http://schemas.microsoft.com/office/powerpoint/2010/main" val="9017474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67792BD-9991-4432-9E03-07094AD3ECD8}" type="slidenum">
              <a:rPr lang="en-GB" smtClean="0"/>
              <a:t>6</a:t>
            </a:fld>
            <a:endParaRPr lang="en-GB"/>
          </a:p>
        </p:txBody>
      </p:sp>
    </p:spTree>
    <p:extLst>
      <p:ext uri="{BB962C8B-B14F-4D97-AF65-F5344CB8AC3E}">
        <p14:creationId xmlns:p14="http://schemas.microsoft.com/office/powerpoint/2010/main" val="10834442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Local disk capacity shared between jobs running on node</a:t>
            </a:r>
          </a:p>
          <a:p>
            <a:r>
              <a:rPr lang="en-US" dirty="0"/>
              <a:t>TMPDIR Environment variable can be substituted into paths and will be expanded to actual path at runtime</a:t>
            </a:r>
          </a:p>
        </p:txBody>
      </p:sp>
      <p:sp>
        <p:nvSpPr>
          <p:cNvPr id="4" name="Slide Number Placeholder 3"/>
          <p:cNvSpPr>
            <a:spLocks noGrp="1"/>
          </p:cNvSpPr>
          <p:nvPr>
            <p:ph type="sldNum" sz="quarter" idx="5"/>
          </p:nvPr>
        </p:nvSpPr>
        <p:spPr/>
        <p:txBody>
          <a:bodyPr/>
          <a:lstStyle/>
          <a:p>
            <a:fld id="{A67792BD-9991-4432-9E03-07094AD3ECD8}" type="slidenum">
              <a:rPr lang="en-GB" smtClean="0"/>
              <a:t>7</a:t>
            </a:fld>
            <a:endParaRPr lang="en-GB"/>
          </a:p>
        </p:txBody>
      </p:sp>
    </p:spTree>
    <p:extLst>
      <p:ext uri="{BB962C8B-B14F-4D97-AF65-F5344CB8AC3E}">
        <p14:creationId xmlns:p14="http://schemas.microsoft.com/office/powerpoint/2010/main" val="36203072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67792BD-9991-4432-9E03-07094AD3ECD8}" type="slidenum">
              <a:rPr lang="en-GB" smtClean="0"/>
              <a:t>8</a:t>
            </a:fld>
            <a:endParaRPr lang="en-GB"/>
          </a:p>
        </p:txBody>
      </p:sp>
    </p:spTree>
    <p:extLst>
      <p:ext uri="{BB962C8B-B14F-4D97-AF65-F5344CB8AC3E}">
        <p14:creationId xmlns:p14="http://schemas.microsoft.com/office/powerpoint/2010/main" val="36521151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an extra type of machine involved in Grid Engine which has the job of managing resources on the cluster, tracking jobs which are waiting to be run, assigning jobs to compute nodes and monitoring their status. We'll refer to this as the scheduler.</a:t>
            </a:r>
          </a:p>
          <a:p>
            <a:endParaRPr lang="en-US" dirty="0"/>
          </a:p>
          <a:p>
            <a:r>
              <a:rPr lang="en-US" dirty="0"/>
              <a:t>When we want to submit a job to the cluster, we first need to write a script, just as we did at the end of the last session. This script will run the commands we need to use, but also can be used to pass information to grid engine on requirements of the job such as the amount of time it needs to run for, the amount of RAM it required, and possibly how much free disk space on the node we wish to make use of. </a:t>
            </a:r>
          </a:p>
        </p:txBody>
      </p:sp>
      <p:sp>
        <p:nvSpPr>
          <p:cNvPr id="4" name="Slide Number Placeholder 3"/>
          <p:cNvSpPr>
            <a:spLocks noGrp="1"/>
          </p:cNvSpPr>
          <p:nvPr>
            <p:ph type="sldNum" sz="quarter" idx="5"/>
          </p:nvPr>
        </p:nvSpPr>
        <p:spPr/>
        <p:txBody>
          <a:bodyPr/>
          <a:lstStyle/>
          <a:p>
            <a:fld id="{A67792BD-9991-4432-9E03-07094AD3ECD8}" type="slidenum">
              <a:rPr lang="en-GB" smtClean="0"/>
              <a:t>10</a:t>
            </a:fld>
            <a:endParaRPr lang="en-GB"/>
          </a:p>
        </p:txBody>
      </p:sp>
    </p:spTree>
    <p:extLst>
      <p:ext uri="{BB962C8B-B14F-4D97-AF65-F5344CB8AC3E}">
        <p14:creationId xmlns:p14="http://schemas.microsoft.com/office/powerpoint/2010/main" val="2263046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our job script is ready, we can submit this to the cluster using the 'qsub' command. This will add our job to the list of pending jobs which the scheduler is tracking. As well as keeping track of pending jobs, the scheduler is also tracking the jobs which are already running on the cluster, and how busy the various nodes are, and the current usage of their resources. </a:t>
            </a:r>
          </a:p>
        </p:txBody>
      </p:sp>
      <p:sp>
        <p:nvSpPr>
          <p:cNvPr id="4" name="Slide Number Placeholder 3"/>
          <p:cNvSpPr>
            <a:spLocks noGrp="1"/>
          </p:cNvSpPr>
          <p:nvPr>
            <p:ph type="sldNum" sz="quarter" idx="5"/>
          </p:nvPr>
        </p:nvSpPr>
        <p:spPr/>
        <p:txBody>
          <a:bodyPr/>
          <a:lstStyle/>
          <a:p>
            <a:fld id="{A67792BD-9991-4432-9E03-07094AD3ECD8}" type="slidenum">
              <a:rPr lang="en-GB" smtClean="0"/>
              <a:t>11</a:t>
            </a:fld>
            <a:endParaRPr lang="en-GB"/>
          </a:p>
        </p:txBody>
      </p:sp>
    </p:spTree>
    <p:extLst>
      <p:ext uri="{BB962C8B-B14F-4D97-AF65-F5344CB8AC3E}">
        <p14:creationId xmlns:p14="http://schemas.microsoft.com/office/powerpoint/2010/main" val="42795813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 DAG">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3304565" y="3768176"/>
            <a:ext cx="5553296" cy="701041"/>
          </a:xfrm>
        </p:spPr>
        <p:txBody>
          <a:bodyPr tIns="0" bIns="0" anchor="ctr" anchorCtr="0">
            <a:normAutofit/>
          </a:bodyPr>
          <a:lstStyle>
            <a:lvl1pPr marL="0" indent="0" algn="l">
              <a:buNone/>
              <a:defRPr sz="2000">
                <a:solidFill>
                  <a:srgbClr val="46464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3" name="Title 1"/>
          <p:cNvSpPr>
            <a:spLocks noGrp="1"/>
          </p:cNvSpPr>
          <p:nvPr>
            <p:ph type="ctrTitle"/>
          </p:nvPr>
        </p:nvSpPr>
        <p:spPr>
          <a:xfrm>
            <a:off x="3304565" y="2595657"/>
            <a:ext cx="5553296" cy="1145597"/>
          </a:xfrm>
        </p:spPr>
        <p:txBody>
          <a:bodyPr tIns="0" bIns="0" anchor="b">
            <a:normAutofit/>
          </a:bodyPr>
          <a:lstStyle>
            <a:lvl1pPr algn="l">
              <a:defRPr sz="3200">
                <a:solidFill>
                  <a:srgbClr val="464646"/>
                </a:solidFill>
              </a:defRPr>
            </a:lvl1pPr>
          </a:lstStyle>
          <a:p>
            <a:r>
              <a:rPr lang="en-US"/>
              <a:t>Click to edit Master title style</a:t>
            </a:r>
            <a:endParaRPr lang="en-US" dirty="0"/>
          </a:p>
        </p:txBody>
      </p:sp>
      <p:sp>
        <p:nvSpPr>
          <p:cNvPr id="24" name="Text Placeholder 3"/>
          <p:cNvSpPr>
            <a:spLocks noGrp="1"/>
          </p:cNvSpPr>
          <p:nvPr>
            <p:ph type="body" sz="quarter" idx="16" hasCustomPrompt="1"/>
          </p:nvPr>
        </p:nvSpPr>
        <p:spPr>
          <a:xfrm>
            <a:off x="3304565" y="4469217"/>
            <a:ext cx="5553296" cy="293159"/>
          </a:xfrm>
        </p:spPr>
        <p:txBody>
          <a:bodyPr anchor="ctr" anchorCtr="0">
            <a:noAutofit/>
          </a:bodyPr>
          <a:lstStyle>
            <a:lvl1pPr>
              <a:defRPr sz="1800" baseline="0">
                <a:solidFill>
                  <a:srgbClr val="464646"/>
                </a:solidFill>
              </a:defRPr>
            </a:lvl1pPr>
            <a:lvl2pPr marL="0" indent="0">
              <a:buNone/>
              <a:defRPr/>
            </a:lvl2pPr>
          </a:lstStyle>
          <a:p>
            <a:pPr lvl="0"/>
            <a:r>
              <a:rPr lang="en-US" dirty="0"/>
              <a:t>Click to insert date</a:t>
            </a:r>
          </a:p>
        </p:txBody>
      </p:sp>
      <p:pic>
        <p:nvPicPr>
          <p:cNvPr id="3" name="Picture 2">
            <a:extLst>
              <a:ext uri="{FF2B5EF4-FFF2-40B4-BE49-F238E27FC236}">
                <a16:creationId xmlns:a16="http://schemas.microsoft.com/office/drawing/2014/main" id="{651BA609-FA74-4B77-9BEB-F7BD295573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761423"/>
          </a:xfrm>
          <a:prstGeom prst="rect">
            <a:avLst/>
          </a:prstGeom>
        </p:spPr>
      </p:pic>
      <p:sp>
        <p:nvSpPr>
          <p:cNvPr id="27" name="Rectangle 26">
            <a:extLst>
              <a:ext uri="{FF2B5EF4-FFF2-40B4-BE49-F238E27FC236}">
                <a16:creationId xmlns:a16="http://schemas.microsoft.com/office/drawing/2014/main" id="{CD9BB29C-4CD7-6746-85E7-CC2FE1F218C8}"/>
              </a:ext>
            </a:extLst>
          </p:cNvPr>
          <p:cNvSpPr/>
          <p:nvPr/>
        </p:nvSpPr>
        <p:spPr>
          <a:xfrm>
            <a:off x="0" y="6448301"/>
            <a:ext cx="12192000" cy="409699"/>
          </a:xfrm>
          <a:prstGeom prst="rect">
            <a:avLst/>
          </a:prstGeom>
          <a:solidFill>
            <a:srgbClr val="4646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26B651A-B04C-D547-93D5-EA957AFAB2AF}"/>
              </a:ext>
            </a:extLst>
          </p:cNvPr>
          <p:cNvGrpSpPr/>
          <p:nvPr/>
        </p:nvGrpSpPr>
        <p:grpSpPr>
          <a:xfrm>
            <a:off x="2334754" y="6514651"/>
            <a:ext cx="7522493" cy="276999"/>
            <a:chOff x="1936932" y="6514651"/>
            <a:chExt cx="7522493" cy="276999"/>
          </a:xfrm>
        </p:grpSpPr>
        <p:grpSp>
          <p:nvGrpSpPr>
            <p:cNvPr id="30" name="Group 29">
              <a:extLst>
                <a:ext uri="{FF2B5EF4-FFF2-40B4-BE49-F238E27FC236}">
                  <a16:creationId xmlns:a16="http://schemas.microsoft.com/office/drawing/2014/main" id="{AEC0E076-AF0B-8C4E-866D-88F763B4CEAF}"/>
                </a:ext>
              </a:extLst>
            </p:cNvPr>
            <p:cNvGrpSpPr/>
            <p:nvPr userDrawn="1"/>
          </p:nvGrpSpPr>
          <p:grpSpPr>
            <a:xfrm>
              <a:off x="5281956" y="6527150"/>
              <a:ext cx="1984339" cy="252000"/>
              <a:chOff x="5609192" y="6512465"/>
              <a:chExt cx="1984339" cy="252000"/>
            </a:xfrm>
          </p:grpSpPr>
          <p:sp>
            <p:nvSpPr>
              <p:cNvPr id="21" name="TextBox 20">
                <a:extLst>
                  <a:ext uri="{FF2B5EF4-FFF2-40B4-BE49-F238E27FC236}">
                    <a16:creationId xmlns:a16="http://schemas.microsoft.com/office/drawing/2014/main" id="{D6963D03-3EFA-8748-9B6D-5400FADD4C20}"/>
                  </a:ext>
                </a:extLst>
              </p:cNvPr>
              <p:cNvSpPr txBox="1">
                <a:spLocks noChangeAspect="1"/>
              </p:cNvSpPr>
              <p:nvPr userDrawn="1"/>
            </p:nvSpPr>
            <p:spPr>
              <a:xfrm>
                <a:off x="5829531" y="6535010"/>
                <a:ext cx="1764000" cy="206911"/>
              </a:xfrm>
              <a:prstGeom prst="rect">
                <a:avLst/>
              </a:prstGeom>
              <a:noFill/>
            </p:spPr>
            <p:txBody>
              <a:bodyPr wrap="square" rtlCol="0" anchor="ctr">
                <a:spAutoFit/>
              </a:bodyPr>
              <a:lstStyle>
                <a:defPPr>
                  <a:defRPr lang="en-US"/>
                </a:defPPr>
                <a:lvl1pPr>
                  <a:defRPr sz="1200" b="1"/>
                </a:lvl1pPr>
              </a:lstStyle>
              <a:p>
                <a:pPr lvl="0"/>
                <a:r>
                  <a:rPr lang="en-GB" dirty="0" err="1">
                    <a:solidFill>
                      <a:schemeClr val="bg1"/>
                    </a:solidFill>
                  </a:rPr>
                  <a:t>cb-dag@dundee.ac.uk</a:t>
                </a:r>
                <a:endParaRPr lang="en-GB" dirty="0">
                  <a:solidFill>
                    <a:schemeClr val="bg1"/>
                  </a:solidFill>
                </a:endParaRPr>
              </a:p>
            </p:txBody>
          </p:sp>
          <p:pic>
            <p:nvPicPr>
              <p:cNvPr id="22" name="Picture 21">
                <a:extLst>
                  <a:ext uri="{FF2B5EF4-FFF2-40B4-BE49-F238E27FC236}">
                    <a16:creationId xmlns:a16="http://schemas.microsoft.com/office/drawing/2014/main" id="{3A4AAC5A-D1BD-F94C-88A3-8615AF331EE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09192" y="6512465"/>
                <a:ext cx="252000" cy="252000"/>
              </a:xfrm>
              <a:prstGeom prst="rect">
                <a:avLst/>
              </a:prstGeom>
            </p:spPr>
          </p:pic>
        </p:grpSp>
        <p:grpSp>
          <p:nvGrpSpPr>
            <p:cNvPr id="15" name="Group 14">
              <a:extLst>
                <a:ext uri="{FF2B5EF4-FFF2-40B4-BE49-F238E27FC236}">
                  <a16:creationId xmlns:a16="http://schemas.microsoft.com/office/drawing/2014/main" id="{9F575E52-4750-6347-834C-F8B2A21958B6}"/>
                </a:ext>
              </a:extLst>
            </p:cNvPr>
            <p:cNvGrpSpPr/>
            <p:nvPr userDrawn="1"/>
          </p:nvGrpSpPr>
          <p:grpSpPr>
            <a:xfrm>
              <a:off x="7882298" y="6514651"/>
              <a:ext cx="1577127" cy="276999"/>
              <a:chOff x="9571449" y="5831246"/>
              <a:chExt cx="1577127" cy="276999"/>
            </a:xfrm>
          </p:grpSpPr>
          <p:sp>
            <p:nvSpPr>
              <p:cNvPr id="11" name="TextBox 10">
                <a:extLst>
                  <a:ext uri="{FF2B5EF4-FFF2-40B4-BE49-F238E27FC236}">
                    <a16:creationId xmlns:a16="http://schemas.microsoft.com/office/drawing/2014/main" id="{B3E98C90-BD2E-714F-9C40-505B79979721}"/>
                  </a:ext>
                </a:extLst>
              </p:cNvPr>
              <p:cNvSpPr txBox="1"/>
              <p:nvPr userDrawn="1"/>
            </p:nvSpPr>
            <p:spPr>
              <a:xfrm>
                <a:off x="9791413" y="5831246"/>
                <a:ext cx="1357163" cy="276999"/>
              </a:xfrm>
              <a:prstGeom prst="rect">
                <a:avLst/>
              </a:prstGeom>
              <a:noFill/>
            </p:spPr>
            <p:txBody>
              <a:bodyPr wrap="square" rtlCol="0" anchor="ctr">
                <a:spAutoFit/>
              </a:bodyPr>
              <a:lstStyle/>
              <a:p>
                <a:r>
                  <a:rPr lang="en-US" sz="1200" b="1" kern="1200" dirty="0">
                    <a:solidFill>
                      <a:schemeClr val="bg1"/>
                    </a:solidFill>
                    <a:latin typeface="+mn-lt"/>
                    <a:ea typeface="+mn-ea"/>
                    <a:cs typeface="+mn-cs"/>
                  </a:rPr>
                  <a:t>@</a:t>
                </a:r>
                <a:r>
                  <a:rPr lang="en-US" sz="1200" b="1" kern="1200" dirty="0" err="1">
                    <a:solidFill>
                      <a:schemeClr val="bg1"/>
                    </a:solidFill>
                    <a:latin typeface="+mn-lt"/>
                    <a:ea typeface="+mn-ea"/>
                    <a:cs typeface="+mn-cs"/>
                  </a:rPr>
                  <a:t>UoD_DAG</a:t>
                </a:r>
                <a:endParaRPr lang="en-US" sz="1200" b="1" kern="1200" dirty="0">
                  <a:solidFill>
                    <a:schemeClr val="bg1"/>
                  </a:solidFill>
                  <a:latin typeface="+mn-lt"/>
                  <a:ea typeface="+mn-ea"/>
                  <a:cs typeface="+mn-cs"/>
                </a:endParaRPr>
              </a:p>
            </p:txBody>
          </p:sp>
          <p:pic>
            <p:nvPicPr>
              <p:cNvPr id="10" name="Picture 9">
                <a:extLst>
                  <a:ext uri="{FF2B5EF4-FFF2-40B4-BE49-F238E27FC236}">
                    <a16:creationId xmlns:a16="http://schemas.microsoft.com/office/drawing/2014/main" id="{EF1322C4-BB6E-1D42-A85F-643DF22FF81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571449" y="5843745"/>
                <a:ext cx="252000" cy="252000"/>
              </a:xfrm>
              <a:prstGeom prst="rect">
                <a:avLst/>
              </a:prstGeom>
            </p:spPr>
          </p:pic>
        </p:grpSp>
        <p:grpSp>
          <p:nvGrpSpPr>
            <p:cNvPr id="13" name="Group 12">
              <a:extLst>
                <a:ext uri="{FF2B5EF4-FFF2-40B4-BE49-F238E27FC236}">
                  <a16:creationId xmlns:a16="http://schemas.microsoft.com/office/drawing/2014/main" id="{969DC06A-EE09-E744-AE7A-2BFC0032FEC3}"/>
                </a:ext>
              </a:extLst>
            </p:cNvPr>
            <p:cNvGrpSpPr/>
            <p:nvPr userDrawn="1"/>
          </p:nvGrpSpPr>
          <p:grpSpPr>
            <a:xfrm>
              <a:off x="1936932" y="6514651"/>
              <a:ext cx="2593325" cy="276999"/>
              <a:chOff x="8882686" y="5067649"/>
              <a:chExt cx="2593325" cy="276999"/>
            </a:xfrm>
          </p:grpSpPr>
          <p:pic>
            <p:nvPicPr>
              <p:cNvPr id="6" name="Picture 5">
                <a:extLst>
                  <a:ext uri="{FF2B5EF4-FFF2-40B4-BE49-F238E27FC236}">
                    <a16:creationId xmlns:a16="http://schemas.microsoft.com/office/drawing/2014/main" id="{59668C04-5343-0341-96C2-31CC99CCEA0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882686" y="5080148"/>
                <a:ext cx="252000" cy="252000"/>
              </a:xfrm>
              <a:prstGeom prst="rect">
                <a:avLst/>
              </a:prstGeom>
            </p:spPr>
          </p:pic>
          <p:sp>
            <p:nvSpPr>
              <p:cNvPr id="25" name="TextBox 24">
                <a:extLst>
                  <a:ext uri="{FF2B5EF4-FFF2-40B4-BE49-F238E27FC236}">
                    <a16:creationId xmlns:a16="http://schemas.microsoft.com/office/drawing/2014/main" id="{2C305CFD-C45B-D64D-A160-74BFB7650AA1}"/>
                  </a:ext>
                </a:extLst>
              </p:cNvPr>
              <p:cNvSpPr txBox="1">
                <a:spLocks noChangeAspect="1"/>
              </p:cNvSpPr>
              <p:nvPr userDrawn="1"/>
            </p:nvSpPr>
            <p:spPr>
              <a:xfrm>
                <a:off x="9114525" y="5067649"/>
                <a:ext cx="2361486" cy="276999"/>
              </a:xfrm>
              <a:prstGeom prst="rect">
                <a:avLst/>
              </a:prstGeom>
              <a:noFill/>
            </p:spPr>
            <p:txBody>
              <a:bodyPr wrap="square" rtlCol="0" anchor="ctr">
                <a:spAutoFit/>
              </a:bodyPr>
              <a:lstStyle>
                <a:defPPr>
                  <a:defRPr lang="en-US"/>
                </a:defPPr>
                <a:lvl1pPr>
                  <a:defRPr sz="1200" b="1"/>
                </a:lvl1pPr>
              </a:lstStyle>
              <a:p>
                <a:pPr lvl="0"/>
                <a:r>
                  <a:rPr lang="en-GB" dirty="0">
                    <a:solidFill>
                      <a:schemeClr val="bg1"/>
                    </a:solidFill>
                  </a:rPr>
                  <a:t>http://</a:t>
                </a:r>
                <a:r>
                  <a:rPr lang="en-GB" dirty="0" err="1">
                    <a:solidFill>
                      <a:schemeClr val="bg1"/>
                    </a:solidFill>
                  </a:rPr>
                  <a:t>dag.compbio.dundee.ac.uk</a:t>
                </a:r>
                <a:endParaRPr lang="en-GB" dirty="0">
                  <a:solidFill>
                    <a:schemeClr val="bg1"/>
                  </a:solidFill>
                </a:endParaRPr>
              </a:p>
            </p:txBody>
          </p:sp>
        </p:grpSp>
      </p:grpSp>
    </p:spTree>
    <p:extLst>
      <p:ext uri="{BB962C8B-B14F-4D97-AF65-F5344CB8AC3E}">
        <p14:creationId xmlns:p14="http://schemas.microsoft.com/office/powerpoint/2010/main" val="2480369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Divider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0CAE1-AB58-4B49-AE6C-65ED806D57D5}"/>
              </a:ext>
            </a:extLst>
          </p:cNvPr>
          <p:cNvSpPr>
            <a:spLocks noGrp="1"/>
          </p:cNvSpPr>
          <p:nvPr>
            <p:ph type="title"/>
          </p:nvPr>
        </p:nvSpPr>
        <p:spPr>
          <a:xfrm>
            <a:off x="2050590" y="2901345"/>
            <a:ext cx="8090820" cy="1055311"/>
          </a:xfrm>
        </p:spPr>
        <p:txBody>
          <a:bodyPr>
            <a:normAutofit/>
          </a:bodyPr>
          <a:lstStyle>
            <a:lvl1pPr>
              <a:defRPr sz="3200">
                <a:solidFill>
                  <a:schemeClr val="tx1"/>
                </a:solidFill>
              </a:defRPr>
            </a:lvl1pPr>
          </a:lstStyle>
          <a:p>
            <a:r>
              <a:rPr lang="en-US"/>
              <a:t>Click to edit Master title style</a:t>
            </a:r>
            <a:endParaRPr lang="en-US" dirty="0"/>
          </a:p>
        </p:txBody>
      </p:sp>
      <p:pic>
        <p:nvPicPr>
          <p:cNvPr id="3" name="Picture 2">
            <a:extLst>
              <a:ext uri="{FF2B5EF4-FFF2-40B4-BE49-F238E27FC236}">
                <a16:creationId xmlns:a16="http://schemas.microsoft.com/office/drawing/2014/main" id="{F14DCEFB-4C35-A743-A9CF-5945C4F1C3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761423"/>
          </a:xfrm>
          <a:prstGeom prst="rect">
            <a:avLst/>
          </a:prstGeom>
        </p:spPr>
      </p:pic>
      <p:sp>
        <p:nvSpPr>
          <p:cNvPr id="5" name="Rectangle 4">
            <a:extLst>
              <a:ext uri="{FF2B5EF4-FFF2-40B4-BE49-F238E27FC236}">
                <a16:creationId xmlns:a16="http://schemas.microsoft.com/office/drawing/2014/main" id="{8973EA04-0FF6-2F49-A6E3-E78CFED3A99F}"/>
              </a:ext>
            </a:extLst>
          </p:cNvPr>
          <p:cNvSpPr/>
          <p:nvPr/>
        </p:nvSpPr>
        <p:spPr>
          <a:xfrm>
            <a:off x="0" y="6448301"/>
            <a:ext cx="12192000" cy="409699"/>
          </a:xfrm>
          <a:prstGeom prst="rect">
            <a:avLst/>
          </a:prstGeom>
          <a:solidFill>
            <a:srgbClr val="4646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06E557FC-3CE0-A640-82DD-9507B89DA681}"/>
              </a:ext>
            </a:extLst>
          </p:cNvPr>
          <p:cNvGrpSpPr/>
          <p:nvPr/>
        </p:nvGrpSpPr>
        <p:grpSpPr>
          <a:xfrm>
            <a:off x="2334754" y="6514651"/>
            <a:ext cx="7522493" cy="276999"/>
            <a:chOff x="1936932" y="6514651"/>
            <a:chExt cx="7522493" cy="276999"/>
          </a:xfrm>
        </p:grpSpPr>
        <p:grpSp>
          <p:nvGrpSpPr>
            <p:cNvPr id="7" name="Group 6">
              <a:extLst>
                <a:ext uri="{FF2B5EF4-FFF2-40B4-BE49-F238E27FC236}">
                  <a16:creationId xmlns:a16="http://schemas.microsoft.com/office/drawing/2014/main" id="{09640722-8634-7046-8643-181B31C6E2DE}"/>
                </a:ext>
              </a:extLst>
            </p:cNvPr>
            <p:cNvGrpSpPr/>
            <p:nvPr userDrawn="1"/>
          </p:nvGrpSpPr>
          <p:grpSpPr>
            <a:xfrm>
              <a:off x="5281956" y="6527150"/>
              <a:ext cx="1984339" cy="252000"/>
              <a:chOff x="5609192" y="6512465"/>
              <a:chExt cx="1984339" cy="252000"/>
            </a:xfrm>
          </p:grpSpPr>
          <p:sp>
            <p:nvSpPr>
              <p:cNvPr id="14" name="TextBox 13">
                <a:extLst>
                  <a:ext uri="{FF2B5EF4-FFF2-40B4-BE49-F238E27FC236}">
                    <a16:creationId xmlns:a16="http://schemas.microsoft.com/office/drawing/2014/main" id="{C9FBE1D2-3985-C84E-80CB-5ED86C05DF51}"/>
                  </a:ext>
                </a:extLst>
              </p:cNvPr>
              <p:cNvSpPr txBox="1">
                <a:spLocks noChangeAspect="1"/>
              </p:cNvSpPr>
              <p:nvPr userDrawn="1"/>
            </p:nvSpPr>
            <p:spPr>
              <a:xfrm>
                <a:off x="5829531" y="6535010"/>
                <a:ext cx="1764000" cy="206911"/>
              </a:xfrm>
              <a:prstGeom prst="rect">
                <a:avLst/>
              </a:prstGeom>
              <a:noFill/>
            </p:spPr>
            <p:txBody>
              <a:bodyPr wrap="square" rtlCol="0" anchor="ctr">
                <a:spAutoFit/>
              </a:bodyPr>
              <a:lstStyle>
                <a:defPPr>
                  <a:defRPr lang="en-US"/>
                </a:defPPr>
                <a:lvl1pPr>
                  <a:defRPr sz="1200" b="1"/>
                </a:lvl1pPr>
              </a:lstStyle>
              <a:p>
                <a:pPr lvl="0"/>
                <a:r>
                  <a:rPr lang="en-GB" dirty="0" err="1">
                    <a:solidFill>
                      <a:schemeClr val="bg1"/>
                    </a:solidFill>
                  </a:rPr>
                  <a:t>cb-dag@dundee.ac.uk</a:t>
                </a:r>
                <a:endParaRPr lang="en-GB" dirty="0">
                  <a:solidFill>
                    <a:schemeClr val="bg1"/>
                  </a:solidFill>
                </a:endParaRPr>
              </a:p>
            </p:txBody>
          </p:sp>
          <p:pic>
            <p:nvPicPr>
              <p:cNvPr id="15" name="Picture 14">
                <a:extLst>
                  <a:ext uri="{FF2B5EF4-FFF2-40B4-BE49-F238E27FC236}">
                    <a16:creationId xmlns:a16="http://schemas.microsoft.com/office/drawing/2014/main" id="{F6B27567-F1E9-6547-B1F6-5BF684169A7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09192" y="6512465"/>
                <a:ext cx="252000" cy="252000"/>
              </a:xfrm>
              <a:prstGeom prst="rect">
                <a:avLst/>
              </a:prstGeom>
            </p:spPr>
          </p:pic>
        </p:grpSp>
        <p:grpSp>
          <p:nvGrpSpPr>
            <p:cNvPr id="8" name="Group 7">
              <a:extLst>
                <a:ext uri="{FF2B5EF4-FFF2-40B4-BE49-F238E27FC236}">
                  <a16:creationId xmlns:a16="http://schemas.microsoft.com/office/drawing/2014/main" id="{1B2C671F-3539-3142-9B4B-AF6C902FD0F2}"/>
                </a:ext>
              </a:extLst>
            </p:cNvPr>
            <p:cNvGrpSpPr/>
            <p:nvPr userDrawn="1"/>
          </p:nvGrpSpPr>
          <p:grpSpPr>
            <a:xfrm>
              <a:off x="7882298" y="6514651"/>
              <a:ext cx="1577127" cy="276999"/>
              <a:chOff x="9571449" y="5831246"/>
              <a:chExt cx="1577127" cy="276999"/>
            </a:xfrm>
          </p:grpSpPr>
          <p:sp>
            <p:nvSpPr>
              <p:cNvPr id="12" name="TextBox 11">
                <a:extLst>
                  <a:ext uri="{FF2B5EF4-FFF2-40B4-BE49-F238E27FC236}">
                    <a16:creationId xmlns:a16="http://schemas.microsoft.com/office/drawing/2014/main" id="{F7B35A6E-66E5-D345-90D0-F26B1DD42954}"/>
                  </a:ext>
                </a:extLst>
              </p:cNvPr>
              <p:cNvSpPr txBox="1"/>
              <p:nvPr userDrawn="1"/>
            </p:nvSpPr>
            <p:spPr>
              <a:xfrm>
                <a:off x="9791413" y="5831246"/>
                <a:ext cx="1357163" cy="276999"/>
              </a:xfrm>
              <a:prstGeom prst="rect">
                <a:avLst/>
              </a:prstGeom>
              <a:noFill/>
            </p:spPr>
            <p:txBody>
              <a:bodyPr wrap="square" rtlCol="0" anchor="ctr">
                <a:spAutoFit/>
              </a:bodyPr>
              <a:lstStyle/>
              <a:p>
                <a:r>
                  <a:rPr lang="en-US" sz="1200" b="1" kern="1200" dirty="0">
                    <a:solidFill>
                      <a:schemeClr val="bg1"/>
                    </a:solidFill>
                    <a:latin typeface="+mn-lt"/>
                    <a:ea typeface="+mn-ea"/>
                    <a:cs typeface="+mn-cs"/>
                  </a:rPr>
                  <a:t>@</a:t>
                </a:r>
                <a:r>
                  <a:rPr lang="en-US" sz="1200" b="1" kern="1200" dirty="0" err="1">
                    <a:solidFill>
                      <a:schemeClr val="bg1"/>
                    </a:solidFill>
                    <a:latin typeface="+mn-lt"/>
                    <a:ea typeface="+mn-ea"/>
                    <a:cs typeface="+mn-cs"/>
                  </a:rPr>
                  <a:t>UoD_DAG</a:t>
                </a:r>
                <a:endParaRPr lang="en-US" sz="1200" b="1" kern="1200" dirty="0">
                  <a:solidFill>
                    <a:schemeClr val="bg1"/>
                  </a:solidFill>
                  <a:latin typeface="+mn-lt"/>
                  <a:ea typeface="+mn-ea"/>
                  <a:cs typeface="+mn-cs"/>
                </a:endParaRPr>
              </a:p>
            </p:txBody>
          </p:sp>
          <p:pic>
            <p:nvPicPr>
              <p:cNvPr id="13" name="Picture 12">
                <a:extLst>
                  <a:ext uri="{FF2B5EF4-FFF2-40B4-BE49-F238E27FC236}">
                    <a16:creationId xmlns:a16="http://schemas.microsoft.com/office/drawing/2014/main" id="{21820972-D663-284A-99BF-EEC5C5BB992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571449" y="5843745"/>
                <a:ext cx="252000" cy="252000"/>
              </a:xfrm>
              <a:prstGeom prst="rect">
                <a:avLst/>
              </a:prstGeom>
            </p:spPr>
          </p:pic>
        </p:grpSp>
        <p:grpSp>
          <p:nvGrpSpPr>
            <p:cNvPr id="9" name="Group 8">
              <a:extLst>
                <a:ext uri="{FF2B5EF4-FFF2-40B4-BE49-F238E27FC236}">
                  <a16:creationId xmlns:a16="http://schemas.microsoft.com/office/drawing/2014/main" id="{BDE8B68B-1015-C64D-8196-FF565FA6F0BC}"/>
                </a:ext>
              </a:extLst>
            </p:cNvPr>
            <p:cNvGrpSpPr/>
            <p:nvPr userDrawn="1"/>
          </p:nvGrpSpPr>
          <p:grpSpPr>
            <a:xfrm>
              <a:off x="1936932" y="6514651"/>
              <a:ext cx="2593325" cy="276999"/>
              <a:chOff x="8882686" y="5067649"/>
              <a:chExt cx="2593325" cy="276999"/>
            </a:xfrm>
          </p:grpSpPr>
          <p:pic>
            <p:nvPicPr>
              <p:cNvPr id="10" name="Picture 9">
                <a:extLst>
                  <a:ext uri="{FF2B5EF4-FFF2-40B4-BE49-F238E27FC236}">
                    <a16:creationId xmlns:a16="http://schemas.microsoft.com/office/drawing/2014/main" id="{9282978D-D093-1148-8586-5FA7CECF44C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882686" y="5080148"/>
                <a:ext cx="252000" cy="252000"/>
              </a:xfrm>
              <a:prstGeom prst="rect">
                <a:avLst/>
              </a:prstGeom>
            </p:spPr>
          </p:pic>
          <p:sp>
            <p:nvSpPr>
              <p:cNvPr id="11" name="TextBox 10">
                <a:extLst>
                  <a:ext uri="{FF2B5EF4-FFF2-40B4-BE49-F238E27FC236}">
                    <a16:creationId xmlns:a16="http://schemas.microsoft.com/office/drawing/2014/main" id="{FE5D3D03-63E8-3A45-BC41-75DF38DDA30F}"/>
                  </a:ext>
                </a:extLst>
              </p:cNvPr>
              <p:cNvSpPr txBox="1">
                <a:spLocks noChangeAspect="1"/>
              </p:cNvSpPr>
              <p:nvPr userDrawn="1"/>
            </p:nvSpPr>
            <p:spPr>
              <a:xfrm>
                <a:off x="9114525" y="5067649"/>
                <a:ext cx="2361486" cy="276999"/>
              </a:xfrm>
              <a:prstGeom prst="rect">
                <a:avLst/>
              </a:prstGeom>
              <a:noFill/>
            </p:spPr>
            <p:txBody>
              <a:bodyPr wrap="square" rtlCol="0" anchor="ctr">
                <a:spAutoFit/>
              </a:bodyPr>
              <a:lstStyle>
                <a:defPPr>
                  <a:defRPr lang="en-US"/>
                </a:defPPr>
                <a:lvl1pPr>
                  <a:defRPr sz="1200" b="1"/>
                </a:lvl1pPr>
              </a:lstStyle>
              <a:p>
                <a:pPr lvl="0"/>
                <a:r>
                  <a:rPr lang="en-GB" dirty="0">
                    <a:solidFill>
                      <a:schemeClr val="bg1"/>
                    </a:solidFill>
                  </a:rPr>
                  <a:t>http://</a:t>
                </a:r>
                <a:r>
                  <a:rPr lang="en-GB" dirty="0" err="1">
                    <a:solidFill>
                      <a:schemeClr val="bg1"/>
                    </a:solidFill>
                  </a:rPr>
                  <a:t>dag.compbio.dundee.ac.uk</a:t>
                </a:r>
                <a:endParaRPr lang="en-GB" dirty="0">
                  <a:solidFill>
                    <a:schemeClr val="bg1"/>
                  </a:solidFill>
                </a:endParaRPr>
              </a:p>
            </p:txBody>
          </p:sp>
        </p:grpSp>
      </p:grpSp>
    </p:spTree>
    <p:extLst>
      <p:ext uri="{BB962C8B-B14F-4D97-AF65-F5344CB8AC3E}">
        <p14:creationId xmlns:p14="http://schemas.microsoft.com/office/powerpoint/2010/main" val="3903613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516467" y="1099229"/>
            <a:ext cx="11159067" cy="5180921"/>
          </a:xfrm>
        </p:spPr>
        <p:txBody>
          <a:bodyPr/>
          <a:lstStyle>
            <a:lvl1pPr>
              <a:lnSpc>
                <a:spcPct val="100000"/>
              </a:lnSpc>
              <a:spcBef>
                <a:spcPts val="600"/>
              </a:spcBef>
              <a:spcAft>
                <a:spcPts val="400"/>
              </a:spcAft>
              <a:defRPr>
                <a:solidFill>
                  <a:srgbClr val="464646"/>
                </a:solidFill>
              </a:defRPr>
            </a:lvl1pPr>
            <a:lvl2pPr>
              <a:lnSpc>
                <a:spcPct val="100000"/>
              </a:lnSpc>
              <a:spcBef>
                <a:spcPts val="600"/>
              </a:spcBef>
              <a:spcAft>
                <a:spcPts val="400"/>
              </a:spcAft>
              <a:defRPr>
                <a:solidFill>
                  <a:srgbClr val="464646"/>
                </a:solidFill>
              </a:defRPr>
            </a:lvl2pPr>
            <a:lvl3pPr>
              <a:lnSpc>
                <a:spcPct val="100000"/>
              </a:lnSpc>
              <a:spcBef>
                <a:spcPts val="600"/>
              </a:spcBef>
              <a:spcAft>
                <a:spcPts val="400"/>
              </a:spcAft>
              <a:defRPr>
                <a:solidFill>
                  <a:srgbClr val="464646"/>
                </a:solidFill>
              </a:defRPr>
            </a:lvl3pPr>
            <a:lvl4pPr>
              <a:lnSpc>
                <a:spcPct val="100000"/>
              </a:lnSpc>
              <a:spcBef>
                <a:spcPts val="600"/>
              </a:spcBef>
              <a:spcAft>
                <a:spcPts val="400"/>
              </a:spcAft>
              <a:defRPr>
                <a:solidFill>
                  <a:srgbClr val="464646"/>
                </a:solidFill>
              </a:defRPr>
            </a:lvl4pPr>
            <a:lvl5pPr>
              <a:lnSpc>
                <a:spcPct val="100000"/>
              </a:lnSpc>
              <a:spcBef>
                <a:spcPts val="600"/>
              </a:spcBef>
              <a:spcAft>
                <a:spcPts val="400"/>
              </a:spcAft>
              <a:defRPr>
                <a:solidFill>
                  <a:srgbClr val="46464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8">
            <a:extLst>
              <a:ext uri="{FF2B5EF4-FFF2-40B4-BE49-F238E27FC236}">
                <a16:creationId xmlns:a16="http://schemas.microsoft.com/office/drawing/2014/main" id="{21004FEA-102E-B846-990C-7934903029C6}"/>
              </a:ext>
            </a:extLst>
          </p:cNvPr>
          <p:cNvSpPr/>
          <p:nvPr/>
        </p:nvSpPr>
        <p:spPr>
          <a:xfrm>
            <a:off x="0" y="6448301"/>
            <a:ext cx="12192000" cy="409699"/>
          </a:xfrm>
          <a:prstGeom prst="rect">
            <a:avLst/>
          </a:prstGeom>
          <a:solidFill>
            <a:srgbClr val="4646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a:xfrm>
            <a:off x="11422048" y="6531428"/>
            <a:ext cx="644055" cy="227181"/>
          </a:xfrm>
          <a:prstGeom prst="rect">
            <a:avLst/>
          </a:prstGeom>
        </p:spPr>
        <p:txBody>
          <a:bodyPr/>
          <a:lstStyle>
            <a:lvl1pPr>
              <a:defRPr>
                <a:solidFill>
                  <a:schemeClr val="bg1"/>
                </a:solidFill>
              </a:defRPr>
            </a:lvl1pPr>
          </a:lstStyle>
          <a:p>
            <a:fld id="{E89BC60F-F4BF-4EE8-9F02-8A0093F1814F}" type="slidenum">
              <a:rPr lang="en-GB" smtClean="0"/>
              <a:t>‹#›</a:t>
            </a:fld>
            <a:endParaRPr lang="en-GB"/>
          </a:p>
        </p:txBody>
      </p:sp>
      <p:sp>
        <p:nvSpPr>
          <p:cNvPr id="10" name="Rectangle 9">
            <a:extLst>
              <a:ext uri="{FF2B5EF4-FFF2-40B4-BE49-F238E27FC236}">
                <a16:creationId xmlns:a16="http://schemas.microsoft.com/office/drawing/2014/main" id="{BAFC24E6-3DC3-D54F-8B76-8DC4A457887E}"/>
              </a:ext>
            </a:extLst>
          </p:cNvPr>
          <p:cNvSpPr/>
          <p:nvPr/>
        </p:nvSpPr>
        <p:spPr>
          <a:xfrm>
            <a:off x="0" y="0"/>
            <a:ext cx="12192000" cy="890649"/>
          </a:xfrm>
          <a:prstGeom prst="rect">
            <a:avLst/>
          </a:prstGeom>
          <a:solidFill>
            <a:srgbClr val="4646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95833" y="151544"/>
            <a:ext cx="10529485" cy="587561"/>
          </a:xfrm>
        </p:spPr>
        <p:txBody>
          <a:bodyPr/>
          <a:lstStyle>
            <a:lvl1pPr>
              <a:defRPr>
                <a:solidFill>
                  <a:schemeClr val="bg1"/>
                </a:solidFill>
              </a:defRPr>
            </a:lvl1pPr>
          </a:lstStyle>
          <a:p>
            <a:r>
              <a:rPr lang="en-US"/>
              <a:t>Click to edit Master title style</a:t>
            </a:r>
            <a:endParaRPr lang="en-US" dirty="0"/>
          </a:p>
        </p:txBody>
      </p:sp>
      <p:pic>
        <p:nvPicPr>
          <p:cNvPr id="16" name="Picture 15">
            <a:extLst>
              <a:ext uri="{FF2B5EF4-FFF2-40B4-BE49-F238E27FC236}">
                <a16:creationId xmlns:a16="http://schemas.microsoft.com/office/drawing/2014/main" id="{B9D2628A-E55B-AA4B-BBAB-1B5F4D87B0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73900" y="94507"/>
            <a:ext cx="701634" cy="701634"/>
          </a:xfrm>
          <a:prstGeom prst="rect">
            <a:avLst/>
          </a:prstGeom>
        </p:spPr>
      </p:pic>
      <p:sp>
        <p:nvSpPr>
          <p:cNvPr id="17" name="Footer Placeholder 16">
            <a:extLst>
              <a:ext uri="{FF2B5EF4-FFF2-40B4-BE49-F238E27FC236}">
                <a16:creationId xmlns:a16="http://schemas.microsoft.com/office/drawing/2014/main" id="{1687E983-5ECA-044E-AC63-2F8377E1AF60}"/>
              </a:ext>
            </a:extLst>
          </p:cNvPr>
          <p:cNvSpPr>
            <a:spLocks noGrp="1"/>
          </p:cNvSpPr>
          <p:nvPr>
            <p:ph type="ftr" sz="quarter" idx="13"/>
          </p:nvPr>
        </p:nvSpPr>
        <p:spPr>
          <a:xfrm>
            <a:off x="1584960" y="6388155"/>
            <a:ext cx="9022080" cy="360000"/>
          </a:xfrm>
          <a:prstGeom prst="rect">
            <a:avLst/>
          </a:prstGeom>
        </p:spPr>
        <p:txBody>
          <a:bodyPr/>
          <a:lstStyle/>
          <a:p>
            <a:endParaRPr lang="en-GB"/>
          </a:p>
        </p:txBody>
      </p:sp>
    </p:spTree>
    <p:extLst>
      <p:ext uri="{BB962C8B-B14F-4D97-AF65-F5344CB8AC3E}">
        <p14:creationId xmlns:p14="http://schemas.microsoft.com/office/powerpoint/2010/main" val="3826896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516467" y="1593851"/>
            <a:ext cx="5324573" cy="4608513"/>
          </a:xfrm>
        </p:spPr>
        <p:txBody>
          <a:bodyPr/>
          <a:lstStyle>
            <a:lvl1pP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350960" y="1593851"/>
            <a:ext cx="5324573" cy="4608513"/>
          </a:xfrm>
        </p:spPr>
        <p:txBody>
          <a:bodyPr/>
          <a:lstStyle>
            <a:lvl1pP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a:extLst>
              <a:ext uri="{FF2B5EF4-FFF2-40B4-BE49-F238E27FC236}">
                <a16:creationId xmlns:a16="http://schemas.microsoft.com/office/drawing/2014/main" id="{E8BD2356-BBFB-694B-B126-40B87240F946}"/>
              </a:ext>
            </a:extLst>
          </p:cNvPr>
          <p:cNvSpPr/>
          <p:nvPr/>
        </p:nvSpPr>
        <p:spPr>
          <a:xfrm>
            <a:off x="0" y="0"/>
            <a:ext cx="12192000" cy="890649"/>
          </a:xfrm>
          <a:prstGeom prst="rect">
            <a:avLst/>
          </a:prstGeom>
          <a:solidFill>
            <a:srgbClr val="4646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a:extLst>
              <a:ext uri="{FF2B5EF4-FFF2-40B4-BE49-F238E27FC236}">
                <a16:creationId xmlns:a16="http://schemas.microsoft.com/office/drawing/2014/main" id="{62BB259B-8F56-B34F-BD96-42A697C279C3}"/>
              </a:ext>
            </a:extLst>
          </p:cNvPr>
          <p:cNvSpPr>
            <a:spLocks noGrp="1"/>
          </p:cNvSpPr>
          <p:nvPr>
            <p:ph type="title"/>
          </p:nvPr>
        </p:nvSpPr>
        <p:spPr>
          <a:xfrm>
            <a:off x="195833" y="208580"/>
            <a:ext cx="10529485" cy="682069"/>
          </a:xfrm>
        </p:spPr>
        <p:txBody>
          <a:bodyPr/>
          <a:lstStyle>
            <a:lvl1pPr>
              <a:defRPr>
                <a:solidFill>
                  <a:schemeClr val="bg1"/>
                </a:solidFill>
              </a:defRPr>
            </a:lvl1pPr>
          </a:lstStyle>
          <a:p>
            <a:r>
              <a:rPr lang="en-US"/>
              <a:t>Click to edit Master title style</a:t>
            </a:r>
            <a:endParaRPr lang="en-US" dirty="0"/>
          </a:p>
        </p:txBody>
      </p:sp>
      <p:sp>
        <p:nvSpPr>
          <p:cNvPr id="10" name="Rectangle 9">
            <a:extLst>
              <a:ext uri="{FF2B5EF4-FFF2-40B4-BE49-F238E27FC236}">
                <a16:creationId xmlns:a16="http://schemas.microsoft.com/office/drawing/2014/main" id="{925FF32D-E23F-DF44-B89F-5DEA880134D4}"/>
              </a:ext>
            </a:extLst>
          </p:cNvPr>
          <p:cNvSpPr/>
          <p:nvPr/>
        </p:nvSpPr>
        <p:spPr>
          <a:xfrm>
            <a:off x="0" y="6448301"/>
            <a:ext cx="12192000" cy="409699"/>
          </a:xfrm>
          <a:prstGeom prst="rect">
            <a:avLst/>
          </a:prstGeom>
          <a:solidFill>
            <a:srgbClr val="4646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135D2A5E-F165-3348-8B5F-7CC48B8545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73900" y="94507"/>
            <a:ext cx="701634" cy="701634"/>
          </a:xfrm>
          <a:prstGeom prst="rect">
            <a:avLst/>
          </a:prstGeom>
        </p:spPr>
      </p:pic>
      <p:sp>
        <p:nvSpPr>
          <p:cNvPr id="13" name="Slide Number Placeholder 5">
            <a:extLst>
              <a:ext uri="{FF2B5EF4-FFF2-40B4-BE49-F238E27FC236}">
                <a16:creationId xmlns:a16="http://schemas.microsoft.com/office/drawing/2014/main" id="{3DED3F8D-9D69-314E-926C-EE419D604440}"/>
              </a:ext>
            </a:extLst>
          </p:cNvPr>
          <p:cNvSpPr>
            <a:spLocks noGrp="1"/>
          </p:cNvSpPr>
          <p:nvPr>
            <p:ph type="sldNum" sz="quarter" idx="12"/>
          </p:nvPr>
        </p:nvSpPr>
        <p:spPr>
          <a:xfrm>
            <a:off x="11422048" y="6531428"/>
            <a:ext cx="644055" cy="227181"/>
          </a:xfrm>
          <a:prstGeom prst="rect">
            <a:avLst/>
          </a:prstGeom>
        </p:spPr>
        <p:txBody>
          <a:bodyPr/>
          <a:lstStyle>
            <a:lvl1pPr>
              <a:defRPr>
                <a:solidFill>
                  <a:schemeClr val="bg1"/>
                </a:solidFill>
              </a:defRPr>
            </a:lvl1pPr>
          </a:lstStyle>
          <a:p>
            <a:fld id="{E89BC60F-F4BF-4EE8-9F02-8A0093F1814F}" type="slidenum">
              <a:rPr lang="en-GB" smtClean="0"/>
              <a:t>‹#›</a:t>
            </a:fld>
            <a:endParaRPr lang="en-GB"/>
          </a:p>
        </p:txBody>
      </p:sp>
    </p:spTree>
    <p:extLst>
      <p:ext uri="{BB962C8B-B14F-4D97-AF65-F5344CB8AC3E}">
        <p14:creationId xmlns:p14="http://schemas.microsoft.com/office/powerpoint/2010/main" val="1933875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Slide - DAG">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3304565" y="3768176"/>
            <a:ext cx="5553296" cy="701041"/>
          </a:xfrm>
        </p:spPr>
        <p:txBody>
          <a:bodyPr tIns="0" bIns="0" anchor="ctr" anchorCtr="0">
            <a:normAutofit/>
          </a:bodyPr>
          <a:lstStyle>
            <a:lvl1pPr marL="0" indent="0" algn="l">
              <a:buNone/>
              <a:defRPr sz="2000">
                <a:solidFill>
                  <a:srgbClr val="46464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3" name="Title 1"/>
          <p:cNvSpPr>
            <a:spLocks noGrp="1"/>
          </p:cNvSpPr>
          <p:nvPr>
            <p:ph type="ctrTitle"/>
          </p:nvPr>
        </p:nvSpPr>
        <p:spPr>
          <a:xfrm>
            <a:off x="3304565" y="2595657"/>
            <a:ext cx="5553296" cy="1145597"/>
          </a:xfrm>
        </p:spPr>
        <p:txBody>
          <a:bodyPr tIns="0" bIns="0" anchor="b">
            <a:normAutofit/>
          </a:bodyPr>
          <a:lstStyle>
            <a:lvl1pPr algn="l">
              <a:defRPr sz="3200">
                <a:solidFill>
                  <a:srgbClr val="464646"/>
                </a:solidFill>
              </a:defRPr>
            </a:lvl1pPr>
          </a:lstStyle>
          <a:p>
            <a:r>
              <a:rPr lang="en-US"/>
              <a:t>Click to edit Master title style</a:t>
            </a:r>
            <a:endParaRPr lang="en-US" dirty="0"/>
          </a:p>
        </p:txBody>
      </p:sp>
      <p:sp>
        <p:nvSpPr>
          <p:cNvPr id="24" name="Text Placeholder 3"/>
          <p:cNvSpPr>
            <a:spLocks noGrp="1"/>
          </p:cNvSpPr>
          <p:nvPr>
            <p:ph type="body" sz="quarter" idx="16" hasCustomPrompt="1"/>
          </p:nvPr>
        </p:nvSpPr>
        <p:spPr>
          <a:xfrm>
            <a:off x="3304565" y="4469217"/>
            <a:ext cx="5553296" cy="293159"/>
          </a:xfrm>
        </p:spPr>
        <p:txBody>
          <a:bodyPr anchor="ctr" anchorCtr="0">
            <a:noAutofit/>
          </a:bodyPr>
          <a:lstStyle>
            <a:lvl1pPr>
              <a:defRPr sz="1800" baseline="0">
                <a:solidFill>
                  <a:srgbClr val="464646"/>
                </a:solidFill>
              </a:defRPr>
            </a:lvl1pPr>
            <a:lvl2pPr marL="0" indent="0">
              <a:buNone/>
              <a:defRPr/>
            </a:lvl2pPr>
          </a:lstStyle>
          <a:p>
            <a:pPr lvl="0"/>
            <a:r>
              <a:rPr lang="en-US" dirty="0"/>
              <a:t>Click to insert date</a:t>
            </a:r>
          </a:p>
        </p:txBody>
      </p:sp>
      <p:pic>
        <p:nvPicPr>
          <p:cNvPr id="3" name="Picture 2">
            <a:extLst>
              <a:ext uri="{FF2B5EF4-FFF2-40B4-BE49-F238E27FC236}">
                <a16:creationId xmlns:a16="http://schemas.microsoft.com/office/drawing/2014/main" id="{651BA609-FA74-4B77-9BEB-F7BD295573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761423"/>
          </a:xfrm>
          <a:prstGeom prst="rect">
            <a:avLst/>
          </a:prstGeom>
        </p:spPr>
      </p:pic>
      <p:sp>
        <p:nvSpPr>
          <p:cNvPr id="27" name="Rectangle 26">
            <a:extLst>
              <a:ext uri="{FF2B5EF4-FFF2-40B4-BE49-F238E27FC236}">
                <a16:creationId xmlns:a16="http://schemas.microsoft.com/office/drawing/2014/main" id="{CD9BB29C-4CD7-6746-85E7-CC2FE1F218C8}"/>
              </a:ext>
            </a:extLst>
          </p:cNvPr>
          <p:cNvSpPr/>
          <p:nvPr/>
        </p:nvSpPr>
        <p:spPr>
          <a:xfrm>
            <a:off x="0" y="6448301"/>
            <a:ext cx="12192000" cy="409699"/>
          </a:xfrm>
          <a:prstGeom prst="rect">
            <a:avLst/>
          </a:prstGeom>
          <a:solidFill>
            <a:srgbClr val="4646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26B651A-B04C-D547-93D5-EA957AFAB2AF}"/>
              </a:ext>
            </a:extLst>
          </p:cNvPr>
          <p:cNvGrpSpPr/>
          <p:nvPr/>
        </p:nvGrpSpPr>
        <p:grpSpPr>
          <a:xfrm>
            <a:off x="2334754" y="6514651"/>
            <a:ext cx="7522493" cy="276999"/>
            <a:chOff x="1936932" y="6514651"/>
            <a:chExt cx="7522493" cy="276999"/>
          </a:xfrm>
        </p:grpSpPr>
        <p:grpSp>
          <p:nvGrpSpPr>
            <p:cNvPr id="30" name="Group 29">
              <a:extLst>
                <a:ext uri="{FF2B5EF4-FFF2-40B4-BE49-F238E27FC236}">
                  <a16:creationId xmlns:a16="http://schemas.microsoft.com/office/drawing/2014/main" id="{AEC0E076-AF0B-8C4E-866D-88F763B4CEAF}"/>
                </a:ext>
              </a:extLst>
            </p:cNvPr>
            <p:cNvGrpSpPr/>
            <p:nvPr userDrawn="1"/>
          </p:nvGrpSpPr>
          <p:grpSpPr>
            <a:xfrm>
              <a:off x="5281956" y="6527150"/>
              <a:ext cx="1984339" cy="252000"/>
              <a:chOff x="5609192" y="6512465"/>
              <a:chExt cx="1984339" cy="252000"/>
            </a:xfrm>
          </p:grpSpPr>
          <p:sp>
            <p:nvSpPr>
              <p:cNvPr id="21" name="TextBox 20">
                <a:extLst>
                  <a:ext uri="{FF2B5EF4-FFF2-40B4-BE49-F238E27FC236}">
                    <a16:creationId xmlns:a16="http://schemas.microsoft.com/office/drawing/2014/main" id="{D6963D03-3EFA-8748-9B6D-5400FADD4C20}"/>
                  </a:ext>
                </a:extLst>
              </p:cNvPr>
              <p:cNvSpPr txBox="1">
                <a:spLocks noChangeAspect="1"/>
              </p:cNvSpPr>
              <p:nvPr userDrawn="1"/>
            </p:nvSpPr>
            <p:spPr>
              <a:xfrm>
                <a:off x="5829531" y="6535010"/>
                <a:ext cx="1764000" cy="206911"/>
              </a:xfrm>
              <a:prstGeom prst="rect">
                <a:avLst/>
              </a:prstGeom>
              <a:noFill/>
            </p:spPr>
            <p:txBody>
              <a:bodyPr wrap="square" rtlCol="0" anchor="ctr">
                <a:spAutoFit/>
              </a:bodyPr>
              <a:lstStyle>
                <a:defPPr>
                  <a:defRPr lang="en-US"/>
                </a:defPPr>
                <a:lvl1pPr>
                  <a:defRPr sz="1200" b="1"/>
                </a:lvl1pPr>
              </a:lstStyle>
              <a:p>
                <a:pPr lvl="0"/>
                <a:r>
                  <a:rPr lang="en-GB" dirty="0" err="1">
                    <a:solidFill>
                      <a:schemeClr val="bg1"/>
                    </a:solidFill>
                  </a:rPr>
                  <a:t>cb-dag@dundee.ac.uk</a:t>
                </a:r>
                <a:endParaRPr lang="en-GB" dirty="0">
                  <a:solidFill>
                    <a:schemeClr val="bg1"/>
                  </a:solidFill>
                </a:endParaRPr>
              </a:p>
            </p:txBody>
          </p:sp>
          <p:pic>
            <p:nvPicPr>
              <p:cNvPr id="22" name="Picture 21">
                <a:extLst>
                  <a:ext uri="{FF2B5EF4-FFF2-40B4-BE49-F238E27FC236}">
                    <a16:creationId xmlns:a16="http://schemas.microsoft.com/office/drawing/2014/main" id="{3A4AAC5A-D1BD-F94C-88A3-8615AF331EE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09192" y="6512465"/>
                <a:ext cx="252000" cy="252000"/>
              </a:xfrm>
              <a:prstGeom prst="rect">
                <a:avLst/>
              </a:prstGeom>
            </p:spPr>
          </p:pic>
        </p:grpSp>
        <p:grpSp>
          <p:nvGrpSpPr>
            <p:cNvPr id="15" name="Group 14">
              <a:extLst>
                <a:ext uri="{FF2B5EF4-FFF2-40B4-BE49-F238E27FC236}">
                  <a16:creationId xmlns:a16="http://schemas.microsoft.com/office/drawing/2014/main" id="{9F575E52-4750-6347-834C-F8B2A21958B6}"/>
                </a:ext>
              </a:extLst>
            </p:cNvPr>
            <p:cNvGrpSpPr/>
            <p:nvPr userDrawn="1"/>
          </p:nvGrpSpPr>
          <p:grpSpPr>
            <a:xfrm>
              <a:off x="7882298" y="6514651"/>
              <a:ext cx="1577127" cy="276999"/>
              <a:chOff x="9571449" y="5831246"/>
              <a:chExt cx="1577127" cy="276999"/>
            </a:xfrm>
          </p:grpSpPr>
          <p:sp>
            <p:nvSpPr>
              <p:cNvPr id="11" name="TextBox 10">
                <a:extLst>
                  <a:ext uri="{FF2B5EF4-FFF2-40B4-BE49-F238E27FC236}">
                    <a16:creationId xmlns:a16="http://schemas.microsoft.com/office/drawing/2014/main" id="{B3E98C90-BD2E-714F-9C40-505B79979721}"/>
                  </a:ext>
                </a:extLst>
              </p:cNvPr>
              <p:cNvSpPr txBox="1"/>
              <p:nvPr userDrawn="1"/>
            </p:nvSpPr>
            <p:spPr>
              <a:xfrm>
                <a:off x="9791413" y="5831246"/>
                <a:ext cx="1357163" cy="276999"/>
              </a:xfrm>
              <a:prstGeom prst="rect">
                <a:avLst/>
              </a:prstGeom>
              <a:noFill/>
            </p:spPr>
            <p:txBody>
              <a:bodyPr wrap="square" rtlCol="0" anchor="ctr">
                <a:spAutoFit/>
              </a:bodyPr>
              <a:lstStyle/>
              <a:p>
                <a:r>
                  <a:rPr lang="en-US" sz="1200" b="1" kern="1200" dirty="0">
                    <a:solidFill>
                      <a:schemeClr val="bg1"/>
                    </a:solidFill>
                    <a:latin typeface="+mn-lt"/>
                    <a:ea typeface="+mn-ea"/>
                    <a:cs typeface="+mn-cs"/>
                  </a:rPr>
                  <a:t>@</a:t>
                </a:r>
                <a:r>
                  <a:rPr lang="en-US" sz="1200" b="1" kern="1200" dirty="0" err="1">
                    <a:solidFill>
                      <a:schemeClr val="bg1"/>
                    </a:solidFill>
                    <a:latin typeface="+mn-lt"/>
                    <a:ea typeface="+mn-ea"/>
                    <a:cs typeface="+mn-cs"/>
                  </a:rPr>
                  <a:t>UoD_DAG</a:t>
                </a:r>
                <a:endParaRPr lang="en-US" sz="1200" b="1" kern="1200" dirty="0">
                  <a:solidFill>
                    <a:schemeClr val="bg1"/>
                  </a:solidFill>
                  <a:latin typeface="+mn-lt"/>
                  <a:ea typeface="+mn-ea"/>
                  <a:cs typeface="+mn-cs"/>
                </a:endParaRPr>
              </a:p>
            </p:txBody>
          </p:sp>
          <p:pic>
            <p:nvPicPr>
              <p:cNvPr id="10" name="Picture 9">
                <a:extLst>
                  <a:ext uri="{FF2B5EF4-FFF2-40B4-BE49-F238E27FC236}">
                    <a16:creationId xmlns:a16="http://schemas.microsoft.com/office/drawing/2014/main" id="{EF1322C4-BB6E-1D42-A85F-643DF22FF81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571449" y="5843745"/>
                <a:ext cx="252000" cy="252000"/>
              </a:xfrm>
              <a:prstGeom prst="rect">
                <a:avLst/>
              </a:prstGeom>
            </p:spPr>
          </p:pic>
        </p:grpSp>
        <p:grpSp>
          <p:nvGrpSpPr>
            <p:cNvPr id="13" name="Group 12">
              <a:extLst>
                <a:ext uri="{FF2B5EF4-FFF2-40B4-BE49-F238E27FC236}">
                  <a16:creationId xmlns:a16="http://schemas.microsoft.com/office/drawing/2014/main" id="{969DC06A-EE09-E744-AE7A-2BFC0032FEC3}"/>
                </a:ext>
              </a:extLst>
            </p:cNvPr>
            <p:cNvGrpSpPr/>
            <p:nvPr userDrawn="1"/>
          </p:nvGrpSpPr>
          <p:grpSpPr>
            <a:xfrm>
              <a:off x="1936932" y="6514651"/>
              <a:ext cx="2593325" cy="276999"/>
              <a:chOff x="8882686" y="5067649"/>
              <a:chExt cx="2593325" cy="276999"/>
            </a:xfrm>
          </p:grpSpPr>
          <p:pic>
            <p:nvPicPr>
              <p:cNvPr id="6" name="Picture 5">
                <a:extLst>
                  <a:ext uri="{FF2B5EF4-FFF2-40B4-BE49-F238E27FC236}">
                    <a16:creationId xmlns:a16="http://schemas.microsoft.com/office/drawing/2014/main" id="{59668C04-5343-0341-96C2-31CC99CCEA0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882686" y="5080148"/>
                <a:ext cx="252000" cy="252000"/>
              </a:xfrm>
              <a:prstGeom prst="rect">
                <a:avLst/>
              </a:prstGeom>
            </p:spPr>
          </p:pic>
          <p:sp>
            <p:nvSpPr>
              <p:cNvPr id="25" name="TextBox 24">
                <a:extLst>
                  <a:ext uri="{FF2B5EF4-FFF2-40B4-BE49-F238E27FC236}">
                    <a16:creationId xmlns:a16="http://schemas.microsoft.com/office/drawing/2014/main" id="{2C305CFD-C45B-D64D-A160-74BFB7650AA1}"/>
                  </a:ext>
                </a:extLst>
              </p:cNvPr>
              <p:cNvSpPr txBox="1">
                <a:spLocks noChangeAspect="1"/>
              </p:cNvSpPr>
              <p:nvPr userDrawn="1"/>
            </p:nvSpPr>
            <p:spPr>
              <a:xfrm>
                <a:off x="9114525" y="5067649"/>
                <a:ext cx="2361486" cy="276999"/>
              </a:xfrm>
              <a:prstGeom prst="rect">
                <a:avLst/>
              </a:prstGeom>
              <a:noFill/>
            </p:spPr>
            <p:txBody>
              <a:bodyPr wrap="square" rtlCol="0" anchor="ctr">
                <a:spAutoFit/>
              </a:bodyPr>
              <a:lstStyle>
                <a:defPPr>
                  <a:defRPr lang="en-US"/>
                </a:defPPr>
                <a:lvl1pPr>
                  <a:defRPr sz="1200" b="1"/>
                </a:lvl1pPr>
              </a:lstStyle>
              <a:p>
                <a:pPr lvl="0"/>
                <a:r>
                  <a:rPr lang="en-GB" dirty="0">
                    <a:solidFill>
                      <a:schemeClr val="bg1"/>
                    </a:solidFill>
                  </a:rPr>
                  <a:t>http://</a:t>
                </a:r>
                <a:r>
                  <a:rPr lang="en-GB" dirty="0" err="1">
                    <a:solidFill>
                      <a:schemeClr val="bg1"/>
                    </a:solidFill>
                  </a:rPr>
                  <a:t>dag.compbio.dundee.ac.uk</a:t>
                </a:r>
                <a:endParaRPr lang="en-GB" dirty="0">
                  <a:solidFill>
                    <a:schemeClr val="bg1"/>
                  </a:solidFill>
                </a:endParaRPr>
              </a:p>
            </p:txBody>
          </p:sp>
        </p:grpSp>
      </p:grpSp>
    </p:spTree>
    <p:extLst>
      <p:ext uri="{BB962C8B-B14F-4D97-AF65-F5344CB8AC3E}">
        <p14:creationId xmlns:p14="http://schemas.microsoft.com/office/powerpoint/2010/main" val="3402947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Divider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0CAE1-AB58-4B49-AE6C-65ED806D57D5}"/>
              </a:ext>
            </a:extLst>
          </p:cNvPr>
          <p:cNvSpPr>
            <a:spLocks noGrp="1"/>
          </p:cNvSpPr>
          <p:nvPr>
            <p:ph type="title"/>
          </p:nvPr>
        </p:nvSpPr>
        <p:spPr>
          <a:xfrm>
            <a:off x="2050590" y="2901345"/>
            <a:ext cx="8090820" cy="1055311"/>
          </a:xfrm>
        </p:spPr>
        <p:txBody>
          <a:bodyPr>
            <a:normAutofit/>
          </a:bodyPr>
          <a:lstStyle>
            <a:lvl1pPr>
              <a:defRPr sz="3200">
                <a:solidFill>
                  <a:schemeClr val="tx1"/>
                </a:solidFill>
              </a:defRPr>
            </a:lvl1pPr>
          </a:lstStyle>
          <a:p>
            <a:r>
              <a:rPr lang="en-US"/>
              <a:t>Click to edit Master title style</a:t>
            </a:r>
            <a:endParaRPr lang="en-US" dirty="0"/>
          </a:p>
        </p:txBody>
      </p:sp>
      <p:pic>
        <p:nvPicPr>
          <p:cNvPr id="3" name="Picture 2">
            <a:extLst>
              <a:ext uri="{FF2B5EF4-FFF2-40B4-BE49-F238E27FC236}">
                <a16:creationId xmlns:a16="http://schemas.microsoft.com/office/drawing/2014/main" id="{F14DCEFB-4C35-A743-A9CF-5945C4F1C3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761423"/>
          </a:xfrm>
          <a:prstGeom prst="rect">
            <a:avLst/>
          </a:prstGeom>
        </p:spPr>
      </p:pic>
      <p:sp>
        <p:nvSpPr>
          <p:cNvPr id="5" name="Rectangle 4">
            <a:extLst>
              <a:ext uri="{FF2B5EF4-FFF2-40B4-BE49-F238E27FC236}">
                <a16:creationId xmlns:a16="http://schemas.microsoft.com/office/drawing/2014/main" id="{8973EA04-0FF6-2F49-A6E3-E78CFED3A99F}"/>
              </a:ext>
            </a:extLst>
          </p:cNvPr>
          <p:cNvSpPr/>
          <p:nvPr/>
        </p:nvSpPr>
        <p:spPr>
          <a:xfrm>
            <a:off x="0" y="6448301"/>
            <a:ext cx="12192000" cy="409699"/>
          </a:xfrm>
          <a:prstGeom prst="rect">
            <a:avLst/>
          </a:prstGeom>
          <a:solidFill>
            <a:srgbClr val="4646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06E557FC-3CE0-A640-82DD-9507B89DA681}"/>
              </a:ext>
            </a:extLst>
          </p:cNvPr>
          <p:cNvGrpSpPr/>
          <p:nvPr/>
        </p:nvGrpSpPr>
        <p:grpSpPr>
          <a:xfrm>
            <a:off x="2334754" y="6514651"/>
            <a:ext cx="7522493" cy="276999"/>
            <a:chOff x="1936932" y="6514651"/>
            <a:chExt cx="7522493" cy="276999"/>
          </a:xfrm>
        </p:grpSpPr>
        <p:grpSp>
          <p:nvGrpSpPr>
            <p:cNvPr id="7" name="Group 6">
              <a:extLst>
                <a:ext uri="{FF2B5EF4-FFF2-40B4-BE49-F238E27FC236}">
                  <a16:creationId xmlns:a16="http://schemas.microsoft.com/office/drawing/2014/main" id="{09640722-8634-7046-8643-181B31C6E2DE}"/>
                </a:ext>
              </a:extLst>
            </p:cNvPr>
            <p:cNvGrpSpPr/>
            <p:nvPr userDrawn="1"/>
          </p:nvGrpSpPr>
          <p:grpSpPr>
            <a:xfrm>
              <a:off x="5281956" y="6527150"/>
              <a:ext cx="1984339" cy="252000"/>
              <a:chOff x="5609192" y="6512465"/>
              <a:chExt cx="1984339" cy="252000"/>
            </a:xfrm>
          </p:grpSpPr>
          <p:sp>
            <p:nvSpPr>
              <p:cNvPr id="14" name="TextBox 13">
                <a:extLst>
                  <a:ext uri="{FF2B5EF4-FFF2-40B4-BE49-F238E27FC236}">
                    <a16:creationId xmlns:a16="http://schemas.microsoft.com/office/drawing/2014/main" id="{C9FBE1D2-3985-C84E-80CB-5ED86C05DF51}"/>
                  </a:ext>
                </a:extLst>
              </p:cNvPr>
              <p:cNvSpPr txBox="1">
                <a:spLocks noChangeAspect="1"/>
              </p:cNvSpPr>
              <p:nvPr userDrawn="1"/>
            </p:nvSpPr>
            <p:spPr>
              <a:xfrm>
                <a:off x="5829531" y="6535010"/>
                <a:ext cx="1764000" cy="206911"/>
              </a:xfrm>
              <a:prstGeom prst="rect">
                <a:avLst/>
              </a:prstGeom>
              <a:noFill/>
            </p:spPr>
            <p:txBody>
              <a:bodyPr wrap="square" rtlCol="0" anchor="ctr">
                <a:spAutoFit/>
              </a:bodyPr>
              <a:lstStyle>
                <a:defPPr>
                  <a:defRPr lang="en-US"/>
                </a:defPPr>
                <a:lvl1pPr>
                  <a:defRPr sz="1200" b="1"/>
                </a:lvl1pPr>
              </a:lstStyle>
              <a:p>
                <a:pPr lvl="0"/>
                <a:r>
                  <a:rPr lang="en-GB" dirty="0" err="1">
                    <a:solidFill>
                      <a:schemeClr val="bg1"/>
                    </a:solidFill>
                  </a:rPr>
                  <a:t>cb-dag@dundee.ac.uk</a:t>
                </a:r>
                <a:endParaRPr lang="en-GB" dirty="0">
                  <a:solidFill>
                    <a:schemeClr val="bg1"/>
                  </a:solidFill>
                </a:endParaRPr>
              </a:p>
            </p:txBody>
          </p:sp>
          <p:pic>
            <p:nvPicPr>
              <p:cNvPr id="15" name="Picture 14">
                <a:extLst>
                  <a:ext uri="{FF2B5EF4-FFF2-40B4-BE49-F238E27FC236}">
                    <a16:creationId xmlns:a16="http://schemas.microsoft.com/office/drawing/2014/main" id="{F6B27567-F1E9-6547-B1F6-5BF684169A7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09192" y="6512465"/>
                <a:ext cx="252000" cy="252000"/>
              </a:xfrm>
              <a:prstGeom prst="rect">
                <a:avLst/>
              </a:prstGeom>
            </p:spPr>
          </p:pic>
        </p:grpSp>
        <p:grpSp>
          <p:nvGrpSpPr>
            <p:cNvPr id="8" name="Group 7">
              <a:extLst>
                <a:ext uri="{FF2B5EF4-FFF2-40B4-BE49-F238E27FC236}">
                  <a16:creationId xmlns:a16="http://schemas.microsoft.com/office/drawing/2014/main" id="{1B2C671F-3539-3142-9B4B-AF6C902FD0F2}"/>
                </a:ext>
              </a:extLst>
            </p:cNvPr>
            <p:cNvGrpSpPr/>
            <p:nvPr userDrawn="1"/>
          </p:nvGrpSpPr>
          <p:grpSpPr>
            <a:xfrm>
              <a:off x="7882298" y="6514651"/>
              <a:ext cx="1577127" cy="276999"/>
              <a:chOff x="9571449" y="5831246"/>
              <a:chExt cx="1577127" cy="276999"/>
            </a:xfrm>
          </p:grpSpPr>
          <p:sp>
            <p:nvSpPr>
              <p:cNvPr id="12" name="TextBox 11">
                <a:extLst>
                  <a:ext uri="{FF2B5EF4-FFF2-40B4-BE49-F238E27FC236}">
                    <a16:creationId xmlns:a16="http://schemas.microsoft.com/office/drawing/2014/main" id="{F7B35A6E-66E5-D345-90D0-F26B1DD42954}"/>
                  </a:ext>
                </a:extLst>
              </p:cNvPr>
              <p:cNvSpPr txBox="1"/>
              <p:nvPr userDrawn="1"/>
            </p:nvSpPr>
            <p:spPr>
              <a:xfrm>
                <a:off x="9791413" y="5831246"/>
                <a:ext cx="1357163" cy="276999"/>
              </a:xfrm>
              <a:prstGeom prst="rect">
                <a:avLst/>
              </a:prstGeom>
              <a:noFill/>
            </p:spPr>
            <p:txBody>
              <a:bodyPr wrap="square" rtlCol="0" anchor="ctr">
                <a:spAutoFit/>
              </a:bodyPr>
              <a:lstStyle/>
              <a:p>
                <a:r>
                  <a:rPr lang="en-US" sz="1200" b="1" kern="1200" dirty="0">
                    <a:solidFill>
                      <a:schemeClr val="bg1"/>
                    </a:solidFill>
                    <a:latin typeface="+mn-lt"/>
                    <a:ea typeface="+mn-ea"/>
                    <a:cs typeface="+mn-cs"/>
                  </a:rPr>
                  <a:t>@</a:t>
                </a:r>
                <a:r>
                  <a:rPr lang="en-US" sz="1200" b="1" kern="1200" dirty="0" err="1">
                    <a:solidFill>
                      <a:schemeClr val="bg1"/>
                    </a:solidFill>
                    <a:latin typeface="+mn-lt"/>
                    <a:ea typeface="+mn-ea"/>
                    <a:cs typeface="+mn-cs"/>
                  </a:rPr>
                  <a:t>UoD_DAG</a:t>
                </a:r>
                <a:endParaRPr lang="en-US" sz="1200" b="1" kern="1200" dirty="0">
                  <a:solidFill>
                    <a:schemeClr val="bg1"/>
                  </a:solidFill>
                  <a:latin typeface="+mn-lt"/>
                  <a:ea typeface="+mn-ea"/>
                  <a:cs typeface="+mn-cs"/>
                </a:endParaRPr>
              </a:p>
            </p:txBody>
          </p:sp>
          <p:pic>
            <p:nvPicPr>
              <p:cNvPr id="13" name="Picture 12">
                <a:extLst>
                  <a:ext uri="{FF2B5EF4-FFF2-40B4-BE49-F238E27FC236}">
                    <a16:creationId xmlns:a16="http://schemas.microsoft.com/office/drawing/2014/main" id="{21820972-D663-284A-99BF-EEC5C5BB992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571449" y="5843745"/>
                <a:ext cx="252000" cy="252000"/>
              </a:xfrm>
              <a:prstGeom prst="rect">
                <a:avLst/>
              </a:prstGeom>
            </p:spPr>
          </p:pic>
        </p:grpSp>
        <p:grpSp>
          <p:nvGrpSpPr>
            <p:cNvPr id="9" name="Group 8">
              <a:extLst>
                <a:ext uri="{FF2B5EF4-FFF2-40B4-BE49-F238E27FC236}">
                  <a16:creationId xmlns:a16="http://schemas.microsoft.com/office/drawing/2014/main" id="{BDE8B68B-1015-C64D-8196-FF565FA6F0BC}"/>
                </a:ext>
              </a:extLst>
            </p:cNvPr>
            <p:cNvGrpSpPr/>
            <p:nvPr userDrawn="1"/>
          </p:nvGrpSpPr>
          <p:grpSpPr>
            <a:xfrm>
              <a:off x="1936932" y="6514651"/>
              <a:ext cx="2593325" cy="276999"/>
              <a:chOff x="8882686" y="5067649"/>
              <a:chExt cx="2593325" cy="276999"/>
            </a:xfrm>
          </p:grpSpPr>
          <p:pic>
            <p:nvPicPr>
              <p:cNvPr id="10" name="Picture 9">
                <a:extLst>
                  <a:ext uri="{FF2B5EF4-FFF2-40B4-BE49-F238E27FC236}">
                    <a16:creationId xmlns:a16="http://schemas.microsoft.com/office/drawing/2014/main" id="{9282978D-D093-1148-8586-5FA7CECF44C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882686" y="5080148"/>
                <a:ext cx="252000" cy="252000"/>
              </a:xfrm>
              <a:prstGeom prst="rect">
                <a:avLst/>
              </a:prstGeom>
            </p:spPr>
          </p:pic>
          <p:sp>
            <p:nvSpPr>
              <p:cNvPr id="11" name="TextBox 10">
                <a:extLst>
                  <a:ext uri="{FF2B5EF4-FFF2-40B4-BE49-F238E27FC236}">
                    <a16:creationId xmlns:a16="http://schemas.microsoft.com/office/drawing/2014/main" id="{FE5D3D03-63E8-3A45-BC41-75DF38DDA30F}"/>
                  </a:ext>
                </a:extLst>
              </p:cNvPr>
              <p:cNvSpPr txBox="1">
                <a:spLocks noChangeAspect="1"/>
              </p:cNvSpPr>
              <p:nvPr userDrawn="1"/>
            </p:nvSpPr>
            <p:spPr>
              <a:xfrm>
                <a:off x="9114525" y="5067649"/>
                <a:ext cx="2361486" cy="276999"/>
              </a:xfrm>
              <a:prstGeom prst="rect">
                <a:avLst/>
              </a:prstGeom>
              <a:noFill/>
            </p:spPr>
            <p:txBody>
              <a:bodyPr wrap="square" rtlCol="0" anchor="ctr">
                <a:spAutoFit/>
              </a:bodyPr>
              <a:lstStyle>
                <a:defPPr>
                  <a:defRPr lang="en-US"/>
                </a:defPPr>
                <a:lvl1pPr>
                  <a:defRPr sz="1200" b="1"/>
                </a:lvl1pPr>
              </a:lstStyle>
              <a:p>
                <a:pPr lvl="0"/>
                <a:r>
                  <a:rPr lang="en-GB" dirty="0">
                    <a:solidFill>
                      <a:schemeClr val="bg1"/>
                    </a:solidFill>
                  </a:rPr>
                  <a:t>http://</a:t>
                </a:r>
                <a:r>
                  <a:rPr lang="en-GB" dirty="0" err="1">
                    <a:solidFill>
                      <a:schemeClr val="bg1"/>
                    </a:solidFill>
                  </a:rPr>
                  <a:t>dag.compbio.dundee.ac.uk</a:t>
                </a:r>
                <a:endParaRPr lang="en-GB" dirty="0">
                  <a:solidFill>
                    <a:schemeClr val="bg1"/>
                  </a:solidFill>
                </a:endParaRPr>
              </a:p>
            </p:txBody>
          </p:sp>
        </p:grpSp>
      </p:grpSp>
    </p:spTree>
    <p:extLst>
      <p:ext uri="{BB962C8B-B14F-4D97-AF65-F5344CB8AC3E}">
        <p14:creationId xmlns:p14="http://schemas.microsoft.com/office/powerpoint/2010/main" val="185939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516467" y="1099229"/>
            <a:ext cx="11159067" cy="5180921"/>
          </a:xfrm>
        </p:spPr>
        <p:txBody>
          <a:bodyPr/>
          <a:lstStyle>
            <a:lvl1pPr>
              <a:lnSpc>
                <a:spcPct val="100000"/>
              </a:lnSpc>
              <a:spcBef>
                <a:spcPts val="600"/>
              </a:spcBef>
              <a:spcAft>
                <a:spcPts val="400"/>
              </a:spcAft>
              <a:defRPr>
                <a:solidFill>
                  <a:srgbClr val="464646"/>
                </a:solidFill>
              </a:defRPr>
            </a:lvl1pPr>
            <a:lvl2pPr>
              <a:lnSpc>
                <a:spcPct val="100000"/>
              </a:lnSpc>
              <a:spcBef>
                <a:spcPts val="600"/>
              </a:spcBef>
              <a:spcAft>
                <a:spcPts val="400"/>
              </a:spcAft>
              <a:defRPr>
                <a:solidFill>
                  <a:srgbClr val="464646"/>
                </a:solidFill>
              </a:defRPr>
            </a:lvl2pPr>
            <a:lvl3pPr>
              <a:lnSpc>
                <a:spcPct val="100000"/>
              </a:lnSpc>
              <a:spcBef>
                <a:spcPts val="600"/>
              </a:spcBef>
              <a:spcAft>
                <a:spcPts val="400"/>
              </a:spcAft>
              <a:defRPr>
                <a:solidFill>
                  <a:srgbClr val="464646"/>
                </a:solidFill>
              </a:defRPr>
            </a:lvl3pPr>
            <a:lvl4pPr>
              <a:lnSpc>
                <a:spcPct val="100000"/>
              </a:lnSpc>
              <a:spcBef>
                <a:spcPts val="600"/>
              </a:spcBef>
              <a:spcAft>
                <a:spcPts val="400"/>
              </a:spcAft>
              <a:defRPr>
                <a:solidFill>
                  <a:srgbClr val="464646"/>
                </a:solidFill>
              </a:defRPr>
            </a:lvl4pPr>
            <a:lvl5pPr>
              <a:lnSpc>
                <a:spcPct val="100000"/>
              </a:lnSpc>
              <a:spcBef>
                <a:spcPts val="600"/>
              </a:spcBef>
              <a:spcAft>
                <a:spcPts val="400"/>
              </a:spcAft>
              <a:defRPr>
                <a:solidFill>
                  <a:srgbClr val="46464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8">
            <a:extLst>
              <a:ext uri="{FF2B5EF4-FFF2-40B4-BE49-F238E27FC236}">
                <a16:creationId xmlns:a16="http://schemas.microsoft.com/office/drawing/2014/main" id="{21004FEA-102E-B846-990C-7934903029C6}"/>
              </a:ext>
            </a:extLst>
          </p:cNvPr>
          <p:cNvSpPr/>
          <p:nvPr/>
        </p:nvSpPr>
        <p:spPr>
          <a:xfrm>
            <a:off x="0" y="6448301"/>
            <a:ext cx="12192000" cy="409699"/>
          </a:xfrm>
          <a:prstGeom prst="rect">
            <a:avLst/>
          </a:prstGeom>
          <a:solidFill>
            <a:srgbClr val="4646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a:xfrm>
            <a:off x="11408796" y="6451915"/>
            <a:ext cx="644055" cy="227181"/>
          </a:xfrm>
          <a:prstGeom prst="rect">
            <a:avLst/>
          </a:prstGeom>
        </p:spPr>
        <p:txBody>
          <a:bodyPr/>
          <a:lstStyle>
            <a:lvl1pPr>
              <a:defRPr>
                <a:solidFill>
                  <a:schemeClr val="bg1"/>
                </a:solidFill>
              </a:defRPr>
            </a:lvl1pPr>
          </a:lstStyle>
          <a:p>
            <a:fld id="{E89BC60F-F4BF-4EE8-9F02-8A0093F1814F}" type="slidenum">
              <a:rPr lang="en-GB" smtClean="0"/>
              <a:t>‹#›</a:t>
            </a:fld>
            <a:endParaRPr lang="en-GB"/>
          </a:p>
        </p:txBody>
      </p:sp>
      <p:sp>
        <p:nvSpPr>
          <p:cNvPr id="10" name="Rectangle 9">
            <a:extLst>
              <a:ext uri="{FF2B5EF4-FFF2-40B4-BE49-F238E27FC236}">
                <a16:creationId xmlns:a16="http://schemas.microsoft.com/office/drawing/2014/main" id="{BAFC24E6-3DC3-D54F-8B76-8DC4A457887E}"/>
              </a:ext>
            </a:extLst>
          </p:cNvPr>
          <p:cNvSpPr/>
          <p:nvPr/>
        </p:nvSpPr>
        <p:spPr>
          <a:xfrm>
            <a:off x="0" y="0"/>
            <a:ext cx="12192000" cy="890649"/>
          </a:xfrm>
          <a:prstGeom prst="rect">
            <a:avLst/>
          </a:prstGeom>
          <a:solidFill>
            <a:srgbClr val="4646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95833" y="151544"/>
            <a:ext cx="10529485" cy="587561"/>
          </a:xfrm>
        </p:spPr>
        <p:txBody>
          <a:bodyPr/>
          <a:lstStyle>
            <a:lvl1pPr>
              <a:defRPr>
                <a:solidFill>
                  <a:schemeClr val="bg1"/>
                </a:solidFill>
              </a:defRPr>
            </a:lvl1pPr>
          </a:lstStyle>
          <a:p>
            <a:r>
              <a:rPr lang="en-US"/>
              <a:t>Click to edit Master title style</a:t>
            </a:r>
            <a:endParaRPr lang="en-US" dirty="0"/>
          </a:p>
        </p:txBody>
      </p:sp>
      <p:pic>
        <p:nvPicPr>
          <p:cNvPr id="16" name="Picture 15">
            <a:extLst>
              <a:ext uri="{FF2B5EF4-FFF2-40B4-BE49-F238E27FC236}">
                <a16:creationId xmlns:a16="http://schemas.microsoft.com/office/drawing/2014/main" id="{B9D2628A-E55B-AA4B-BBAB-1B5F4D87B0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73900" y="94507"/>
            <a:ext cx="701634" cy="701634"/>
          </a:xfrm>
          <a:prstGeom prst="rect">
            <a:avLst/>
          </a:prstGeom>
        </p:spPr>
      </p:pic>
      <p:sp>
        <p:nvSpPr>
          <p:cNvPr id="17" name="Footer Placeholder 16">
            <a:extLst>
              <a:ext uri="{FF2B5EF4-FFF2-40B4-BE49-F238E27FC236}">
                <a16:creationId xmlns:a16="http://schemas.microsoft.com/office/drawing/2014/main" id="{1687E983-5ECA-044E-AC63-2F8377E1AF60}"/>
              </a:ext>
            </a:extLst>
          </p:cNvPr>
          <p:cNvSpPr>
            <a:spLocks noGrp="1"/>
          </p:cNvSpPr>
          <p:nvPr>
            <p:ph type="ftr" sz="quarter" idx="13"/>
          </p:nvPr>
        </p:nvSpPr>
        <p:spPr>
          <a:xfrm>
            <a:off x="1584960" y="6388155"/>
            <a:ext cx="9022080" cy="360000"/>
          </a:xfrm>
          <a:prstGeom prst="rect">
            <a:avLst/>
          </a:prstGeom>
        </p:spPr>
        <p:txBody>
          <a:bodyPr/>
          <a:lstStyle/>
          <a:p>
            <a:endParaRPr lang="en-GB"/>
          </a:p>
        </p:txBody>
      </p:sp>
    </p:spTree>
    <p:extLst>
      <p:ext uri="{BB962C8B-B14F-4D97-AF65-F5344CB8AC3E}">
        <p14:creationId xmlns:p14="http://schemas.microsoft.com/office/powerpoint/2010/main" val="2308219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516467" y="1593851"/>
            <a:ext cx="5324573" cy="4608513"/>
          </a:xfrm>
        </p:spPr>
        <p:txBody>
          <a:bodyPr/>
          <a:lstStyle>
            <a:lvl1pP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350960" y="1593851"/>
            <a:ext cx="5324573" cy="4608513"/>
          </a:xfrm>
        </p:spPr>
        <p:txBody>
          <a:bodyPr/>
          <a:lstStyle>
            <a:lvl1pP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a:extLst>
              <a:ext uri="{FF2B5EF4-FFF2-40B4-BE49-F238E27FC236}">
                <a16:creationId xmlns:a16="http://schemas.microsoft.com/office/drawing/2014/main" id="{E8BD2356-BBFB-694B-B126-40B87240F946}"/>
              </a:ext>
            </a:extLst>
          </p:cNvPr>
          <p:cNvSpPr/>
          <p:nvPr/>
        </p:nvSpPr>
        <p:spPr>
          <a:xfrm>
            <a:off x="0" y="0"/>
            <a:ext cx="12192000" cy="890649"/>
          </a:xfrm>
          <a:prstGeom prst="rect">
            <a:avLst/>
          </a:prstGeom>
          <a:solidFill>
            <a:srgbClr val="4646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a:extLst>
              <a:ext uri="{FF2B5EF4-FFF2-40B4-BE49-F238E27FC236}">
                <a16:creationId xmlns:a16="http://schemas.microsoft.com/office/drawing/2014/main" id="{62BB259B-8F56-B34F-BD96-42A697C279C3}"/>
              </a:ext>
            </a:extLst>
          </p:cNvPr>
          <p:cNvSpPr>
            <a:spLocks noGrp="1"/>
          </p:cNvSpPr>
          <p:nvPr>
            <p:ph type="title"/>
          </p:nvPr>
        </p:nvSpPr>
        <p:spPr>
          <a:xfrm>
            <a:off x="195833" y="208580"/>
            <a:ext cx="10529485" cy="682069"/>
          </a:xfrm>
        </p:spPr>
        <p:txBody>
          <a:bodyPr/>
          <a:lstStyle>
            <a:lvl1pPr>
              <a:defRPr>
                <a:solidFill>
                  <a:schemeClr val="bg1"/>
                </a:solidFill>
              </a:defRPr>
            </a:lvl1pPr>
          </a:lstStyle>
          <a:p>
            <a:r>
              <a:rPr lang="en-US"/>
              <a:t>Click to edit Master title style</a:t>
            </a:r>
            <a:endParaRPr lang="en-US" dirty="0"/>
          </a:p>
        </p:txBody>
      </p:sp>
      <p:sp>
        <p:nvSpPr>
          <p:cNvPr id="10" name="Rectangle 9">
            <a:extLst>
              <a:ext uri="{FF2B5EF4-FFF2-40B4-BE49-F238E27FC236}">
                <a16:creationId xmlns:a16="http://schemas.microsoft.com/office/drawing/2014/main" id="{925FF32D-E23F-DF44-B89F-5DEA880134D4}"/>
              </a:ext>
            </a:extLst>
          </p:cNvPr>
          <p:cNvSpPr/>
          <p:nvPr/>
        </p:nvSpPr>
        <p:spPr>
          <a:xfrm>
            <a:off x="0" y="6448301"/>
            <a:ext cx="12192000" cy="409699"/>
          </a:xfrm>
          <a:prstGeom prst="rect">
            <a:avLst/>
          </a:prstGeom>
          <a:solidFill>
            <a:srgbClr val="4646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135D2A5E-F165-3348-8B5F-7CC48B8545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73900" y="94507"/>
            <a:ext cx="701634" cy="701634"/>
          </a:xfrm>
          <a:prstGeom prst="rect">
            <a:avLst/>
          </a:prstGeom>
        </p:spPr>
      </p:pic>
      <p:sp>
        <p:nvSpPr>
          <p:cNvPr id="13" name="Slide Number Placeholder 5">
            <a:extLst>
              <a:ext uri="{FF2B5EF4-FFF2-40B4-BE49-F238E27FC236}">
                <a16:creationId xmlns:a16="http://schemas.microsoft.com/office/drawing/2014/main" id="{3DED3F8D-9D69-314E-926C-EE419D604440}"/>
              </a:ext>
            </a:extLst>
          </p:cNvPr>
          <p:cNvSpPr>
            <a:spLocks noGrp="1"/>
          </p:cNvSpPr>
          <p:nvPr>
            <p:ph type="sldNum" sz="quarter" idx="12"/>
          </p:nvPr>
        </p:nvSpPr>
        <p:spPr>
          <a:xfrm>
            <a:off x="11422048" y="6458541"/>
            <a:ext cx="644055" cy="227181"/>
          </a:xfrm>
          <a:prstGeom prst="rect">
            <a:avLst/>
          </a:prstGeom>
        </p:spPr>
        <p:txBody>
          <a:bodyPr/>
          <a:lstStyle>
            <a:lvl1pPr>
              <a:defRPr>
                <a:solidFill>
                  <a:schemeClr val="bg1"/>
                </a:solidFill>
              </a:defRPr>
            </a:lvl1pPr>
          </a:lstStyle>
          <a:p>
            <a:fld id="{E89BC60F-F4BF-4EE8-9F02-8A0093F1814F}" type="slidenum">
              <a:rPr lang="en-GB" smtClean="0"/>
              <a:t>‹#›</a:t>
            </a:fld>
            <a:endParaRPr lang="en-GB"/>
          </a:p>
        </p:txBody>
      </p:sp>
    </p:spTree>
    <p:extLst>
      <p:ext uri="{BB962C8B-B14F-4D97-AF65-F5344CB8AC3E}">
        <p14:creationId xmlns:p14="http://schemas.microsoft.com/office/powerpoint/2010/main" val="958378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6467" y="374903"/>
            <a:ext cx="10529485" cy="1055311"/>
          </a:xfrm>
          <a:prstGeom prst="rect">
            <a:avLst/>
          </a:prstGeom>
        </p:spPr>
        <p:txBody>
          <a:bodyPr vert="horz" lIns="0" tIns="45720" rIns="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16467" y="1593851"/>
            <a:ext cx="11159067" cy="4608513"/>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Box 3">
            <a:extLst>
              <a:ext uri="{FF2B5EF4-FFF2-40B4-BE49-F238E27FC236}">
                <a16:creationId xmlns:a16="http://schemas.microsoft.com/office/drawing/2014/main" id="{020A3743-65AC-4E4E-8B98-FD1E76D1EEE3}"/>
              </a:ext>
            </a:extLst>
          </p:cNvPr>
          <p:cNvSpPr txBox="1">
            <a:spLocks noChangeAspect="1"/>
          </p:cNvSpPr>
          <p:nvPr userDrawn="1"/>
        </p:nvSpPr>
        <p:spPr>
          <a:xfrm>
            <a:off x="10589097" y="6386512"/>
            <a:ext cx="863449" cy="360000"/>
          </a:xfrm>
          <a:prstGeom prst="rect">
            <a:avLst/>
          </a:prstGeom>
          <a:noFill/>
        </p:spPr>
        <p:txBody>
          <a:bodyPr wrap="none" lIns="0" tIns="0" rIns="0" bIns="0" rtlCol="0" anchor="ctr" anchorCtr="0">
            <a:noAutofit/>
          </a:bodyPr>
          <a:lstStyle/>
          <a:p>
            <a:pPr marL="0" algn="r" defTabSz="457200" rtl="0" eaLnBrk="1" latinLnBrk="0" hangingPunct="1"/>
            <a:r>
              <a:rPr lang="en-GB" sz="1000" b="1" kern="1200" dirty="0">
                <a:solidFill>
                  <a:srgbClr val="4365E2"/>
                </a:solidFill>
                <a:latin typeface="+mn-lt"/>
                <a:ea typeface="+mn-ea"/>
                <a:cs typeface="+mn-cs"/>
              </a:rPr>
              <a:t>Page</a:t>
            </a:r>
          </a:p>
        </p:txBody>
      </p:sp>
      <p:sp>
        <p:nvSpPr>
          <p:cNvPr id="5" name="TextBox 4">
            <a:extLst>
              <a:ext uri="{FF2B5EF4-FFF2-40B4-BE49-F238E27FC236}">
                <a16:creationId xmlns:a16="http://schemas.microsoft.com/office/drawing/2014/main" id="{2BA7A884-2553-F64F-B6D7-ADF0167E8A47}"/>
              </a:ext>
            </a:extLst>
          </p:cNvPr>
          <p:cNvSpPr txBox="1">
            <a:spLocks noChangeAspect="1"/>
          </p:cNvSpPr>
          <p:nvPr userDrawn="1"/>
        </p:nvSpPr>
        <p:spPr>
          <a:xfrm>
            <a:off x="516468" y="6386512"/>
            <a:ext cx="2232403" cy="360000"/>
          </a:xfrm>
          <a:prstGeom prst="rect">
            <a:avLst/>
          </a:prstGeom>
          <a:noFill/>
        </p:spPr>
        <p:txBody>
          <a:bodyPr wrap="none" lIns="0" tIns="0" rIns="0" bIns="0" rtlCol="0" anchor="ctr" anchorCtr="0">
            <a:noAutofit/>
          </a:bodyPr>
          <a:lstStyle/>
          <a:p>
            <a:pPr marL="0" algn="l" defTabSz="457200" rtl="0" eaLnBrk="1" latinLnBrk="0" hangingPunct="1"/>
            <a:r>
              <a:rPr lang="en-GB" sz="1000" b="1" kern="1200" dirty="0">
                <a:solidFill>
                  <a:srgbClr val="4365E2"/>
                </a:solidFill>
                <a:latin typeface="+mn-lt"/>
                <a:ea typeface="+mn-ea"/>
                <a:cs typeface="+mn-cs"/>
              </a:rPr>
              <a:t>dundee.ac.uk</a:t>
            </a:r>
          </a:p>
        </p:txBody>
      </p:sp>
      <p:cxnSp>
        <p:nvCxnSpPr>
          <p:cNvPr id="6" name="Straight Connector 5">
            <a:extLst>
              <a:ext uri="{FF2B5EF4-FFF2-40B4-BE49-F238E27FC236}">
                <a16:creationId xmlns:a16="http://schemas.microsoft.com/office/drawing/2014/main" id="{489B7797-4B98-6741-92F4-257CCDA44134}"/>
              </a:ext>
            </a:extLst>
          </p:cNvPr>
          <p:cNvCxnSpPr/>
          <p:nvPr userDrawn="1"/>
        </p:nvCxnSpPr>
        <p:spPr>
          <a:xfrm>
            <a:off x="508456" y="6285984"/>
            <a:ext cx="11175088" cy="0"/>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sp>
        <p:nvSpPr>
          <p:cNvPr id="7" name="Freeform 5">
            <a:extLst>
              <a:ext uri="{FF2B5EF4-FFF2-40B4-BE49-F238E27FC236}">
                <a16:creationId xmlns:a16="http://schemas.microsoft.com/office/drawing/2014/main" id="{4F572008-7A9F-E44B-B1AC-9839860FFC69}"/>
              </a:ext>
            </a:extLst>
          </p:cNvPr>
          <p:cNvSpPr>
            <a:spLocks noEditPoints="1"/>
          </p:cNvSpPr>
          <p:nvPr userDrawn="1"/>
        </p:nvSpPr>
        <p:spPr bwMode="auto">
          <a:xfrm>
            <a:off x="11175725" y="325465"/>
            <a:ext cx="499809" cy="676800"/>
          </a:xfrm>
          <a:custGeom>
            <a:avLst/>
            <a:gdLst>
              <a:gd name="T0" fmla="*/ 250 w 340"/>
              <a:gd name="T1" fmla="*/ 401 h 462"/>
              <a:gd name="T2" fmla="*/ 91 w 340"/>
              <a:gd name="T3" fmla="*/ 402 h 462"/>
              <a:gd name="T4" fmla="*/ 170 w 340"/>
              <a:gd name="T5" fmla="*/ 294 h 462"/>
              <a:gd name="T6" fmla="*/ 332 w 340"/>
              <a:gd name="T7" fmla="*/ 170 h 462"/>
              <a:gd name="T8" fmla="*/ 276 w 340"/>
              <a:gd name="T9" fmla="*/ 375 h 462"/>
              <a:gd name="T10" fmla="*/ 23 w 340"/>
              <a:gd name="T11" fmla="*/ 59 h 462"/>
              <a:gd name="T12" fmla="*/ 45 w 340"/>
              <a:gd name="T13" fmla="*/ 79 h 462"/>
              <a:gd name="T14" fmla="*/ 73 w 340"/>
              <a:gd name="T15" fmla="*/ 88 h 462"/>
              <a:gd name="T16" fmla="*/ 56 w 340"/>
              <a:gd name="T17" fmla="*/ 102 h 462"/>
              <a:gd name="T18" fmla="*/ 56 w 340"/>
              <a:gd name="T19" fmla="*/ 118 h 462"/>
              <a:gd name="T20" fmla="*/ 55 w 340"/>
              <a:gd name="T21" fmla="*/ 117 h 462"/>
              <a:gd name="T22" fmla="*/ 23 w 340"/>
              <a:gd name="T23" fmla="*/ 59 h 462"/>
              <a:gd name="T24" fmla="*/ 94 w 340"/>
              <a:gd name="T25" fmla="*/ 61 h 462"/>
              <a:gd name="T26" fmla="*/ 93 w 340"/>
              <a:gd name="T27" fmla="*/ 44 h 462"/>
              <a:gd name="T28" fmla="*/ 105 w 340"/>
              <a:gd name="T29" fmla="*/ 44 h 462"/>
              <a:gd name="T30" fmla="*/ 122 w 340"/>
              <a:gd name="T31" fmla="*/ 54 h 462"/>
              <a:gd name="T32" fmla="*/ 128 w 340"/>
              <a:gd name="T33" fmla="*/ 64 h 462"/>
              <a:gd name="T34" fmla="*/ 112 w 340"/>
              <a:gd name="T35" fmla="*/ 72 h 462"/>
              <a:gd name="T36" fmla="*/ 115 w 340"/>
              <a:gd name="T37" fmla="*/ 94 h 462"/>
              <a:gd name="T38" fmla="*/ 103 w 340"/>
              <a:gd name="T39" fmla="*/ 94 h 462"/>
              <a:gd name="T40" fmla="*/ 85 w 340"/>
              <a:gd name="T41" fmla="*/ 79 h 462"/>
              <a:gd name="T42" fmla="*/ 78 w 340"/>
              <a:gd name="T43" fmla="*/ 69 h 462"/>
              <a:gd name="T44" fmla="*/ 153 w 340"/>
              <a:gd name="T45" fmla="*/ 49 h 462"/>
              <a:gd name="T46" fmla="*/ 160 w 340"/>
              <a:gd name="T47" fmla="*/ 48 h 462"/>
              <a:gd name="T48" fmla="*/ 157 w 340"/>
              <a:gd name="T49" fmla="*/ 39 h 462"/>
              <a:gd name="T50" fmla="*/ 171 w 340"/>
              <a:gd name="T51" fmla="*/ 20 h 462"/>
              <a:gd name="T52" fmla="*/ 180 w 340"/>
              <a:gd name="T53" fmla="*/ 48 h 462"/>
              <a:gd name="T54" fmla="*/ 200 w 340"/>
              <a:gd name="T55" fmla="*/ 70 h 462"/>
              <a:gd name="T56" fmla="*/ 178 w 340"/>
              <a:gd name="T57" fmla="*/ 74 h 462"/>
              <a:gd name="T58" fmla="*/ 170 w 340"/>
              <a:gd name="T59" fmla="*/ 87 h 462"/>
              <a:gd name="T60" fmla="*/ 162 w 340"/>
              <a:gd name="T61" fmla="*/ 74 h 462"/>
              <a:gd name="T62" fmla="*/ 140 w 340"/>
              <a:gd name="T63" fmla="*/ 70 h 462"/>
              <a:gd name="T64" fmla="*/ 212 w 340"/>
              <a:gd name="T65" fmla="*/ 64 h 462"/>
              <a:gd name="T66" fmla="*/ 218 w 340"/>
              <a:gd name="T67" fmla="*/ 54 h 462"/>
              <a:gd name="T68" fmla="*/ 235 w 340"/>
              <a:gd name="T69" fmla="*/ 44 h 462"/>
              <a:gd name="T70" fmla="*/ 247 w 340"/>
              <a:gd name="T71" fmla="*/ 44 h 462"/>
              <a:gd name="T72" fmla="*/ 246 w 340"/>
              <a:gd name="T73" fmla="*/ 61 h 462"/>
              <a:gd name="T74" fmla="*/ 262 w 340"/>
              <a:gd name="T75" fmla="*/ 69 h 462"/>
              <a:gd name="T76" fmla="*/ 256 w 340"/>
              <a:gd name="T77" fmla="*/ 79 h 462"/>
              <a:gd name="T78" fmla="*/ 237 w 340"/>
              <a:gd name="T79" fmla="*/ 94 h 462"/>
              <a:gd name="T80" fmla="*/ 225 w 340"/>
              <a:gd name="T81" fmla="*/ 94 h 462"/>
              <a:gd name="T82" fmla="*/ 228 w 340"/>
              <a:gd name="T83" fmla="*/ 72 h 462"/>
              <a:gd name="T84" fmla="*/ 212 w 340"/>
              <a:gd name="T85" fmla="*/ 64 h 462"/>
              <a:gd name="T86" fmla="*/ 267 w 340"/>
              <a:gd name="T87" fmla="*/ 148 h 462"/>
              <a:gd name="T88" fmla="*/ 73 w 340"/>
              <a:gd name="T89" fmla="*/ 148 h 462"/>
              <a:gd name="T90" fmla="*/ 170 w 340"/>
              <a:gd name="T91" fmla="*/ 98 h 462"/>
              <a:gd name="T92" fmla="*/ 267 w 340"/>
              <a:gd name="T93" fmla="*/ 88 h 462"/>
              <a:gd name="T94" fmla="*/ 296 w 340"/>
              <a:gd name="T95" fmla="*/ 79 h 462"/>
              <a:gd name="T96" fmla="*/ 318 w 340"/>
              <a:gd name="T97" fmla="*/ 59 h 462"/>
              <a:gd name="T98" fmla="*/ 318 w 340"/>
              <a:gd name="T99" fmla="*/ 60 h 462"/>
              <a:gd name="T100" fmla="*/ 284 w 340"/>
              <a:gd name="T101" fmla="*/ 118 h 462"/>
              <a:gd name="T102" fmla="*/ 281 w 340"/>
              <a:gd name="T103" fmla="*/ 105 h 462"/>
              <a:gd name="T104" fmla="*/ 267 w 340"/>
              <a:gd name="T105" fmla="*/ 89 h 462"/>
              <a:gd name="T106" fmla="*/ 0 w 340"/>
              <a:gd name="T107" fmla="*/ 0 h 462"/>
              <a:gd name="T108" fmla="*/ 170 w 340"/>
              <a:gd name="T109" fmla="*/ 462 h 462"/>
              <a:gd name="T110" fmla="*/ 340 w 340"/>
              <a:gd name="T111" fmla="*/ 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 h="462">
                <a:moveTo>
                  <a:pt x="276" y="375"/>
                </a:moveTo>
                <a:cubicBezTo>
                  <a:pt x="268" y="384"/>
                  <a:pt x="259" y="393"/>
                  <a:pt x="250" y="401"/>
                </a:cubicBezTo>
                <a:cubicBezTo>
                  <a:pt x="215" y="432"/>
                  <a:pt x="180" y="448"/>
                  <a:pt x="170" y="453"/>
                </a:cubicBezTo>
                <a:cubicBezTo>
                  <a:pt x="160" y="448"/>
                  <a:pt x="125" y="432"/>
                  <a:pt x="91" y="402"/>
                </a:cubicBezTo>
                <a:cubicBezTo>
                  <a:pt x="81" y="393"/>
                  <a:pt x="73" y="384"/>
                  <a:pt x="65" y="375"/>
                </a:cubicBezTo>
                <a:cubicBezTo>
                  <a:pt x="170" y="294"/>
                  <a:pt x="170" y="294"/>
                  <a:pt x="170" y="294"/>
                </a:cubicBezTo>
                <a:cubicBezTo>
                  <a:pt x="9" y="170"/>
                  <a:pt x="9" y="170"/>
                  <a:pt x="9" y="170"/>
                </a:cubicBezTo>
                <a:cubicBezTo>
                  <a:pt x="332" y="170"/>
                  <a:pt x="332" y="170"/>
                  <a:pt x="332" y="170"/>
                </a:cubicBezTo>
                <a:cubicBezTo>
                  <a:pt x="170" y="294"/>
                  <a:pt x="170" y="294"/>
                  <a:pt x="170" y="294"/>
                </a:cubicBezTo>
                <a:lnTo>
                  <a:pt x="276" y="375"/>
                </a:lnTo>
                <a:close/>
                <a:moveTo>
                  <a:pt x="23" y="59"/>
                </a:moveTo>
                <a:cubicBezTo>
                  <a:pt x="23" y="59"/>
                  <a:pt x="23" y="59"/>
                  <a:pt x="23" y="59"/>
                </a:cubicBezTo>
                <a:cubicBezTo>
                  <a:pt x="38" y="60"/>
                  <a:pt x="43" y="69"/>
                  <a:pt x="43" y="70"/>
                </a:cubicBezTo>
                <a:cubicBezTo>
                  <a:pt x="45" y="72"/>
                  <a:pt x="45" y="76"/>
                  <a:pt x="45" y="79"/>
                </a:cubicBezTo>
                <a:cubicBezTo>
                  <a:pt x="47" y="77"/>
                  <a:pt x="49" y="76"/>
                  <a:pt x="52" y="76"/>
                </a:cubicBezTo>
                <a:cubicBezTo>
                  <a:pt x="61" y="74"/>
                  <a:pt x="69" y="81"/>
                  <a:pt x="73" y="88"/>
                </a:cubicBezTo>
                <a:cubicBezTo>
                  <a:pt x="73" y="89"/>
                  <a:pt x="73" y="89"/>
                  <a:pt x="73" y="89"/>
                </a:cubicBezTo>
                <a:cubicBezTo>
                  <a:pt x="67" y="99"/>
                  <a:pt x="60" y="101"/>
                  <a:pt x="56" y="102"/>
                </a:cubicBezTo>
                <a:cubicBezTo>
                  <a:pt x="57" y="103"/>
                  <a:pt x="58" y="104"/>
                  <a:pt x="59" y="105"/>
                </a:cubicBezTo>
                <a:cubicBezTo>
                  <a:pt x="62" y="109"/>
                  <a:pt x="60" y="115"/>
                  <a:pt x="56" y="118"/>
                </a:cubicBezTo>
                <a:cubicBezTo>
                  <a:pt x="56" y="118"/>
                  <a:pt x="56" y="118"/>
                  <a:pt x="56" y="118"/>
                </a:cubicBezTo>
                <a:cubicBezTo>
                  <a:pt x="56" y="118"/>
                  <a:pt x="56" y="118"/>
                  <a:pt x="55" y="117"/>
                </a:cubicBezTo>
                <a:cubicBezTo>
                  <a:pt x="22" y="60"/>
                  <a:pt x="22" y="60"/>
                  <a:pt x="22" y="60"/>
                </a:cubicBezTo>
                <a:cubicBezTo>
                  <a:pt x="22" y="60"/>
                  <a:pt x="22" y="59"/>
                  <a:pt x="23" y="59"/>
                </a:cubicBezTo>
                <a:moveTo>
                  <a:pt x="81" y="65"/>
                </a:moveTo>
                <a:cubicBezTo>
                  <a:pt x="94" y="61"/>
                  <a:pt x="94" y="61"/>
                  <a:pt x="94" y="61"/>
                </a:cubicBezTo>
                <a:cubicBezTo>
                  <a:pt x="91" y="48"/>
                  <a:pt x="91" y="48"/>
                  <a:pt x="91" y="48"/>
                </a:cubicBezTo>
                <a:cubicBezTo>
                  <a:pt x="90" y="46"/>
                  <a:pt x="91" y="44"/>
                  <a:pt x="93" y="44"/>
                </a:cubicBezTo>
                <a:cubicBezTo>
                  <a:pt x="101" y="41"/>
                  <a:pt x="101" y="41"/>
                  <a:pt x="101" y="41"/>
                </a:cubicBezTo>
                <a:cubicBezTo>
                  <a:pt x="103" y="41"/>
                  <a:pt x="105" y="42"/>
                  <a:pt x="105" y="44"/>
                </a:cubicBezTo>
                <a:cubicBezTo>
                  <a:pt x="109" y="57"/>
                  <a:pt x="109" y="57"/>
                  <a:pt x="109" y="57"/>
                </a:cubicBezTo>
                <a:cubicBezTo>
                  <a:pt x="122" y="54"/>
                  <a:pt x="122" y="54"/>
                  <a:pt x="122" y="54"/>
                </a:cubicBezTo>
                <a:cubicBezTo>
                  <a:pt x="124" y="53"/>
                  <a:pt x="126" y="54"/>
                  <a:pt x="126" y="56"/>
                </a:cubicBezTo>
                <a:cubicBezTo>
                  <a:pt x="128" y="64"/>
                  <a:pt x="128" y="64"/>
                  <a:pt x="128" y="64"/>
                </a:cubicBezTo>
                <a:cubicBezTo>
                  <a:pt x="129" y="66"/>
                  <a:pt x="128" y="68"/>
                  <a:pt x="126" y="68"/>
                </a:cubicBezTo>
                <a:cubicBezTo>
                  <a:pt x="112" y="72"/>
                  <a:pt x="112" y="72"/>
                  <a:pt x="112" y="72"/>
                </a:cubicBezTo>
                <a:cubicBezTo>
                  <a:pt x="117" y="90"/>
                  <a:pt x="117" y="90"/>
                  <a:pt x="117" y="90"/>
                </a:cubicBezTo>
                <a:cubicBezTo>
                  <a:pt x="118" y="91"/>
                  <a:pt x="117" y="93"/>
                  <a:pt x="115" y="94"/>
                </a:cubicBezTo>
                <a:cubicBezTo>
                  <a:pt x="107" y="96"/>
                  <a:pt x="107" y="96"/>
                  <a:pt x="107" y="96"/>
                </a:cubicBezTo>
                <a:cubicBezTo>
                  <a:pt x="105" y="96"/>
                  <a:pt x="103" y="95"/>
                  <a:pt x="103" y="94"/>
                </a:cubicBezTo>
                <a:cubicBezTo>
                  <a:pt x="98" y="76"/>
                  <a:pt x="98" y="76"/>
                  <a:pt x="98" y="76"/>
                </a:cubicBezTo>
                <a:cubicBezTo>
                  <a:pt x="85" y="79"/>
                  <a:pt x="85" y="79"/>
                  <a:pt x="85" y="79"/>
                </a:cubicBezTo>
                <a:cubicBezTo>
                  <a:pt x="83" y="80"/>
                  <a:pt x="81" y="79"/>
                  <a:pt x="81" y="77"/>
                </a:cubicBezTo>
                <a:cubicBezTo>
                  <a:pt x="78" y="69"/>
                  <a:pt x="78" y="69"/>
                  <a:pt x="78" y="69"/>
                </a:cubicBezTo>
                <a:cubicBezTo>
                  <a:pt x="78" y="67"/>
                  <a:pt x="79" y="65"/>
                  <a:pt x="81" y="65"/>
                </a:cubicBezTo>
                <a:moveTo>
                  <a:pt x="153" y="49"/>
                </a:moveTo>
                <a:cubicBezTo>
                  <a:pt x="155" y="48"/>
                  <a:pt x="158" y="48"/>
                  <a:pt x="160" y="48"/>
                </a:cubicBezTo>
                <a:cubicBezTo>
                  <a:pt x="160" y="48"/>
                  <a:pt x="160" y="48"/>
                  <a:pt x="160" y="48"/>
                </a:cubicBezTo>
                <a:cubicBezTo>
                  <a:pt x="160" y="48"/>
                  <a:pt x="160" y="48"/>
                  <a:pt x="160" y="48"/>
                </a:cubicBezTo>
                <a:cubicBezTo>
                  <a:pt x="158" y="46"/>
                  <a:pt x="157" y="42"/>
                  <a:pt x="157" y="39"/>
                </a:cubicBezTo>
                <a:cubicBezTo>
                  <a:pt x="157" y="39"/>
                  <a:pt x="156" y="28"/>
                  <a:pt x="170" y="20"/>
                </a:cubicBezTo>
                <a:cubicBezTo>
                  <a:pt x="170" y="19"/>
                  <a:pt x="170" y="19"/>
                  <a:pt x="171" y="20"/>
                </a:cubicBezTo>
                <a:cubicBezTo>
                  <a:pt x="184" y="28"/>
                  <a:pt x="184" y="39"/>
                  <a:pt x="184" y="39"/>
                </a:cubicBezTo>
                <a:cubicBezTo>
                  <a:pt x="184" y="42"/>
                  <a:pt x="182" y="46"/>
                  <a:pt x="180" y="48"/>
                </a:cubicBezTo>
                <a:cubicBezTo>
                  <a:pt x="182" y="48"/>
                  <a:pt x="185" y="48"/>
                  <a:pt x="188" y="49"/>
                </a:cubicBezTo>
                <a:cubicBezTo>
                  <a:pt x="196" y="52"/>
                  <a:pt x="200" y="62"/>
                  <a:pt x="200" y="70"/>
                </a:cubicBezTo>
                <a:cubicBezTo>
                  <a:pt x="200" y="71"/>
                  <a:pt x="200" y="71"/>
                  <a:pt x="200" y="71"/>
                </a:cubicBezTo>
                <a:cubicBezTo>
                  <a:pt x="189" y="77"/>
                  <a:pt x="182" y="75"/>
                  <a:pt x="178" y="74"/>
                </a:cubicBezTo>
                <a:cubicBezTo>
                  <a:pt x="179" y="75"/>
                  <a:pt x="179" y="76"/>
                  <a:pt x="179" y="78"/>
                </a:cubicBezTo>
                <a:cubicBezTo>
                  <a:pt x="179" y="83"/>
                  <a:pt x="175" y="87"/>
                  <a:pt x="170" y="87"/>
                </a:cubicBezTo>
                <a:cubicBezTo>
                  <a:pt x="165" y="87"/>
                  <a:pt x="161" y="83"/>
                  <a:pt x="161" y="78"/>
                </a:cubicBezTo>
                <a:cubicBezTo>
                  <a:pt x="161" y="76"/>
                  <a:pt x="161" y="75"/>
                  <a:pt x="162" y="74"/>
                </a:cubicBezTo>
                <a:cubicBezTo>
                  <a:pt x="159" y="75"/>
                  <a:pt x="151" y="77"/>
                  <a:pt x="141" y="71"/>
                </a:cubicBezTo>
                <a:cubicBezTo>
                  <a:pt x="140" y="71"/>
                  <a:pt x="140" y="71"/>
                  <a:pt x="140" y="70"/>
                </a:cubicBezTo>
                <a:cubicBezTo>
                  <a:pt x="140" y="62"/>
                  <a:pt x="144" y="52"/>
                  <a:pt x="153" y="49"/>
                </a:cubicBezTo>
                <a:moveTo>
                  <a:pt x="212" y="64"/>
                </a:moveTo>
                <a:cubicBezTo>
                  <a:pt x="214" y="56"/>
                  <a:pt x="214" y="56"/>
                  <a:pt x="214" y="56"/>
                </a:cubicBezTo>
                <a:cubicBezTo>
                  <a:pt x="215" y="54"/>
                  <a:pt x="217" y="53"/>
                  <a:pt x="218" y="54"/>
                </a:cubicBezTo>
                <a:cubicBezTo>
                  <a:pt x="232" y="57"/>
                  <a:pt x="232" y="57"/>
                  <a:pt x="232" y="57"/>
                </a:cubicBezTo>
                <a:cubicBezTo>
                  <a:pt x="235" y="44"/>
                  <a:pt x="235" y="44"/>
                  <a:pt x="235" y="44"/>
                </a:cubicBezTo>
                <a:cubicBezTo>
                  <a:pt x="236" y="42"/>
                  <a:pt x="238" y="41"/>
                  <a:pt x="239" y="41"/>
                </a:cubicBezTo>
                <a:cubicBezTo>
                  <a:pt x="247" y="44"/>
                  <a:pt x="247" y="44"/>
                  <a:pt x="247" y="44"/>
                </a:cubicBezTo>
                <a:cubicBezTo>
                  <a:pt x="249" y="44"/>
                  <a:pt x="250" y="46"/>
                  <a:pt x="250" y="48"/>
                </a:cubicBezTo>
                <a:cubicBezTo>
                  <a:pt x="246" y="61"/>
                  <a:pt x="246" y="61"/>
                  <a:pt x="246" y="61"/>
                </a:cubicBezTo>
                <a:cubicBezTo>
                  <a:pt x="260" y="65"/>
                  <a:pt x="260" y="65"/>
                  <a:pt x="260" y="65"/>
                </a:cubicBezTo>
                <a:cubicBezTo>
                  <a:pt x="261" y="65"/>
                  <a:pt x="262" y="67"/>
                  <a:pt x="262" y="69"/>
                </a:cubicBezTo>
                <a:cubicBezTo>
                  <a:pt x="260" y="77"/>
                  <a:pt x="260" y="77"/>
                  <a:pt x="260" y="77"/>
                </a:cubicBezTo>
                <a:cubicBezTo>
                  <a:pt x="259" y="79"/>
                  <a:pt x="257" y="80"/>
                  <a:pt x="256" y="79"/>
                </a:cubicBezTo>
                <a:cubicBezTo>
                  <a:pt x="242" y="76"/>
                  <a:pt x="242" y="76"/>
                  <a:pt x="242" y="76"/>
                </a:cubicBezTo>
                <a:cubicBezTo>
                  <a:pt x="237" y="94"/>
                  <a:pt x="237" y="94"/>
                  <a:pt x="237" y="94"/>
                </a:cubicBezTo>
                <a:cubicBezTo>
                  <a:pt x="237" y="95"/>
                  <a:pt x="235" y="96"/>
                  <a:pt x="233" y="96"/>
                </a:cubicBezTo>
                <a:cubicBezTo>
                  <a:pt x="225" y="94"/>
                  <a:pt x="225" y="94"/>
                  <a:pt x="225" y="94"/>
                </a:cubicBezTo>
                <a:cubicBezTo>
                  <a:pt x="224" y="93"/>
                  <a:pt x="223" y="91"/>
                  <a:pt x="223" y="90"/>
                </a:cubicBezTo>
                <a:cubicBezTo>
                  <a:pt x="228" y="72"/>
                  <a:pt x="228" y="72"/>
                  <a:pt x="228" y="72"/>
                </a:cubicBezTo>
                <a:cubicBezTo>
                  <a:pt x="215" y="68"/>
                  <a:pt x="215" y="68"/>
                  <a:pt x="215" y="68"/>
                </a:cubicBezTo>
                <a:cubicBezTo>
                  <a:pt x="213" y="68"/>
                  <a:pt x="212" y="66"/>
                  <a:pt x="212" y="64"/>
                </a:cubicBezTo>
                <a:moveTo>
                  <a:pt x="279" y="127"/>
                </a:moveTo>
                <a:cubicBezTo>
                  <a:pt x="267" y="148"/>
                  <a:pt x="267" y="148"/>
                  <a:pt x="267" y="148"/>
                </a:cubicBezTo>
                <a:cubicBezTo>
                  <a:pt x="238" y="131"/>
                  <a:pt x="204" y="122"/>
                  <a:pt x="170" y="122"/>
                </a:cubicBezTo>
                <a:cubicBezTo>
                  <a:pt x="136" y="122"/>
                  <a:pt x="102" y="131"/>
                  <a:pt x="73" y="148"/>
                </a:cubicBezTo>
                <a:cubicBezTo>
                  <a:pt x="61" y="127"/>
                  <a:pt x="61" y="127"/>
                  <a:pt x="61" y="127"/>
                </a:cubicBezTo>
                <a:cubicBezTo>
                  <a:pt x="94" y="108"/>
                  <a:pt x="132" y="98"/>
                  <a:pt x="170" y="98"/>
                </a:cubicBezTo>
                <a:cubicBezTo>
                  <a:pt x="209" y="98"/>
                  <a:pt x="246" y="108"/>
                  <a:pt x="279" y="127"/>
                </a:cubicBezTo>
                <a:moveTo>
                  <a:pt x="267" y="88"/>
                </a:moveTo>
                <a:cubicBezTo>
                  <a:pt x="271" y="81"/>
                  <a:pt x="280" y="74"/>
                  <a:pt x="289" y="76"/>
                </a:cubicBezTo>
                <a:cubicBezTo>
                  <a:pt x="291" y="76"/>
                  <a:pt x="294" y="77"/>
                  <a:pt x="296" y="79"/>
                </a:cubicBezTo>
                <a:cubicBezTo>
                  <a:pt x="295" y="76"/>
                  <a:pt x="295" y="72"/>
                  <a:pt x="297" y="70"/>
                </a:cubicBezTo>
                <a:cubicBezTo>
                  <a:pt x="297" y="69"/>
                  <a:pt x="302" y="60"/>
                  <a:pt x="318" y="59"/>
                </a:cubicBezTo>
                <a:cubicBezTo>
                  <a:pt x="318" y="59"/>
                  <a:pt x="318" y="59"/>
                  <a:pt x="318" y="59"/>
                </a:cubicBezTo>
                <a:cubicBezTo>
                  <a:pt x="318" y="59"/>
                  <a:pt x="318" y="60"/>
                  <a:pt x="318" y="60"/>
                </a:cubicBezTo>
                <a:cubicBezTo>
                  <a:pt x="285" y="117"/>
                  <a:pt x="285" y="117"/>
                  <a:pt x="285" y="117"/>
                </a:cubicBezTo>
                <a:cubicBezTo>
                  <a:pt x="285" y="118"/>
                  <a:pt x="284" y="118"/>
                  <a:pt x="284" y="118"/>
                </a:cubicBezTo>
                <a:cubicBezTo>
                  <a:pt x="284" y="118"/>
                  <a:pt x="284" y="118"/>
                  <a:pt x="284" y="118"/>
                </a:cubicBezTo>
                <a:cubicBezTo>
                  <a:pt x="280" y="115"/>
                  <a:pt x="279" y="109"/>
                  <a:pt x="281" y="105"/>
                </a:cubicBezTo>
                <a:cubicBezTo>
                  <a:pt x="282" y="104"/>
                  <a:pt x="283" y="103"/>
                  <a:pt x="284" y="102"/>
                </a:cubicBezTo>
                <a:cubicBezTo>
                  <a:pt x="281" y="101"/>
                  <a:pt x="273" y="99"/>
                  <a:pt x="267" y="89"/>
                </a:cubicBezTo>
                <a:cubicBezTo>
                  <a:pt x="267" y="89"/>
                  <a:pt x="267" y="89"/>
                  <a:pt x="267" y="88"/>
                </a:cubicBezTo>
                <a:moveTo>
                  <a:pt x="0" y="0"/>
                </a:moveTo>
                <a:cubicBezTo>
                  <a:pt x="0" y="0"/>
                  <a:pt x="0" y="53"/>
                  <a:pt x="0" y="224"/>
                </a:cubicBezTo>
                <a:cubicBezTo>
                  <a:pt x="0" y="398"/>
                  <a:pt x="170" y="462"/>
                  <a:pt x="170" y="462"/>
                </a:cubicBezTo>
                <a:cubicBezTo>
                  <a:pt x="170" y="462"/>
                  <a:pt x="340" y="398"/>
                  <a:pt x="340" y="224"/>
                </a:cubicBezTo>
                <a:cubicBezTo>
                  <a:pt x="340" y="53"/>
                  <a:pt x="340" y="0"/>
                  <a:pt x="340" y="0"/>
                </a:cubicBezTo>
                <a:lnTo>
                  <a:pt x="0" y="0"/>
                </a:lnTo>
                <a:close/>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Tree>
    <p:extLst>
      <p:ext uri="{BB962C8B-B14F-4D97-AF65-F5344CB8AC3E}">
        <p14:creationId xmlns:p14="http://schemas.microsoft.com/office/powerpoint/2010/main" val="343079658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80000"/>
        </a:lnSpc>
        <a:spcBef>
          <a:spcPct val="0"/>
        </a:spcBef>
        <a:buNone/>
        <a:defRPr sz="2800" kern="1200">
          <a:solidFill>
            <a:schemeClr val="accent1"/>
          </a:solidFill>
          <a:latin typeface="+mj-lt"/>
          <a:ea typeface="+mj-ea"/>
          <a:cs typeface="+mj-cs"/>
        </a:defRPr>
      </a:lvl1pPr>
    </p:titleStyle>
    <p:bodyStyle>
      <a:lvl1pPr marL="0" indent="0" algn="l" defTabSz="914400" rtl="0" eaLnBrk="1" latinLnBrk="0" hangingPunct="1">
        <a:lnSpc>
          <a:spcPct val="100000"/>
        </a:lnSpc>
        <a:spcBef>
          <a:spcPts val="600"/>
        </a:spcBef>
        <a:spcAft>
          <a:spcPts val="400"/>
        </a:spcAft>
        <a:buClr>
          <a:schemeClr val="tx1"/>
        </a:buClr>
        <a:buFont typeface="Calibri" panose="020F0502020204030204" pitchFamily="34" charset="0"/>
        <a:buNone/>
        <a:defRPr sz="2000" kern="1200" baseline="0">
          <a:solidFill>
            <a:schemeClr val="tx1"/>
          </a:solidFill>
          <a:latin typeface="+mn-lt"/>
          <a:ea typeface="+mn-ea"/>
          <a:cs typeface="+mn-cs"/>
        </a:defRPr>
      </a:lvl1pPr>
      <a:lvl2pPr marL="357188" indent="-357188" algn="l" defTabSz="914400" rtl="0" eaLnBrk="1" latinLnBrk="0" hangingPunct="1">
        <a:lnSpc>
          <a:spcPct val="100000"/>
        </a:lnSpc>
        <a:spcBef>
          <a:spcPts val="600"/>
        </a:spcBef>
        <a:spcAft>
          <a:spcPts val="400"/>
        </a:spcAft>
        <a:buClr>
          <a:schemeClr val="tx1"/>
        </a:buClr>
        <a:buSzPct val="90000"/>
        <a:buFont typeface="Calibri" panose="020F0502020204030204" pitchFamily="34" charset="0"/>
        <a:buChar char="→"/>
        <a:defRPr sz="2000" kern="1200">
          <a:solidFill>
            <a:schemeClr val="tx1"/>
          </a:solidFill>
          <a:latin typeface="+mn-lt"/>
          <a:ea typeface="+mn-ea"/>
          <a:cs typeface="+mn-cs"/>
        </a:defRPr>
      </a:lvl2pPr>
      <a:lvl3pPr marL="712788" indent="-355600" algn="l" defTabSz="914400" rtl="0" eaLnBrk="1" latinLnBrk="0" hangingPunct="1">
        <a:lnSpc>
          <a:spcPct val="100000"/>
        </a:lnSpc>
        <a:spcBef>
          <a:spcPts val="600"/>
        </a:spcBef>
        <a:spcAft>
          <a:spcPts val="400"/>
        </a:spcAft>
        <a:buClr>
          <a:schemeClr val="tx1"/>
        </a:buClr>
        <a:buSzPct val="90000"/>
        <a:buFont typeface="Calibri" panose="020F0502020204030204" pitchFamily="34" charset="0"/>
        <a:buChar char="→"/>
        <a:defRPr sz="1800" kern="1200">
          <a:solidFill>
            <a:schemeClr val="tx1"/>
          </a:solidFill>
          <a:latin typeface="+mn-lt"/>
          <a:ea typeface="+mn-ea"/>
          <a:cs typeface="+mn-cs"/>
        </a:defRPr>
      </a:lvl3pPr>
      <a:lvl4pPr marL="1079500" indent="-366713" algn="l" defTabSz="914400" rtl="0" eaLnBrk="1" latinLnBrk="0" hangingPunct="1">
        <a:lnSpc>
          <a:spcPct val="100000"/>
        </a:lnSpc>
        <a:spcBef>
          <a:spcPts val="600"/>
        </a:spcBef>
        <a:spcAft>
          <a:spcPts val="400"/>
        </a:spcAft>
        <a:buClr>
          <a:schemeClr val="tx1"/>
        </a:buClr>
        <a:buSzPct val="90000"/>
        <a:buFont typeface="Calibri" panose="020F0502020204030204" pitchFamily="34" charset="0"/>
        <a:buChar char="→"/>
        <a:defRPr sz="1600" kern="1200">
          <a:solidFill>
            <a:schemeClr val="tx1"/>
          </a:solidFill>
          <a:latin typeface="+mn-lt"/>
          <a:ea typeface="+mn-ea"/>
          <a:cs typeface="+mn-cs"/>
        </a:defRPr>
      </a:lvl4pPr>
      <a:lvl5pPr marL="1435100" indent="-355600" algn="l" defTabSz="914400" rtl="0" eaLnBrk="1" latinLnBrk="0" hangingPunct="1">
        <a:lnSpc>
          <a:spcPct val="100000"/>
        </a:lnSpc>
        <a:spcBef>
          <a:spcPts val="600"/>
        </a:spcBef>
        <a:spcAft>
          <a:spcPts val="400"/>
        </a:spcAft>
        <a:buClr>
          <a:schemeClr val="tx1"/>
        </a:buClr>
        <a:buSzPct val="90000"/>
        <a:buFont typeface="Calibri" panose="020F050202020403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5" orient="horz" pos="360" userDrawn="1">
          <p15:clr>
            <a:srgbClr val="F26B43"/>
          </p15:clr>
        </p15:guide>
        <p15:guide id="16" pos="325" userDrawn="1">
          <p15:clr>
            <a:srgbClr val="F26B43"/>
          </p15:clr>
        </p15:guide>
        <p15:guide id="17" pos="7355" userDrawn="1">
          <p15:clr>
            <a:srgbClr val="F26B43"/>
          </p15:clr>
        </p15:guide>
        <p15:guide id="18" orient="horz" pos="1004" userDrawn="1">
          <p15:clr>
            <a:srgbClr val="F26B43"/>
          </p15:clr>
        </p15:guide>
        <p15:guide id="19" pos="3840" userDrawn="1">
          <p15:clr>
            <a:srgbClr val="F26B43"/>
          </p15:clr>
        </p15:guide>
        <p15:guide id="20" orient="horz" pos="3907"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6467" y="374903"/>
            <a:ext cx="10529485" cy="1055311"/>
          </a:xfrm>
          <a:prstGeom prst="rect">
            <a:avLst/>
          </a:prstGeom>
        </p:spPr>
        <p:txBody>
          <a:bodyPr vert="horz" lIns="0" tIns="45720" rIns="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16467" y="1593851"/>
            <a:ext cx="11159067" cy="4608513"/>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Box 3">
            <a:extLst>
              <a:ext uri="{FF2B5EF4-FFF2-40B4-BE49-F238E27FC236}">
                <a16:creationId xmlns:a16="http://schemas.microsoft.com/office/drawing/2014/main" id="{020A3743-65AC-4E4E-8B98-FD1E76D1EEE3}"/>
              </a:ext>
            </a:extLst>
          </p:cNvPr>
          <p:cNvSpPr txBox="1">
            <a:spLocks noChangeAspect="1"/>
          </p:cNvSpPr>
          <p:nvPr/>
        </p:nvSpPr>
        <p:spPr>
          <a:xfrm>
            <a:off x="10589097" y="6386512"/>
            <a:ext cx="863449" cy="360000"/>
          </a:xfrm>
          <a:prstGeom prst="rect">
            <a:avLst/>
          </a:prstGeom>
          <a:noFill/>
        </p:spPr>
        <p:txBody>
          <a:bodyPr wrap="none" lIns="0" tIns="0" rIns="0" bIns="0" rtlCol="0" anchor="ctr" anchorCtr="0">
            <a:noAutofit/>
          </a:bodyPr>
          <a:lstStyle/>
          <a:p>
            <a:pPr marL="0" algn="r" defTabSz="457200" rtl="0" eaLnBrk="1" latinLnBrk="0" hangingPunct="1"/>
            <a:r>
              <a:rPr lang="en-GB" sz="1000" b="1" kern="1200" dirty="0">
                <a:solidFill>
                  <a:srgbClr val="4365E2"/>
                </a:solidFill>
                <a:latin typeface="+mn-lt"/>
                <a:ea typeface="+mn-ea"/>
                <a:cs typeface="+mn-cs"/>
              </a:rPr>
              <a:t>Page</a:t>
            </a:r>
          </a:p>
        </p:txBody>
      </p:sp>
      <p:sp>
        <p:nvSpPr>
          <p:cNvPr id="5" name="TextBox 4">
            <a:extLst>
              <a:ext uri="{FF2B5EF4-FFF2-40B4-BE49-F238E27FC236}">
                <a16:creationId xmlns:a16="http://schemas.microsoft.com/office/drawing/2014/main" id="{2BA7A884-2553-F64F-B6D7-ADF0167E8A47}"/>
              </a:ext>
            </a:extLst>
          </p:cNvPr>
          <p:cNvSpPr txBox="1">
            <a:spLocks noChangeAspect="1"/>
          </p:cNvSpPr>
          <p:nvPr/>
        </p:nvSpPr>
        <p:spPr>
          <a:xfrm>
            <a:off x="516468" y="6386512"/>
            <a:ext cx="2232403" cy="360000"/>
          </a:xfrm>
          <a:prstGeom prst="rect">
            <a:avLst/>
          </a:prstGeom>
          <a:noFill/>
        </p:spPr>
        <p:txBody>
          <a:bodyPr wrap="none" lIns="0" tIns="0" rIns="0" bIns="0" rtlCol="0" anchor="ctr" anchorCtr="0">
            <a:noAutofit/>
          </a:bodyPr>
          <a:lstStyle/>
          <a:p>
            <a:pPr marL="0" algn="l" defTabSz="457200" rtl="0" eaLnBrk="1" latinLnBrk="0" hangingPunct="1"/>
            <a:r>
              <a:rPr lang="en-GB" sz="1000" b="1" kern="1200" dirty="0">
                <a:solidFill>
                  <a:srgbClr val="4365E2"/>
                </a:solidFill>
                <a:latin typeface="+mn-lt"/>
                <a:ea typeface="+mn-ea"/>
                <a:cs typeface="+mn-cs"/>
              </a:rPr>
              <a:t>dundee.ac.uk</a:t>
            </a:r>
          </a:p>
        </p:txBody>
      </p:sp>
      <p:cxnSp>
        <p:nvCxnSpPr>
          <p:cNvPr id="6" name="Straight Connector 5">
            <a:extLst>
              <a:ext uri="{FF2B5EF4-FFF2-40B4-BE49-F238E27FC236}">
                <a16:creationId xmlns:a16="http://schemas.microsoft.com/office/drawing/2014/main" id="{489B7797-4B98-6741-92F4-257CCDA44134}"/>
              </a:ext>
            </a:extLst>
          </p:cNvPr>
          <p:cNvCxnSpPr/>
          <p:nvPr/>
        </p:nvCxnSpPr>
        <p:spPr>
          <a:xfrm>
            <a:off x="508456" y="6285984"/>
            <a:ext cx="11175088" cy="0"/>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sp>
        <p:nvSpPr>
          <p:cNvPr id="7" name="Freeform 5">
            <a:extLst>
              <a:ext uri="{FF2B5EF4-FFF2-40B4-BE49-F238E27FC236}">
                <a16:creationId xmlns:a16="http://schemas.microsoft.com/office/drawing/2014/main" id="{4F572008-7A9F-E44B-B1AC-9839860FFC69}"/>
              </a:ext>
            </a:extLst>
          </p:cNvPr>
          <p:cNvSpPr>
            <a:spLocks noEditPoints="1"/>
          </p:cNvSpPr>
          <p:nvPr/>
        </p:nvSpPr>
        <p:spPr bwMode="auto">
          <a:xfrm>
            <a:off x="11175725" y="325465"/>
            <a:ext cx="499809" cy="676800"/>
          </a:xfrm>
          <a:custGeom>
            <a:avLst/>
            <a:gdLst>
              <a:gd name="T0" fmla="*/ 250 w 340"/>
              <a:gd name="T1" fmla="*/ 401 h 462"/>
              <a:gd name="T2" fmla="*/ 91 w 340"/>
              <a:gd name="T3" fmla="*/ 402 h 462"/>
              <a:gd name="T4" fmla="*/ 170 w 340"/>
              <a:gd name="T5" fmla="*/ 294 h 462"/>
              <a:gd name="T6" fmla="*/ 332 w 340"/>
              <a:gd name="T7" fmla="*/ 170 h 462"/>
              <a:gd name="T8" fmla="*/ 276 w 340"/>
              <a:gd name="T9" fmla="*/ 375 h 462"/>
              <a:gd name="T10" fmla="*/ 23 w 340"/>
              <a:gd name="T11" fmla="*/ 59 h 462"/>
              <a:gd name="T12" fmla="*/ 45 w 340"/>
              <a:gd name="T13" fmla="*/ 79 h 462"/>
              <a:gd name="T14" fmla="*/ 73 w 340"/>
              <a:gd name="T15" fmla="*/ 88 h 462"/>
              <a:gd name="T16" fmla="*/ 56 w 340"/>
              <a:gd name="T17" fmla="*/ 102 h 462"/>
              <a:gd name="T18" fmla="*/ 56 w 340"/>
              <a:gd name="T19" fmla="*/ 118 h 462"/>
              <a:gd name="T20" fmla="*/ 55 w 340"/>
              <a:gd name="T21" fmla="*/ 117 h 462"/>
              <a:gd name="T22" fmla="*/ 23 w 340"/>
              <a:gd name="T23" fmla="*/ 59 h 462"/>
              <a:gd name="T24" fmla="*/ 94 w 340"/>
              <a:gd name="T25" fmla="*/ 61 h 462"/>
              <a:gd name="T26" fmla="*/ 93 w 340"/>
              <a:gd name="T27" fmla="*/ 44 h 462"/>
              <a:gd name="T28" fmla="*/ 105 w 340"/>
              <a:gd name="T29" fmla="*/ 44 h 462"/>
              <a:gd name="T30" fmla="*/ 122 w 340"/>
              <a:gd name="T31" fmla="*/ 54 h 462"/>
              <a:gd name="T32" fmla="*/ 128 w 340"/>
              <a:gd name="T33" fmla="*/ 64 h 462"/>
              <a:gd name="T34" fmla="*/ 112 w 340"/>
              <a:gd name="T35" fmla="*/ 72 h 462"/>
              <a:gd name="T36" fmla="*/ 115 w 340"/>
              <a:gd name="T37" fmla="*/ 94 h 462"/>
              <a:gd name="T38" fmla="*/ 103 w 340"/>
              <a:gd name="T39" fmla="*/ 94 h 462"/>
              <a:gd name="T40" fmla="*/ 85 w 340"/>
              <a:gd name="T41" fmla="*/ 79 h 462"/>
              <a:gd name="T42" fmla="*/ 78 w 340"/>
              <a:gd name="T43" fmla="*/ 69 h 462"/>
              <a:gd name="T44" fmla="*/ 153 w 340"/>
              <a:gd name="T45" fmla="*/ 49 h 462"/>
              <a:gd name="T46" fmla="*/ 160 w 340"/>
              <a:gd name="T47" fmla="*/ 48 h 462"/>
              <a:gd name="T48" fmla="*/ 157 w 340"/>
              <a:gd name="T49" fmla="*/ 39 h 462"/>
              <a:gd name="T50" fmla="*/ 171 w 340"/>
              <a:gd name="T51" fmla="*/ 20 h 462"/>
              <a:gd name="T52" fmla="*/ 180 w 340"/>
              <a:gd name="T53" fmla="*/ 48 h 462"/>
              <a:gd name="T54" fmla="*/ 200 w 340"/>
              <a:gd name="T55" fmla="*/ 70 h 462"/>
              <a:gd name="T56" fmla="*/ 178 w 340"/>
              <a:gd name="T57" fmla="*/ 74 h 462"/>
              <a:gd name="T58" fmla="*/ 170 w 340"/>
              <a:gd name="T59" fmla="*/ 87 h 462"/>
              <a:gd name="T60" fmla="*/ 162 w 340"/>
              <a:gd name="T61" fmla="*/ 74 h 462"/>
              <a:gd name="T62" fmla="*/ 140 w 340"/>
              <a:gd name="T63" fmla="*/ 70 h 462"/>
              <a:gd name="T64" fmla="*/ 212 w 340"/>
              <a:gd name="T65" fmla="*/ 64 h 462"/>
              <a:gd name="T66" fmla="*/ 218 w 340"/>
              <a:gd name="T67" fmla="*/ 54 h 462"/>
              <a:gd name="T68" fmla="*/ 235 w 340"/>
              <a:gd name="T69" fmla="*/ 44 h 462"/>
              <a:gd name="T70" fmla="*/ 247 w 340"/>
              <a:gd name="T71" fmla="*/ 44 h 462"/>
              <a:gd name="T72" fmla="*/ 246 w 340"/>
              <a:gd name="T73" fmla="*/ 61 h 462"/>
              <a:gd name="T74" fmla="*/ 262 w 340"/>
              <a:gd name="T75" fmla="*/ 69 h 462"/>
              <a:gd name="T76" fmla="*/ 256 w 340"/>
              <a:gd name="T77" fmla="*/ 79 h 462"/>
              <a:gd name="T78" fmla="*/ 237 w 340"/>
              <a:gd name="T79" fmla="*/ 94 h 462"/>
              <a:gd name="T80" fmla="*/ 225 w 340"/>
              <a:gd name="T81" fmla="*/ 94 h 462"/>
              <a:gd name="T82" fmla="*/ 228 w 340"/>
              <a:gd name="T83" fmla="*/ 72 h 462"/>
              <a:gd name="T84" fmla="*/ 212 w 340"/>
              <a:gd name="T85" fmla="*/ 64 h 462"/>
              <a:gd name="T86" fmla="*/ 267 w 340"/>
              <a:gd name="T87" fmla="*/ 148 h 462"/>
              <a:gd name="T88" fmla="*/ 73 w 340"/>
              <a:gd name="T89" fmla="*/ 148 h 462"/>
              <a:gd name="T90" fmla="*/ 170 w 340"/>
              <a:gd name="T91" fmla="*/ 98 h 462"/>
              <a:gd name="T92" fmla="*/ 267 w 340"/>
              <a:gd name="T93" fmla="*/ 88 h 462"/>
              <a:gd name="T94" fmla="*/ 296 w 340"/>
              <a:gd name="T95" fmla="*/ 79 h 462"/>
              <a:gd name="T96" fmla="*/ 318 w 340"/>
              <a:gd name="T97" fmla="*/ 59 h 462"/>
              <a:gd name="T98" fmla="*/ 318 w 340"/>
              <a:gd name="T99" fmla="*/ 60 h 462"/>
              <a:gd name="T100" fmla="*/ 284 w 340"/>
              <a:gd name="T101" fmla="*/ 118 h 462"/>
              <a:gd name="T102" fmla="*/ 281 w 340"/>
              <a:gd name="T103" fmla="*/ 105 h 462"/>
              <a:gd name="T104" fmla="*/ 267 w 340"/>
              <a:gd name="T105" fmla="*/ 89 h 462"/>
              <a:gd name="T106" fmla="*/ 0 w 340"/>
              <a:gd name="T107" fmla="*/ 0 h 462"/>
              <a:gd name="T108" fmla="*/ 170 w 340"/>
              <a:gd name="T109" fmla="*/ 462 h 462"/>
              <a:gd name="T110" fmla="*/ 340 w 340"/>
              <a:gd name="T111" fmla="*/ 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 h="462">
                <a:moveTo>
                  <a:pt x="276" y="375"/>
                </a:moveTo>
                <a:cubicBezTo>
                  <a:pt x="268" y="384"/>
                  <a:pt x="259" y="393"/>
                  <a:pt x="250" y="401"/>
                </a:cubicBezTo>
                <a:cubicBezTo>
                  <a:pt x="215" y="432"/>
                  <a:pt x="180" y="448"/>
                  <a:pt x="170" y="453"/>
                </a:cubicBezTo>
                <a:cubicBezTo>
                  <a:pt x="160" y="448"/>
                  <a:pt x="125" y="432"/>
                  <a:pt x="91" y="402"/>
                </a:cubicBezTo>
                <a:cubicBezTo>
                  <a:pt x="81" y="393"/>
                  <a:pt x="73" y="384"/>
                  <a:pt x="65" y="375"/>
                </a:cubicBezTo>
                <a:cubicBezTo>
                  <a:pt x="170" y="294"/>
                  <a:pt x="170" y="294"/>
                  <a:pt x="170" y="294"/>
                </a:cubicBezTo>
                <a:cubicBezTo>
                  <a:pt x="9" y="170"/>
                  <a:pt x="9" y="170"/>
                  <a:pt x="9" y="170"/>
                </a:cubicBezTo>
                <a:cubicBezTo>
                  <a:pt x="332" y="170"/>
                  <a:pt x="332" y="170"/>
                  <a:pt x="332" y="170"/>
                </a:cubicBezTo>
                <a:cubicBezTo>
                  <a:pt x="170" y="294"/>
                  <a:pt x="170" y="294"/>
                  <a:pt x="170" y="294"/>
                </a:cubicBezTo>
                <a:lnTo>
                  <a:pt x="276" y="375"/>
                </a:lnTo>
                <a:close/>
                <a:moveTo>
                  <a:pt x="23" y="59"/>
                </a:moveTo>
                <a:cubicBezTo>
                  <a:pt x="23" y="59"/>
                  <a:pt x="23" y="59"/>
                  <a:pt x="23" y="59"/>
                </a:cubicBezTo>
                <a:cubicBezTo>
                  <a:pt x="38" y="60"/>
                  <a:pt x="43" y="69"/>
                  <a:pt x="43" y="70"/>
                </a:cubicBezTo>
                <a:cubicBezTo>
                  <a:pt x="45" y="72"/>
                  <a:pt x="45" y="76"/>
                  <a:pt x="45" y="79"/>
                </a:cubicBezTo>
                <a:cubicBezTo>
                  <a:pt x="47" y="77"/>
                  <a:pt x="49" y="76"/>
                  <a:pt x="52" y="76"/>
                </a:cubicBezTo>
                <a:cubicBezTo>
                  <a:pt x="61" y="74"/>
                  <a:pt x="69" y="81"/>
                  <a:pt x="73" y="88"/>
                </a:cubicBezTo>
                <a:cubicBezTo>
                  <a:pt x="73" y="89"/>
                  <a:pt x="73" y="89"/>
                  <a:pt x="73" y="89"/>
                </a:cubicBezTo>
                <a:cubicBezTo>
                  <a:pt x="67" y="99"/>
                  <a:pt x="60" y="101"/>
                  <a:pt x="56" y="102"/>
                </a:cubicBezTo>
                <a:cubicBezTo>
                  <a:pt x="57" y="103"/>
                  <a:pt x="58" y="104"/>
                  <a:pt x="59" y="105"/>
                </a:cubicBezTo>
                <a:cubicBezTo>
                  <a:pt x="62" y="109"/>
                  <a:pt x="60" y="115"/>
                  <a:pt x="56" y="118"/>
                </a:cubicBezTo>
                <a:cubicBezTo>
                  <a:pt x="56" y="118"/>
                  <a:pt x="56" y="118"/>
                  <a:pt x="56" y="118"/>
                </a:cubicBezTo>
                <a:cubicBezTo>
                  <a:pt x="56" y="118"/>
                  <a:pt x="56" y="118"/>
                  <a:pt x="55" y="117"/>
                </a:cubicBezTo>
                <a:cubicBezTo>
                  <a:pt x="22" y="60"/>
                  <a:pt x="22" y="60"/>
                  <a:pt x="22" y="60"/>
                </a:cubicBezTo>
                <a:cubicBezTo>
                  <a:pt x="22" y="60"/>
                  <a:pt x="22" y="59"/>
                  <a:pt x="23" y="59"/>
                </a:cubicBezTo>
                <a:moveTo>
                  <a:pt x="81" y="65"/>
                </a:moveTo>
                <a:cubicBezTo>
                  <a:pt x="94" y="61"/>
                  <a:pt x="94" y="61"/>
                  <a:pt x="94" y="61"/>
                </a:cubicBezTo>
                <a:cubicBezTo>
                  <a:pt x="91" y="48"/>
                  <a:pt x="91" y="48"/>
                  <a:pt x="91" y="48"/>
                </a:cubicBezTo>
                <a:cubicBezTo>
                  <a:pt x="90" y="46"/>
                  <a:pt x="91" y="44"/>
                  <a:pt x="93" y="44"/>
                </a:cubicBezTo>
                <a:cubicBezTo>
                  <a:pt x="101" y="41"/>
                  <a:pt x="101" y="41"/>
                  <a:pt x="101" y="41"/>
                </a:cubicBezTo>
                <a:cubicBezTo>
                  <a:pt x="103" y="41"/>
                  <a:pt x="105" y="42"/>
                  <a:pt x="105" y="44"/>
                </a:cubicBezTo>
                <a:cubicBezTo>
                  <a:pt x="109" y="57"/>
                  <a:pt x="109" y="57"/>
                  <a:pt x="109" y="57"/>
                </a:cubicBezTo>
                <a:cubicBezTo>
                  <a:pt x="122" y="54"/>
                  <a:pt x="122" y="54"/>
                  <a:pt x="122" y="54"/>
                </a:cubicBezTo>
                <a:cubicBezTo>
                  <a:pt x="124" y="53"/>
                  <a:pt x="126" y="54"/>
                  <a:pt x="126" y="56"/>
                </a:cubicBezTo>
                <a:cubicBezTo>
                  <a:pt x="128" y="64"/>
                  <a:pt x="128" y="64"/>
                  <a:pt x="128" y="64"/>
                </a:cubicBezTo>
                <a:cubicBezTo>
                  <a:pt x="129" y="66"/>
                  <a:pt x="128" y="68"/>
                  <a:pt x="126" y="68"/>
                </a:cubicBezTo>
                <a:cubicBezTo>
                  <a:pt x="112" y="72"/>
                  <a:pt x="112" y="72"/>
                  <a:pt x="112" y="72"/>
                </a:cubicBezTo>
                <a:cubicBezTo>
                  <a:pt x="117" y="90"/>
                  <a:pt x="117" y="90"/>
                  <a:pt x="117" y="90"/>
                </a:cubicBezTo>
                <a:cubicBezTo>
                  <a:pt x="118" y="91"/>
                  <a:pt x="117" y="93"/>
                  <a:pt x="115" y="94"/>
                </a:cubicBezTo>
                <a:cubicBezTo>
                  <a:pt x="107" y="96"/>
                  <a:pt x="107" y="96"/>
                  <a:pt x="107" y="96"/>
                </a:cubicBezTo>
                <a:cubicBezTo>
                  <a:pt x="105" y="96"/>
                  <a:pt x="103" y="95"/>
                  <a:pt x="103" y="94"/>
                </a:cubicBezTo>
                <a:cubicBezTo>
                  <a:pt x="98" y="76"/>
                  <a:pt x="98" y="76"/>
                  <a:pt x="98" y="76"/>
                </a:cubicBezTo>
                <a:cubicBezTo>
                  <a:pt x="85" y="79"/>
                  <a:pt x="85" y="79"/>
                  <a:pt x="85" y="79"/>
                </a:cubicBezTo>
                <a:cubicBezTo>
                  <a:pt x="83" y="80"/>
                  <a:pt x="81" y="79"/>
                  <a:pt x="81" y="77"/>
                </a:cubicBezTo>
                <a:cubicBezTo>
                  <a:pt x="78" y="69"/>
                  <a:pt x="78" y="69"/>
                  <a:pt x="78" y="69"/>
                </a:cubicBezTo>
                <a:cubicBezTo>
                  <a:pt x="78" y="67"/>
                  <a:pt x="79" y="65"/>
                  <a:pt x="81" y="65"/>
                </a:cubicBezTo>
                <a:moveTo>
                  <a:pt x="153" y="49"/>
                </a:moveTo>
                <a:cubicBezTo>
                  <a:pt x="155" y="48"/>
                  <a:pt x="158" y="48"/>
                  <a:pt x="160" y="48"/>
                </a:cubicBezTo>
                <a:cubicBezTo>
                  <a:pt x="160" y="48"/>
                  <a:pt x="160" y="48"/>
                  <a:pt x="160" y="48"/>
                </a:cubicBezTo>
                <a:cubicBezTo>
                  <a:pt x="160" y="48"/>
                  <a:pt x="160" y="48"/>
                  <a:pt x="160" y="48"/>
                </a:cubicBezTo>
                <a:cubicBezTo>
                  <a:pt x="158" y="46"/>
                  <a:pt x="157" y="42"/>
                  <a:pt x="157" y="39"/>
                </a:cubicBezTo>
                <a:cubicBezTo>
                  <a:pt x="157" y="39"/>
                  <a:pt x="156" y="28"/>
                  <a:pt x="170" y="20"/>
                </a:cubicBezTo>
                <a:cubicBezTo>
                  <a:pt x="170" y="19"/>
                  <a:pt x="170" y="19"/>
                  <a:pt x="171" y="20"/>
                </a:cubicBezTo>
                <a:cubicBezTo>
                  <a:pt x="184" y="28"/>
                  <a:pt x="184" y="39"/>
                  <a:pt x="184" y="39"/>
                </a:cubicBezTo>
                <a:cubicBezTo>
                  <a:pt x="184" y="42"/>
                  <a:pt x="182" y="46"/>
                  <a:pt x="180" y="48"/>
                </a:cubicBezTo>
                <a:cubicBezTo>
                  <a:pt x="182" y="48"/>
                  <a:pt x="185" y="48"/>
                  <a:pt x="188" y="49"/>
                </a:cubicBezTo>
                <a:cubicBezTo>
                  <a:pt x="196" y="52"/>
                  <a:pt x="200" y="62"/>
                  <a:pt x="200" y="70"/>
                </a:cubicBezTo>
                <a:cubicBezTo>
                  <a:pt x="200" y="71"/>
                  <a:pt x="200" y="71"/>
                  <a:pt x="200" y="71"/>
                </a:cubicBezTo>
                <a:cubicBezTo>
                  <a:pt x="189" y="77"/>
                  <a:pt x="182" y="75"/>
                  <a:pt x="178" y="74"/>
                </a:cubicBezTo>
                <a:cubicBezTo>
                  <a:pt x="179" y="75"/>
                  <a:pt x="179" y="76"/>
                  <a:pt x="179" y="78"/>
                </a:cubicBezTo>
                <a:cubicBezTo>
                  <a:pt x="179" y="83"/>
                  <a:pt x="175" y="87"/>
                  <a:pt x="170" y="87"/>
                </a:cubicBezTo>
                <a:cubicBezTo>
                  <a:pt x="165" y="87"/>
                  <a:pt x="161" y="83"/>
                  <a:pt x="161" y="78"/>
                </a:cubicBezTo>
                <a:cubicBezTo>
                  <a:pt x="161" y="76"/>
                  <a:pt x="161" y="75"/>
                  <a:pt x="162" y="74"/>
                </a:cubicBezTo>
                <a:cubicBezTo>
                  <a:pt x="159" y="75"/>
                  <a:pt x="151" y="77"/>
                  <a:pt x="141" y="71"/>
                </a:cubicBezTo>
                <a:cubicBezTo>
                  <a:pt x="140" y="71"/>
                  <a:pt x="140" y="71"/>
                  <a:pt x="140" y="70"/>
                </a:cubicBezTo>
                <a:cubicBezTo>
                  <a:pt x="140" y="62"/>
                  <a:pt x="144" y="52"/>
                  <a:pt x="153" y="49"/>
                </a:cubicBezTo>
                <a:moveTo>
                  <a:pt x="212" y="64"/>
                </a:moveTo>
                <a:cubicBezTo>
                  <a:pt x="214" y="56"/>
                  <a:pt x="214" y="56"/>
                  <a:pt x="214" y="56"/>
                </a:cubicBezTo>
                <a:cubicBezTo>
                  <a:pt x="215" y="54"/>
                  <a:pt x="217" y="53"/>
                  <a:pt x="218" y="54"/>
                </a:cubicBezTo>
                <a:cubicBezTo>
                  <a:pt x="232" y="57"/>
                  <a:pt x="232" y="57"/>
                  <a:pt x="232" y="57"/>
                </a:cubicBezTo>
                <a:cubicBezTo>
                  <a:pt x="235" y="44"/>
                  <a:pt x="235" y="44"/>
                  <a:pt x="235" y="44"/>
                </a:cubicBezTo>
                <a:cubicBezTo>
                  <a:pt x="236" y="42"/>
                  <a:pt x="238" y="41"/>
                  <a:pt x="239" y="41"/>
                </a:cubicBezTo>
                <a:cubicBezTo>
                  <a:pt x="247" y="44"/>
                  <a:pt x="247" y="44"/>
                  <a:pt x="247" y="44"/>
                </a:cubicBezTo>
                <a:cubicBezTo>
                  <a:pt x="249" y="44"/>
                  <a:pt x="250" y="46"/>
                  <a:pt x="250" y="48"/>
                </a:cubicBezTo>
                <a:cubicBezTo>
                  <a:pt x="246" y="61"/>
                  <a:pt x="246" y="61"/>
                  <a:pt x="246" y="61"/>
                </a:cubicBezTo>
                <a:cubicBezTo>
                  <a:pt x="260" y="65"/>
                  <a:pt x="260" y="65"/>
                  <a:pt x="260" y="65"/>
                </a:cubicBezTo>
                <a:cubicBezTo>
                  <a:pt x="261" y="65"/>
                  <a:pt x="262" y="67"/>
                  <a:pt x="262" y="69"/>
                </a:cubicBezTo>
                <a:cubicBezTo>
                  <a:pt x="260" y="77"/>
                  <a:pt x="260" y="77"/>
                  <a:pt x="260" y="77"/>
                </a:cubicBezTo>
                <a:cubicBezTo>
                  <a:pt x="259" y="79"/>
                  <a:pt x="257" y="80"/>
                  <a:pt x="256" y="79"/>
                </a:cubicBezTo>
                <a:cubicBezTo>
                  <a:pt x="242" y="76"/>
                  <a:pt x="242" y="76"/>
                  <a:pt x="242" y="76"/>
                </a:cubicBezTo>
                <a:cubicBezTo>
                  <a:pt x="237" y="94"/>
                  <a:pt x="237" y="94"/>
                  <a:pt x="237" y="94"/>
                </a:cubicBezTo>
                <a:cubicBezTo>
                  <a:pt x="237" y="95"/>
                  <a:pt x="235" y="96"/>
                  <a:pt x="233" y="96"/>
                </a:cubicBezTo>
                <a:cubicBezTo>
                  <a:pt x="225" y="94"/>
                  <a:pt x="225" y="94"/>
                  <a:pt x="225" y="94"/>
                </a:cubicBezTo>
                <a:cubicBezTo>
                  <a:pt x="224" y="93"/>
                  <a:pt x="223" y="91"/>
                  <a:pt x="223" y="90"/>
                </a:cubicBezTo>
                <a:cubicBezTo>
                  <a:pt x="228" y="72"/>
                  <a:pt x="228" y="72"/>
                  <a:pt x="228" y="72"/>
                </a:cubicBezTo>
                <a:cubicBezTo>
                  <a:pt x="215" y="68"/>
                  <a:pt x="215" y="68"/>
                  <a:pt x="215" y="68"/>
                </a:cubicBezTo>
                <a:cubicBezTo>
                  <a:pt x="213" y="68"/>
                  <a:pt x="212" y="66"/>
                  <a:pt x="212" y="64"/>
                </a:cubicBezTo>
                <a:moveTo>
                  <a:pt x="279" y="127"/>
                </a:moveTo>
                <a:cubicBezTo>
                  <a:pt x="267" y="148"/>
                  <a:pt x="267" y="148"/>
                  <a:pt x="267" y="148"/>
                </a:cubicBezTo>
                <a:cubicBezTo>
                  <a:pt x="238" y="131"/>
                  <a:pt x="204" y="122"/>
                  <a:pt x="170" y="122"/>
                </a:cubicBezTo>
                <a:cubicBezTo>
                  <a:pt x="136" y="122"/>
                  <a:pt x="102" y="131"/>
                  <a:pt x="73" y="148"/>
                </a:cubicBezTo>
                <a:cubicBezTo>
                  <a:pt x="61" y="127"/>
                  <a:pt x="61" y="127"/>
                  <a:pt x="61" y="127"/>
                </a:cubicBezTo>
                <a:cubicBezTo>
                  <a:pt x="94" y="108"/>
                  <a:pt x="132" y="98"/>
                  <a:pt x="170" y="98"/>
                </a:cubicBezTo>
                <a:cubicBezTo>
                  <a:pt x="209" y="98"/>
                  <a:pt x="246" y="108"/>
                  <a:pt x="279" y="127"/>
                </a:cubicBezTo>
                <a:moveTo>
                  <a:pt x="267" y="88"/>
                </a:moveTo>
                <a:cubicBezTo>
                  <a:pt x="271" y="81"/>
                  <a:pt x="280" y="74"/>
                  <a:pt x="289" y="76"/>
                </a:cubicBezTo>
                <a:cubicBezTo>
                  <a:pt x="291" y="76"/>
                  <a:pt x="294" y="77"/>
                  <a:pt x="296" y="79"/>
                </a:cubicBezTo>
                <a:cubicBezTo>
                  <a:pt x="295" y="76"/>
                  <a:pt x="295" y="72"/>
                  <a:pt x="297" y="70"/>
                </a:cubicBezTo>
                <a:cubicBezTo>
                  <a:pt x="297" y="69"/>
                  <a:pt x="302" y="60"/>
                  <a:pt x="318" y="59"/>
                </a:cubicBezTo>
                <a:cubicBezTo>
                  <a:pt x="318" y="59"/>
                  <a:pt x="318" y="59"/>
                  <a:pt x="318" y="59"/>
                </a:cubicBezTo>
                <a:cubicBezTo>
                  <a:pt x="318" y="59"/>
                  <a:pt x="318" y="60"/>
                  <a:pt x="318" y="60"/>
                </a:cubicBezTo>
                <a:cubicBezTo>
                  <a:pt x="285" y="117"/>
                  <a:pt x="285" y="117"/>
                  <a:pt x="285" y="117"/>
                </a:cubicBezTo>
                <a:cubicBezTo>
                  <a:pt x="285" y="118"/>
                  <a:pt x="284" y="118"/>
                  <a:pt x="284" y="118"/>
                </a:cubicBezTo>
                <a:cubicBezTo>
                  <a:pt x="284" y="118"/>
                  <a:pt x="284" y="118"/>
                  <a:pt x="284" y="118"/>
                </a:cubicBezTo>
                <a:cubicBezTo>
                  <a:pt x="280" y="115"/>
                  <a:pt x="279" y="109"/>
                  <a:pt x="281" y="105"/>
                </a:cubicBezTo>
                <a:cubicBezTo>
                  <a:pt x="282" y="104"/>
                  <a:pt x="283" y="103"/>
                  <a:pt x="284" y="102"/>
                </a:cubicBezTo>
                <a:cubicBezTo>
                  <a:pt x="281" y="101"/>
                  <a:pt x="273" y="99"/>
                  <a:pt x="267" y="89"/>
                </a:cubicBezTo>
                <a:cubicBezTo>
                  <a:pt x="267" y="89"/>
                  <a:pt x="267" y="89"/>
                  <a:pt x="267" y="88"/>
                </a:cubicBezTo>
                <a:moveTo>
                  <a:pt x="0" y="0"/>
                </a:moveTo>
                <a:cubicBezTo>
                  <a:pt x="0" y="0"/>
                  <a:pt x="0" y="53"/>
                  <a:pt x="0" y="224"/>
                </a:cubicBezTo>
                <a:cubicBezTo>
                  <a:pt x="0" y="398"/>
                  <a:pt x="170" y="462"/>
                  <a:pt x="170" y="462"/>
                </a:cubicBezTo>
                <a:cubicBezTo>
                  <a:pt x="170" y="462"/>
                  <a:pt x="340" y="398"/>
                  <a:pt x="340" y="224"/>
                </a:cubicBezTo>
                <a:cubicBezTo>
                  <a:pt x="340" y="53"/>
                  <a:pt x="340" y="0"/>
                  <a:pt x="340" y="0"/>
                </a:cubicBezTo>
                <a:lnTo>
                  <a:pt x="0" y="0"/>
                </a:lnTo>
                <a:close/>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8" name="TextBox 7">
            <a:extLst>
              <a:ext uri="{FF2B5EF4-FFF2-40B4-BE49-F238E27FC236}">
                <a16:creationId xmlns:a16="http://schemas.microsoft.com/office/drawing/2014/main" id="{5EF7860B-0FE9-6041-9E92-AA271FEB0DC3}"/>
              </a:ext>
            </a:extLst>
          </p:cNvPr>
          <p:cNvSpPr txBox="1">
            <a:spLocks noChangeAspect="1"/>
          </p:cNvSpPr>
          <p:nvPr userDrawn="1"/>
        </p:nvSpPr>
        <p:spPr>
          <a:xfrm>
            <a:off x="10589097" y="6386512"/>
            <a:ext cx="863449" cy="360000"/>
          </a:xfrm>
          <a:prstGeom prst="rect">
            <a:avLst/>
          </a:prstGeom>
          <a:noFill/>
        </p:spPr>
        <p:txBody>
          <a:bodyPr wrap="none" lIns="0" tIns="0" rIns="0" bIns="0" rtlCol="0" anchor="ctr" anchorCtr="0">
            <a:noAutofit/>
          </a:bodyPr>
          <a:lstStyle/>
          <a:p>
            <a:pPr marL="0" algn="r" defTabSz="457200" rtl="0" eaLnBrk="1" latinLnBrk="0" hangingPunct="1"/>
            <a:r>
              <a:rPr lang="en-GB" sz="1000" b="1" kern="1200" dirty="0">
                <a:solidFill>
                  <a:srgbClr val="4365E2"/>
                </a:solidFill>
                <a:latin typeface="+mn-lt"/>
                <a:ea typeface="+mn-ea"/>
                <a:cs typeface="+mn-cs"/>
              </a:rPr>
              <a:t>Page</a:t>
            </a:r>
          </a:p>
        </p:txBody>
      </p:sp>
      <p:sp>
        <p:nvSpPr>
          <p:cNvPr id="9" name="TextBox 8">
            <a:extLst>
              <a:ext uri="{FF2B5EF4-FFF2-40B4-BE49-F238E27FC236}">
                <a16:creationId xmlns:a16="http://schemas.microsoft.com/office/drawing/2014/main" id="{B58113D0-9F71-E84F-B180-D9C4AFDBDBAE}"/>
              </a:ext>
            </a:extLst>
          </p:cNvPr>
          <p:cNvSpPr txBox="1">
            <a:spLocks noChangeAspect="1"/>
          </p:cNvSpPr>
          <p:nvPr userDrawn="1"/>
        </p:nvSpPr>
        <p:spPr>
          <a:xfrm>
            <a:off x="516468" y="6386512"/>
            <a:ext cx="2232403" cy="360000"/>
          </a:xfrm>
          <a:prstGeom prst="rect">
            <a:avLst/>
          </a:prstGeom>
          <a:noFill/>
        </p:spPr>
        <p:txBody>
          <a:bodyPr wrap="none" lIns="0" tIns="0" rIns="0" bIns="0" rtlCol="0" anchor="ctr" anchorCtr="0">
            <a:noAutofit/>
          </a:bodyPr>
          <a:lstStyle/>
          <a:p>
            <a:pPr marL="0" algn="l" defTabSz="457200" rtl="0" eaLnBrk="1" latinLnBrk="0" hangingPunct="1"/>
            <a:r>
              <a:rPr lang="en-GB" sz="1000" b="1" kern="1200" dirty="0">
                <a:solidFill>
                  <a:srgbClr val="4365E2"/>
                </a:solidFill>
                <a:latin typeface="+mn-lt"/>
                <a:ea typeface="+mn-ea"/>
                <a:cs typeface="+mn-cs"/>
              </a:rPr>
              <a:t>dundee.ac.uk</a:t>
            </a:r>
          </a:p>
        </p:txBody>
      </p:sp>
      <p:cxnSp>
        <p:nvCxnSpPr>
          <p:cNvPr id="10" name="Straight Connector 9">
            <a:extLst>
              <a:ext uri="{FF2B5EF4-FFF2-40B4-BE49-F238E27FC236}">
                <a16:creationId xmlns:a16="http://schemas.microsoft.com/office/drawing/2014/main" id="{043A7BD1-7E75-4946-BB32-52A05EE4E4FB}"/>
              </a:ext>
            </a:extLst>
          </p:cNvPr>
          <p:cNvCxnSpPr/>
          <p:nvPr userDrawn="1"/>
        </p:nvCxnSpPr>
        <p:spPr>
          <a:xfrm>
            <a:off x="508456" y="6285984"/>
            <a:ext cx="11175088" cy="0"/>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Freeform 5">
            <a:extLst>
              <a:ext uri="{FF2B5EF4-FFF2-40B4-BE49-F238E27FC236}">
                <a16:creationId xmlns:a16="http://schemas.microsoft.com/office/drawing/2014/main" id="{509EC579-85E1-5D47-BFA7-582A9DFB6C46}"/>
              </a:ext>
            </a:extLst>
          </p:cNvPr>
          <p:cNvSpPr>
            <a:spLocks noEditPoints="1"/>
          </p:cNvSpPr>
          <p:nvPr userDrawn="1"/>
        </p:nvSpPr>
        <p:spPr bwMode="auto">
          <a:xfrm>
            <a:off x="11175725" y="325465"/>
            <a:ext cx="499809" cy="676800"/>
          </a:xfrm>
          <a:custGeom>
            <a:avLst/>
            <a:gdLst>
              <a:gd name="T0" fmla="*/ 250 w 340"/>
              <a:gd name="T1" fmla="*/ 401 h 462"/>
              <a:gd name="T2" fmla="*/ 91 w 340"/>
              <a:gd name="T3" fmla="*/ 402 h 462"/>
              <a:gd name="T4" fmla="*/ 170 w 340"/>
              <a:gd name="T5" fmla="*/ 294 h 462"/>
              <a:gd name="T6" fmla="*/ 332 w 340"/>
              <a:gd name="T7" fmla="*/ 170 h 462"/>
              <a:gd name="T8" fmla="*/ 276 w 340"/>
              <a:gd name="T9" fmla="*/ 375 h 462"/>
              <a:gd name="T10" fmla="*/ 23 w 340"/>
              <a:gd name="T11" fmla="*/ 59 h 462"/>
              <a:gd name="T12" fmla="*/ 45 w 340"/>
              <a:gd name="T13" fmla="*/ 79 h 462"/>
              <a:gd name="T14" fmla="*/ 73 w 340"/>
              <a:gd name="T15" fmla="*/ 88 h 462"/>
              <a:gd name="T16" fmla="*/ 56 w 340"/>
              <a:gd name="T17" fmla="*/ 102 h 462"/>
              <a:gd name="T18" fmla="*/ 56 w 340"/>
              <a:gd name="T19" fmla="*/ 118 h 462"/>
              <a:gd name="T20" fmla="*/ 55 w 340"/>
              <a:gd name="T21" fmla="*/ 117 h 462"/>
              <a:gd name="T22" fmla="*/ 23 w 340"/>
              <a:gd name="T23" fmla="*/ 59 h 462"/>
              <a:gd name="T24" fmla="*/ 94 w 340"/>
              <a:gd name="T25" fmla="*/ 61 h 462"/>
              <a:gd name="T26" fmla="*/ 93 w 340"/>
              <a:gd name="T27" fmla="*/ 44 h 462"/>
              <a:gd name="T28" fmla="*/ 105 w 340"/>
              <a:gd name="T29" fmla="*/ 44 h 462"/>
              <a:gd name="T30" fmla="*/ 122 w 340"/>
              <a:gd name="T31" fmla="*/ 54 h 462"/>
              <a:gd name="T32" fmla="*/ 128 w 340"/>
              <a:gd name="T33" fmla="*/ 64 h 462"/>
              <a:gd name="T34" fmla="*/ 112 w 340"/>
              <a:gd name="T35" fmla="*/ 72 h 462"/>
              <a:gd name="T36" fmla="*/ 115 w 340"/>
              <a:gd name="T37" fmla="*/ 94 h 462"/>
              <a:gd name="T38" fmla="*/ 103 w 340"/>
              <a:gd name="T39" fmla="*/ 94 h 462"/>
              <a:gd name="T40" fmla="*/ 85 w 340"/>
              <a:gd name="T41" fmla="*/ 79 h 462"/>
              <a:gd name="T42" fmla="*/ 78 w 340"/>
              <a:gd name="T43" fmla="*/ 69 h 462"/>
              <a:gd name="T44" fmla="*/ 153 w 340"/>
              <a:gd name="T45" fmla="*/ 49 h 462"/>
              <a:gd name="T46" fmla="*/ 160 w 340"/>
              <a:gd name="T47" fmla="*/ 48 h 462"/>
              <a:gd name="T48" fmla="*/ 157 w 340"/>
              <a:gd name="T49" fmla="*/ 39 h 462"/>
              <a:gd name="T50" fmla="*/ 171 w 340"/>
              <a:gd name="T51" fmla="*/ 20 h 462"/>
              <a:gd name="T52" fmla="*/ 180 w 340"/>
              <a:gd name="T53" fmla="*/ 48 h 462"/>
              <a:gd name="T54" fmla="*/ 200 w 340"/>
              <a:gd name="T55" fmla="*/ 70 h 462"/>
              <a:gd name="T56" fmla="*/ 178 w 340"/>
              <a:gd name="T57" fmla="*/ 74 h 462"/>
              <a:gd name="T58" fmla="*/ 170 w 340"/>
              <a:gd name="T59" fmla="*/ 87 h 462"/>
              <a:gd name="T60" fmla="*/ 162 w 340"/>
              <a:gd name="T61" fmla="*/ 74 h 462"/>
              <a:gd name="T62" fmla="*/ 140 w 340"/>
              <a:gd name="T63" fmla="*/ 70 h 462"/>
              <a:gd name="T64" fmla="*/ 212 w 340"/>
              <a:gd name="T65" fmla="*/ 64 h 462"/>
              <a:gd name="T66" fmla="*/ 218 w 340"/>
              <a:gd name="T67" fmla="*/ 54 h 462"/>
              <a:gd name="T68" fmla="*/ 235 w 340"/>
              <a:gd name="T69" fmla="*/ 44 h 462"/>
              <a:gd name="T70" fmla="*/ 247 w 340"/>
              <a:gd name="T71" fmla="*/ 44 h 462"/>
              <a:gd name="T72" fmla="*/ 246 w 340"/>
              <a:gd name="T73" fmla="*/ 61 h 462"/>
              <a:gd name="T74" fmla="*/ 262 w 340"/>
              <a:gd name="T75" fmla="*/ 69 h 462"/>
              <a:gd name="T76" fmla="*/ 256 w 340"/>
              <a:gd name="T77" fmla="*/ 79 h 462"/>
              <a:gd name="T78" fmla="*/ 237 w 340"/>
              <a:gd name="T79" fmla="*/ 94 h 462"/>
              <a:gd name="T80" fmla="*/ 225 w 340"/>
              <a:gd name="T81" fmla="*/ 94 h 462"/>
              <a:gd name="T82" fmla="*/ 228 w 340"/>
              <a:gd name="T83" fmla="*/ 72 h 462"/>
              <a:gd name="T84" fmla="*/ 212 w 340"/>
              <a:gd name="T85" fmla="*/ 64 h 462"/>
              <a:gd name="T86" fmla="*/ 267 w 340"/>
              <a:gd name="T87" fmla="*/ 148 h 462"/>
              <a:gd name="T88" fmla="*/ 73 w 340"/>
              <a:gd name="T89" fmla="*/ 148 h 462"/>
              <a:gd name="T90" fmla="*/ 170 w 340"/>
              <a:gd name="T91" fmla="*/ 98 h 462"/>
              <a:gd name="T92" fmla="*/ 267 w 340"/>
              <a:gd name="T93" fmla="*/ 88 h 462"/>
              <a:gd name="T94" fmla="*/ 296 w 340"/>
              <a:gd name="T95" fmla="*/ 79 h 462"/>
              <a:gd name="T96" fmla="*/ 318 w 340"/>
              <a:gd name="T97" fmla="*/ 59 h 462"/>
              <a:gd name="T98" fmla="*/ 318 w 340"/>
              <a:gd name="T99" fmla="*/ 60 h 462"/>
              <a:gd name="T100" fmla="*/ 284 w 340"/>
              <a:gd name="T101" fmla="*/ 118 h 462"/>
              <a:gd name="T102" fmla="*/ 281 w 340"/>
              <a:gd name="T103" fmla="*/ 105 h 462"/>
              <a:gd name="T104" fmla="*/ 267 w 340"/>
              <a:gd name="T105" fmla="*/ 89 h 462"/>
              <a:gd name="T106" fmla="*/ 0 w 340"/>
              <a:gd name="T107" fmla="*/ 0 h 462"/>
              <a:gd name="T108" fmla="*/ 170 w 340"/>
              <a:gd name="T109" fmla="*/ 462 h 462"/>
              <a:gd name="T110" fmla="*/ 340 w 340"/>
              <a:gd name="T111" fmla="*/ 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 h="462">
                <a:moveTo>
                  <a:pt x="276" y="375"/>
                </a:moveTo>
                <a:cubicBezTo>
                  <a:pt x="268" y="384"/>
                  <a:pt x="259" y="393"/>
                  <a:pt x="250" y="401"/>
                </a:cubicBezTo>
                <a:cubicBezTo>
                  <a:pt x="215" y="432"/>
                  <a:pt x="180" y="448"/>
                  <a:pt x="170" y="453"/>
                </a:cubicBezTo>
                <a:cubicBezTo>
                  <a:pt x="160" y="448"/>
                  <a:pt x="125" y="432"/>
                  <a:pt x="91" y="402"/>
                </a:cubicBezTo>
                <a:cubicBezTo>
                  <a:pt x="81" y="393"/>
                  <a:pt x="73" y="384"/>
                  <a:pt x="65" y="375"/>
                </a:cubicBezTo>
                <a:cubicBezTo>
                  <a:pt x="170" y="294"/>
                  <a:pt x="170" y="294"/>
                  <a:pt x="170" y="294"/>
                </a:cubicBezTo>
                <a:cubicBezTo>
                  <a:pt x="9" y="170"/>
                  <a:pt x="9" y="170"/>
                  <a:pt x="9" y="170"/>
                </a:cubicBezTo>
                <a:cubicBezTo>
                  <a:pt x="332" y="170"/>
                  <a:pt x="332" y="170"/>
                  <a:pt x="332" y="170"/>
                </a:cubicBezTo>
                <a:cubicBezTo>
                  <a:pt x="170" y="294"/>
                  <a:pt x="170" y="294"/>
                  <a:pt x="170" y="294"/>
                </a:cubicBezTo>
                <a:lnTo>
                  <a:pt x="276" y="375"/>
                </a:lnTo>
                <a:close/>
                <a:moveTo>
                  <a:pt x="23" y="59"/>
                </a:moveTo>
                <a:cubicBezTo>
                  <a:pt x="23" y="59"/>
                  <a:pt x="23" y="59"/>
                  <a:pt x="23" y="59"/>
                </a:cubicBezTo>
                <a:cubicBezTo>
                  <a:pt x="38" y="60"/>
                  <a:pt x="43" y="69"/>
                  <a:pt x="43" y="70"/>
                </a:cubicBezTo>
                <a:cubicBezTo>
                  <a:pt x="45" y="72"/>
                  <a:pt x="45" y="76"/>
                  <a:pt x="45" y="79"/>
                </a:cubicBezTo>
                <a:cubicBezTo>
                  <a:pt x="47" y="77"/>
                  <a:pt x="49" y="76"/>
                  <a:pt x="52" y="76"/>
                </a:cubicBezTo>
                <a:cubicBezTo>
                  <a:pt x="61" y="74"/>
                  <a:pt x="69" y="81"/>
                  <a:pt x="73" y="88"/>
                </a:cubicBezTo>
                <a:cubicBezTo>
                  <a:pt x="73" y="89"/>
                  <a:pt x="73" y="89"/>
                  <a:pt x="73" y="89"/>
                </a:cubicBezTo>
                <a:cubicBezTo>
                  <a:pt x="67" y="99"/>
                  <a:pt x="60" y="101"/>
                  <a:pt x="56" y="102"/>
                </a:cubicBezTo>
                <a:cubicBezTo>
                  <a:pt x="57" y="103"/>
                  <a:pt x="58" y="104"/>
                  <a:pt x="59" y="105"/>
                </a:cubicBezTo>
                <a:cubicBezTo>
                  <a:pt x="62" y="109"/>
                  <a:pt x="60" y="115"/>
                  <a:pt x="56" y="118"/>
                </a:cubicBezTo>
                <a:cubicBezTo>
                  <a:pt x="56" y="118"/>
                  <a:pt x="56" y="118"/>
                  <a:pt x="56" y="118"/>
                </a:cubicBezTo>
                <a:cubicBezTo>
                  <a:pt x="56" y="118"/>
                  <a:pt x="56" y="118"/>
                  <a:pt x="55" y="117"/>
                </a:cubicBezTo>
                <a:cubicBezTo>
                  <a:pt x="22" y="60"/>
                  <a:pt x="22" y="60"/>
                  <a:pt x="22" y="60"/>
                </a:cubicBezTo>
                <a:cubicBezTo>
                  <a:pt x="22" y="60"/>
                  <a:pt x="22" y="59"/>
                  <a:pt x="23" y="59"/>
                </a:cubicBezTo>
                <a:moveTo>
                  <a:pt x="81" y="65"/>
                </a:moveTo>
                <a:cubicBezTo>
                  <a:pt x="94" y="61"/>
                  <a:pt x="94" y="61"/>
                  <a:pt x="94" y="61"/>
                </a:cubicBezTo>
                <a:cubicBezTo>
                  <a:pt x="91" y="48"/>
                  <a:pt x="91" y="48"/>
                  <a:pt x="91" y="48"/>
                </a:cubicBezTo>
                <a:cubicBezTo>
                  <a:pt x="90" y="46"/>
                  <a:pt x="91" y="44"/>
                  <a:pt x="93" y="44"/>
                </a:cubicBezTo>
                <a:cubicBezTo>
                  <a:pt x="101" y="41"/>
                  <a:pt x="101" y="41"/>
                  <a:pt x="101" y="41"/>
                </a:cubicBezTo>
                <a:cubicBezTo>
                  <a:pt x="103" y="41"/>
                  <a:pt x="105" y="42"/>
                  <a:pt x="105" y="44"/>
                </a:cubicBezTo>
                <a:cubicBezTo>
                  <a:pt x="109" y="57"/>
                  <a:pt x="109" y="57"/>
                  <a:pt x="109" y="57"/>
                </a:cubicBezTo>
                <a:cubicBezTo>
                  <a:pt x="122" y="54"/>
                  <a:pt x="122" y="54"/>
                  <a:pt x="122" y="54"/>
                </a:cubicBezTo>
                <a:cubicBezTo>
                  <a:pt x="124" y="53"/>
                  <a:pt x="126" y="54"/>
                  <a:pt x="126" y="56"/>
                </a:cubicBezTo>
                <a:cubicBezTo>
                  <a:pt x="128" y="64"/>
                  <a:pt x="128" y="64"/>
                  <a:pt x="128" y="64"/>
                </a:cubicBezTo>
                <a:cubicBezTo>
                  <a:pt x="129" y="66"/>
                  <a:pt x="128" y="68"/>
                  <a:pt x="126" y="68"/>
                </a:cubicBezTo>
                <a:cubicBezTo>
                  <a:pt x="112" y="72"/>
                  <a:pt x="112" y="72"/>
                  <a:pt x="112" y="72"/>
                </a:cubicBezTo>
                <a:cubicBezTo>
                  <a:pt x="117" y="90"/>
                  <a:pt x="117" y="90"/>
                  <a:pt x="117" y="90"/>
                </a:cubicBezTo>
                <a:cubicBezTo>
                  <a:pt x="118" y="91"/>
                  <a:pt x="117" y="93"/>
                  <a:pt x="115" y="94"/>
                </a:cubicBezTo>
                <a:cubicBezTo>
                  <a:pt x="107" y="96"/>
                  <a:pt x="107" y="96"/>
                  <a:pt x="107" y="96"/>
                </a:cubicBezTo>
                <a:cubicBezTo>
                  <a:pt x="105" y="96"/>
                  <a:pt x="103" y="95"/>
                  <a:pt x="103" y="94"/>
                </a:cubicBezTo>
                <a:cubicBezTo>
                  <a:pt x="98" y="76"/>
                  <a:pt x="98" y="76"/>
                  <a:pt x="98" y="76"/>
                </a:cubicBezTo>
                <a:cubicBezTo>
                  <a:pt x="85" y="79"/>
                  <a:pt x="85" y="79"/>
                  <a:pt x="85" y="79"/>
                </a:cubicBezTo>
                <a:cubicBezTo>
                  <a:pt x="83" y="80"/>
                  <a:pt x="81" y="79"/>
                  <a:pt x="81" y="77"/>
                </a:cubicBezTo>
                <a:cubicBezTo>
                  <a:pt x="78" y="69"/>
                  <a:pt x="78" y="69"/>
                  <a:pt x="78" y="69"/>
                </a:cubicBezTo>
                <a:cubicBezTo>
                  <a:pt x="78" y="67"/>
                  <a:pt x="79" y="65"/>
                  <a:pt x="81" y="65"/>
                </a:cubicBezTo>
                <a:moveTo>
                  <a:pt x="153" y="49"/>
                </a:moveTo>
                <a:cubicBezTo>
                  <a:pt x="155" y="48"/>
                  <a:pt x="158" y="48"/>
                  <a:pt x="160" y="48"/>
                </a:cubicBezTo>
                <a:cubicBezTo>
                  <a:pt x="160" y="48"/>
                  <a:pt x="160" y="48"/>
                  <a:pt x="160" y="48"/>
                </a:cubicBezTo>
                <a:cubicBezTo>
                  <a:pt x="160" y="48"/>
                  <a:pt x="160" y="48"/>
                  <a:pt x="160" y="48"/>
                </a:cubicBezTo>
                <a:cubicBezTo>
                  <a:pt x="158" y="46"/>
                  <a:pt x="157" y="42"/>
                  <a:pt x="157" y="39"/>
                </a:cubicBezTo>
                <a:cubicBezTo>
                  <a:pt x="157" y="39"/>
                  <a:pt x="156" y="28"/>
                  <a:pt x="170" y="20"/>
                </a:cubicBezTo>
                <a:cubicBezTo>
                  <a:pt x="170" y="19"/>
                  <a:pt x="170" y="19"/>
                  <a:pt x="171" y="20"/>
                </a:cubicBezTo>
                <a:cubicBezTo>
                  <a:pt x="184" y="28"/>
                  <a:pt x="184" y="39"/>
                  <a:pt x="184" y="39"/>
                </a:cubicBezTo>
                <a:cubicBezTo>
                  <a:pt x="184" y="42"/>
                  <a:pt x="182" y="46"/>
                  <a:pt x="180" y="48"/>
                </a:cubicBezTo>
                <a:cubicBezTo>
                  <a:pt x="182" y="48"/>
                  <a:pt x="185" y="48"/>
                  <a:pt x="188" y="49"/>
                </a:cubicBezTo>
                <a:cubicBezTo>
                  <a:pt x="196" y="52"/>
                  <a:pt x="200" y="62"/>
                  <a:pt x="200" y="70"/>
                </a:cubicBezTo>
                <a:cubicBezTo>
                  <a:pt x="200" y="71"/>
                  <a:pt x="200" y="71"/>
                  <a:pt x="200" y="71"/>
                </a:cubicBezTo>
                <a:cubicBezTo>
                  <a:pt x="189" y="77"/>
                  <a:pt x="182" y="75"/>
                  <a:pt x="178" y="74"/>
                </a:cubicBezTo>
                <a:cubicBezTo>
                  <a:pt x="179" y="75"/>
                  <a:pt x="179" y="76"/>
                  <a:pt x="179" y="78"/>
                </a:cubicBezTo>
                <a:cubicBezTo>
                  <a:pt x="179" y="83"/>
                  <a:pt x="175" y="87"/>
                  <a:pt x="170" y="87"/>
                </a:cubicBezTo>
                <a:cubicBezTo>
                  <a:pt x="165" y="87"/>
                  <a:pt x="161" y="83"/>
                  <a:pt x="161" y="78"/>
                </a:cubicBezTo>
                <a:cubicBezTo>
                  <a:pt x="161" y="76"/>
                  <a:pt x="161" y="75"/>
                  <a:pt x="162" y="74"/>
                </a:cubicBezTo>
                <a:cubicBezTo>
                  <a:pt x="159" y="75"/>
                  <a:pt x="151" y="77"/>
                  <a:pt x="141" y="71"/>
                </a:cubicBezTo>
                <a:cubicBezTo>
                  <a:pt x="140" y="71"/>
                  <a:pt x="140" y="71"/>
                  <a:pt x="140" y="70"/>
                </a:cubicBezTo>
                <a:cubicBezTo>
                  <a:pt x="140" y="62"/>
                  <a:pt x="144" y="52"/>
                  <a:pt x="153" y="49"/>
                </a:cubicBezTo>
                <a:moveTo>
                  <a:pt x="212" y="64"/>
                </a:moveTo>
                <a:cubicBezTo>
                  <a:pt x="214" y="56"/>
                  <a:pt x="214" y="56"/>
                  <a:pt x="214" y="56"/>
                </a:cubicBezTo>
                <a:cubicBezTo>
                  <a:pt x="215" y="54"/>
                  <a:pt x="217" y="53"/>
                  <a:pt x="218" y="54"/>
                </a:cubicBezTo>
                <a:cubicBezTo>
                  <a:pt x="232" y="57"/>
                  <a:pt x="232" y="57"/>
                  <a:pt x="232" y="57"/>
                </a:cubicBezTo>
                <a:cubicBezTo>
                  <a:pt x="235" y="44"/>
                  <a:pt x="235" y="44"/>
                  <a:pt x="235" y="44"/>
                </a:cubicBezTo>
                <a:cubicBezTo>
                  <a:pt x="236" y="42"/>
                  <a:pt x="238" y="41"/>
                  <a:pt x="239" y="41"/>
                </a:cubicBezTo>
                <a:cubicBezTo>
                  <a:pt x="247" y="44"/>
                  <a:pt x="247" y="44"/>
                  <a:pt x="247" y="44"/>
                </a:cubicBezTo>
                <a:cubicBezTo>
                  <a:pt x="249" y="44"/>
                  <a:pt x="250" y="46"/>
                  <a:pt x="250" y="48"/>
                </a:cubicBezTo>
                <a:cubicBezTo>
                  <a:pt x="246" y="61"/>
                  <a:pt x="246" y="61"/>
                  <a:pt x="246" y="61"/>
                </a:cubicBezTo>
                <a:cubicBezTo>
                  <a:pt x="260" y="65"/>
                  <a:pt x="260" y="65"/>
                  <a:pt x="260" y="65"/>
                </a:cubicBezTo>
                <a:cubicBezTo>
                  <a:pt x="261" y="65"/>
                  <a:pt x="262" y="67"/>
                  <a:pt x="262" y="69"/>
                </a:cubicBezTo>
                <a:cubicBezTo>
                  <a:pt x="260" y="77"/>
                  <a:pt x="260" y="77"/>
                  <a:pt x="260" y="77"/>
                </a:cubicBezTo>
                <a:cubicBezTo>
                  <a:pt x="259" y="79"/>
                  <a:pt x="257" y="80"/>
                  <a:pt x="256" y="79"/>
                </a:cubicBezTo>
                <a:cubicBezTo>
                  <a:pt x="242" y="76"/>
                  <a:pt x="242" y="76"/>
                  <a:pt x="242" y="76"/>
                </a:cubicBezTo>
                <a:cubicBezTo>
                  <a:pt x="237" y="94"/>
                  <a:pt x="237" y="94"/>
                  <a:pt x="237" y="94"/>
                </a:cubicBezTo>
                <a:cubicBezTo>
                  <a:pt x="237" y="95"/>
                  <a:pt x="235" y="96"/>
                  <a:pt x="233" y="96"/>
                </a:cubicBezTo>
                <a:cubicBezTo>
                  <a:pt x="225" y="94"/>
                  <a:pt x="225" y="94"/>
                  <a:pt x="225" y="94"/>
                </a:cubicBezTo>
                <a:cubicBezTo>
                  <a:pt x="224" y="93"/>
                  <a:pt x="223" y="91"/>
                  <a:pt x="223" y="90"/>
                </a:cubicBezTo>
                <a:cubicBezTo>
                  <a:pt x="228" y="72"/>
                  <a:pt x="228" y="72"/>
                  <a:pt x="228" y="72"/>
                </a:cubicBezTo>
                <a:cubicBezTo>
                  <a:pt x="215" y="68"/>
                  <a:pt x="215" y="68"/>
                  <a:pt x="215" y="68"/>
                </a:cubicBezTo>
                <a:cubicBezTo>
                  <a:pt x="213" y="68"/>
                  <a:pt x="212" y="66"/>
                  <a:pt x="212" y="64"/>
                </a:cubicBezTo>
                <a:moveTo>
                  <a:pt x="279" y="127"/>
                </a:moveTo>
                <a:cubicBezTo>
                  <a:pt x="267" y="148"/>
                  <a:pt x="267" y="148"/>
                  <a:pt x="267" y="148"/>
                </a:cubicBezTo>
                <a:cubicBezTo>
                  <a:pt x="238" y="131"/>
                  <a:pt x="204" y="122"/>
                  <a:pt x="170" y="122"/>
                </a:cubicBezTo>
                <a:cubicBezTo>
                  <a:pt x="136" y="122"/>
                  <a:pt x="102" y="131"/>
                  <a:pt x="73" y="148"/>
                </a:cubicBezTo>
                <a:cubicBezTo>
                  <a:pt x="61" y="127"/>
                  <a:pt x="61" y="127"/>
                  <a:pt x="61" y="127"/>
                </a:cubicBezTo>
                <a:cubicBezTo>
                  <a:pt x="94" y="108"/>
                  <a:pt x="132" y="98"/>
                  <a:pt x="170" y="98"/>
                </a:cubicBezTo>
                <a:cubicBezTo>
                  <a:pt x="209" y="98"/>
                  <a:pt x="246" y="108"/>
                  <a:pt x="279" y="127"/>
                </a:cubicBezTo>
                <a:moveTo>
                  <a:pt x="267" y="88"/>
                </a:moveTo>
                <a:cubicBezTo>
                  <a:pt x="271" y="81"/>
                  <a:pt x="280" y="74"/>
                  <a:pt x="289" y="76"/>
                </a:cubicBezTo>
                <a:cubicBezTo>
                  <a:pt x="291" y="76"/>
                  <a:pt x="294" y="77"/>
                  <a:pt x="296" y="79"/>
                </a:cubicBezTo>
                <a:cubicBezTo>
                  <a:pt x="295" y="76"/>
                  <a:pt x="295" y="72"/>
                  <a:pt x="297" y="70"/>
                </a:cubicBezTo>
                <a:cubicBezTo>
                  <a:pt x="297" y="69"/>
                  <a:pt x="302" y="60"/>
                  <a:pt x="318" y="59"/>
                </a:cubicBezTo>
                <a:cubicBezTo>
                  <a:pt x="318" y="59"/>
                  <a:pt x="318" y="59"/>
                  <a:pt x="318" y="59"/>
                </a:cubicBezTo>
                <a:cubicBezTo>
                  <a:pt x="318" y="59"/>
                  <a:pt x="318" y="60"/>
                  <a:pt x="318" y="60"/>
                </a:cubicBezTo>
                <a:cubicBezTo>
                  <a:pt x="285" y="117"/>
                  <a:pt x="285" y="117"/>
                  <a:pt x="285" y="117"/>
                </a:cubicBezTo>
                <a:cubicBezTo>
                  <a:pt x="285" y="118"/>
                  <a:pt x="284" y="118"/>
                  <a:pt x="284" y="118"/>
                </a:cubicBezTo>
                <a:cubicBezTo>
                  <a:pt x="284" y="118"/>
                  <a:pt x="284" y="118"/>
                  <a:pt x="284" y="118"/>
                </a:cubicBezTo>
                <a:cubicBezTo>
                  <a:pt x="280" y="115"/>
                  <a:pt x="279" y="109"/>
                  <a:pt x="281" y="105"/>
                </a:cubicBezTo>
                <a:cubicBezTo>
                  <a:pt x="282" y="104"/>
                  <a:pt x="283" y="103"/>
                  <a:pt x="284" y="102"/>
                </a:cubicBezTo>
                <a:cubicBezTo>
                  <a:pt x="281" y="101"/>
                  <a:pt x="273" y="99"/>
                  <a:pt x="267" y="89"/>
                </a:cubicBezTo>
                <a:cubicBezTo>
                  <a:pt x="267" y="89"/>
                  <a:pt x="267" y="89"/>
                  <a:pt x="267" y="88"/>
                </a:cubicBezTo>
                <a:moveTo>
                  <a:pt x="0" y="0"/>
                </a:moveTo>
                <a:cubicBezTo>
                  <a:pt x="0" y="0"/>
                  <a:pt x="0" y="53"/>
                  <a:pt x="0" y="224"/>
                </a:cubicBezTo>
                <a:cubicBezTo>
                  <a:pt x="0" y="398"/>
                  <a:pt x="170" y="462"/>
                  <a:pt x="170" y="462"/>
                </a:cubicBezTo>
                <a:cubicBezTo>
                  <a:pt x="170" y="462"/>
                  <a:pt x="340" y="398"/>
                  <a:pt x="340" y="224"/>
                </a:cubicBezTo>
                <a:cubicBezTo>
                  <a:pt x="340" y="53"/>
                  <a:pt x="340" y="0"/>
                  <a:pt x="340" y="0"/>
                </a:cubicBezTo>
                <a:lnTo>
                  <a:pt x="0" y="0"/>
                </a:lnTo>
                <a:close/>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Tree>
    <p:extLst>
      <p:ext uri="{BB962C8B-B14F-4D97-AF65-F5344CB8AC3E}">
        <p14:creationId xmlns:p14="http://schemas.microsoft.com/office/powerpoint/2010/main" val="1249714223"/>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80000"/>
        </a:lnSpc>
        <a:spcBef>
          <a:spcPct val="0"/>
        </a:spcBef>
        <a:buNone/>
        <a:defRPr sz="2800" kern="1200">
          <a:solidFill>
            <a:schemeClr val="accent1"/>
          </a:solidFill>
          <a:latin typeface="+mj-lt"/>
          <a:ea typeface="+mj-ea"/>
          <a:cs typeface="+mj-cs"/>
        </a:defRPr>
      </a:lvl1pPr>
    </p:titleStyle>
    <p:bodyStyle>
      <a:lvl1pPr marL="0" indent="0" algn="l" defTabSz="914400" rtl="0" eaLnBrk="1" latinLnBrk="0" hangingPunct="1">
        <a:lnSpc>
          <a:spcPct val="100000"/>
        </a:lnSpc>
        <a:spcBef>
          <a:spcPts val="600"/>
        </a:spcBef>
        <a:spcAft>
          <a:spcPts val="400"/>
        </a:spcAft>
        <a:buClr>
          <a:schemeClr val="tx1"/>
        </a:buClr>
        <a:buFont typeface="Calibri" panose="020F0502020204030204" pitchFamily="34" charset="0"/>
        <a:buNone/>
        <a:defRPr sz="2000" kern="1200" baseline="0">
          <a:solidFill>
            <a:schemeClr val="tx1"/>
          </a:solidFill>
          <a:latin typeface="+mn-lt"/>
          <a:ea typeface="+mn-ea"/>
          <a:cs typeface="+mn-cs"/>
        </a:defRPr>
      </a:lvl1pPr>
      <a:lvl2pPr marL="357188" indent="-357188" algn="l" defTabSz="914400" rtl="0" eaLnBrk="1" latinLnBrk="0" hangingPunct="1">
        <a:lnSpc>
          <a:spcPct val="100000"/>
        </a:lnSpc>
        <a:spcBef>
          <a:spcPts val="600"/>
        </a:spcBef>
        <a:spcAft>
          <a:spcPts val="400"/>
        </a:spcAft>
        <a:buClr>
          <a:schemeClr val="tx1"/>
        </a:buClr>
        <a:buSzPct val="90000"/>
        <a:buFont typeface="Calibri" panose="020F0502020204030204" pitchFamily="34" charset="0"/>
        <a:buChar char="→"/>
        <a:defRPr sz="2000" kern="1200">
          <a:solidFill>
            <a:schemeClr val="tx1"/>
          </a:solidFill>
          <a:latin typeface="+mn-lt"/>
          <a:ea typeface="+mn-ea"/>
          <a:cs typeface="+mn-cs"/>
        </a:defRPr>
      </a:lvl2pPr>
      <a:lvl3pPr marL="712788" indent="-355600" algn="l" defTabSz="914400" rtl="0" eaLnBrk="1" latinLnBrk="0" hangingPunct="1">
        <a:lnSpc>
          <a:spcPct val="100000"/>
        </a:lnSpc>
        <a:spcBef>
          <a:spcPts val="600"/>
        </a:spcBef>
        <a:spcAft>
          <a:spcPts val="400"/>
        </a:spcAft>
        <a:buClr>
          <a:schemeClr val="tx1"/>
        </a:buClr>
        <a:buSzPct val="90000"/>
        <a:buFont typeface="Calibri" panose="020F0502020204030204" pitchFamily="34" charset="0"/>
        <a:buChar char="→"/>
        <a:defRPr sz="1800" kern="1200">
          <a:solidFill>
            <a:schemeClr val="tx1"/>
          </a:solidFill>
          <a:latin typeface="+mn-lt"/>
          <a:ea typeface="+mn-ea"/>
          <a:cs typeface="+mn-cs"/>
        </a:defRPr>
      </a:lvl3pPr>
      <a:lvl4pPr marL="1079500" indent="-366713" algn="l" defTabSz="914400" rtl="0" eaLnBrk="1" latinLnBrk="0" hangingPunct="1">
        <a:lnSpc>
          <a:spcPct val="100000"/>
        </a:lnSpc>
        <a:spcBef>
          <a:spcPts val="600"/>
        </a:spcBef>
        <a:spcAft>
          <a:spcPts val="400"/>
        </a:spcAft>
        <a:buClr>
          <a:schemeClr val="tx1"/>
        </a:buClr>
        <a:buSzPct val="90000"/>
        <a:buFont typeface="Calibri" panose="020F0502020204030204" pitchFamily="34" charset="0"/>
        <a:buChar char="→"/>
        <a:defRPr sz="1600" kern="1200">
          <a:solidFill>
            <a:schemeClr val="tx1"/>
          </a:solidFill>
          <a:latin typeface="+mn-lt"/>
          <a:ea typeface="+mn-ea"/>
          <a:cs typeface="+mn-cs"/>
        </a:defRPr>
      </a:lvl4pPr>
      <a:lvl5pPr marL="1435100" indent="-355600" algn="l" defTabSz="914400" rtl="0" eaLnBrk="1" latinLnBrk="0" hangingPunct="1">
        <a:lnSpc>
          <a:spcPct val="100000"/>
        </a:lnSpc>
        <a:spcBef>
          <a:spcPts val="600"/>
        </a:spcBef>
        <a:spcAft>
          <a:spcPts val="400"/>
        </a:spcAft>
        <a:buClr>
          <a:schemeClr val="tx1"/>
        </a:buClr>
        <a:buSzPct val="90000"/>
        <a:buFont typeface="Calibri" panose="020F050202020403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1" orient="horz" pos="360" userDrawn="1">
          <p15:clr>
            <a:srgbClr val="F26B43"/>
          </p15:clr>
        </p15:guide>
        <p15:guide id="22" pos="325" userDrawn="1">
          <p15:clr>
            <a:srgbClr val="F26B43"/>
          </p15:clr>
        </p15:guide>
        <p15:guide id="23" pos="7355" userDrawn="1">
          <p15:clr>
            <a:srgbClr val="F26B43"/>
          </p15:clr>
        </p15:guide>
        <p15:guide id="24" orient="horz" pos="1004" userDrawn="1">
          <p15:clr>
            <a:srgbClr val="F26B43"/>
          </p15:clr>
        </p15:guide>
        <p15:guide id="25" pos="3840" userDrawn="1">
          <p15:clr>
            <a:srgbClr val="F26B43"/>
          </p15:clr>
        </p15:guide>
        <p15:guide id="26" orient="horz" pos="3907"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8.png"/><Relationship Id="rId7"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8.png"/><Relationship Id="rId5" Type="http://schemas.openxmlformats.org/officeDocument/2006/relationships/image" Target="../media/image11.png"/><Relationship Id="rId10" Type="http://schemas.openxmlformats.org/officeDocument/2006/relationships/image" Target="../media/image13.png"/><Relationship Id="rId4" Type="http://schemas.openxmlformats.org/officeDocument/2006/relationships/image" Target="../media/image10.png"/><Relationship Id="rId9" Type="http://schemas.openxmlformats.org/officeDocument/2006/relationships/image" Target="../media/image17.svg"/></Relationships>
</file>

<file path=ppt/slides/_rels/slide1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11.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bioconda.github.io/" TargetMode="External"/><Relationship Id="rId1" Type="http://schemas.openxmlformats.org/officeDocument/2006/relationships/slideLayout" Target="../slideLayouts/slideLayout7.xml"/><Relationship Id="rId5" Type="http://schemas.openxmlformats.org/officeDocument/2006/relationships/image" Target="../media/image21.svg"/><Relationship Id="rId4" Type="http://schemas.openxmlformats.org/officeDocument/2006/relationships/image" Target="../media/image20.png"/></Relationships>
</file>

<file path=ppt/slides/_rels/slide29.xml.rels><?xml version="1.0" encoding="UTF-8" standalone="yes"?>
<Relationships xmlns="http://schemas.openxmlformats.org/package/2006/relationships"><Relationship Id="rId2" Type="http://schemas.openxmlformats.org/officeDocument/2006/relationships/hyperlink" Target="https://conda.io/en/master/miniconda.html"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8.png"/><Relationship Id="rId7"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11.png"/><Relationship Id="rId4" Type="http://schemas.openxmlformats.org/officeDocument/2006/relationships/image" Target="../media/image10.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1.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hyperlink" Target="https://teams.microsoft.com/l/team/19%3a63a2d1d10e5346c79d8b35dec6006a40%40thread.tacv2/conversations?groupId=4153042c-375d-4caa-a654-d691f65da8bb&amp;tenantId=ae323139-093a-4d2a-81a6-5d334bcd9019" TargetMode="Externa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FDA5EFAC-80B1-C542-B128-E950187160CD}"/>
              </a:ext>
            </a:extLst>
          </p:cNvPr>
          <p:cNvSpPr>
            <a:spLocks noGrp="1"/>
          </p:cNvSpPr>
          <p:nvPr>
            <p:ph type="subTitle" idx="1"/>
          </p:nvPr>
        </p:nvSpPr>
        <p:spPr>
          <a:xfrm>
            <a:off x="3304565" y="3981079"/>
            <a:ext cx="5553296" cy="890910"/>
          </a:xfrm>
        </p:spPr>
        <p:txBody>
          <a:bodyPr>
            <a:normAutofit fontScale="77500" lnSpcReduction="20000"/>
          </a:bodyPr>
          <a:lstStyle/>
          <a:p>
            <a:endParaRPr lang="en-US" dirty="0"/>
          </a:p>
          <a:p>
            <a:br>
              <a:rPr lang="en-US" sz="2900" dirty="0"/>
            </a:br>
            <a:r>
              <a:rPr lang="en-US" sz="2900" dirty="0"/>
              <a:t>Dr. James Abbott</a:t>
            </a:r>
          </a:p>
        </p:txBody>
      </p:sp>
      <p:sp>
        <p:nvSpPr>
          <p:cNvPr id="3" name="Title 2">
            <a:extLst>
              <a:ext uri="{FF2B5EF4-FFF2-40B4-BE49-F238E27FC236}">
                <a16:creationId xmlns:a16="http://schemas.microsoft.com/office/drawing/2014/main" id="{E3A8EEFF-4970-E242-9BEE-5A0B876F1E80}"/>
              </a:ext>
            </a:extLst>
          </p:cNvPr>
          <p:cNvSpPr>
            <a:spLocks noGrp="1"/>
          </p:cNvSpPr>
          <p:nvPr>
            <p:ph type="ctrTitle"/>
          </p:nvPr>
        </p:nvSpPr>
        <p:spPr/>
        <p:txBody>
          <a:bodyPr/>
          <a:lstStyle/>
          <a:p>
            <a:r>
              <a:rPr lang="en-US" dirty="0"/>
              <a:t>The HPC Cluster</a:t>
            </a:r>
          </a:p>
        </p:txBody>
      </p:sp>
      <p:sp>
        <p:nvSpPr>
          <p:cNvPr id="6" name="Text Placeholder 5">
            <a:extLst>
              <a:ext uri="{FF2B5EF4-FFF2-40B4-BE49-F238E27FC236}">
                <a16:creationId xmlns:a16="http://schemas.microsoft.com/office/drawing/2014/main" id="{668AFF8E-8F05-8142-B13B-F9C4F63DA2CF}"/>
              </a:ext>
            </a:extLst>
          </p:cNvPr>
          <p:cNvSpPr>
            <a:spLocks noGrp="1"/>
          </p:cNvSpPr>
          <p:nvPr>
            <p:ph type="body" sz="quarter" idx="16"/>
          </p:nvPr>
        </p:nvSpPr>
        <p:spPr>
          <a:xfrm>
            <a:off x="3304565" y="4871989"/>
            <a:ext cx="5553296" cy="293159"/>
          </a:xfrm>
        </p:spPr>
        <p:txBody>
          <a:bodyPr/>
          <a:lstStyle/>
          <a:p>
            <a:r>
              <a:rPr lang="en-US" dirty="0" err="1"/>
              <a:t>j.abbott@dundee.ac.uk</a:t>
            </a:r>
            <a:endParaRPr lang="en-US" dirty="0"/>
          </a:p>
        </p:txBody>
      </p:sp>
    </p:spTree>
    <p:extLst>
      <p:ext uri="{BB962C8B-B14F-4D97-AF65-F5344CB8AC3E}">
        <p14:creationId xmlns:p14="http://schemas.microsoft.com/office/powerpoint/2010/main" val="3085876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7F5DF0A-5687-5C4F-A08A-A8F20458A1E1}"/>
              </a:ext>
            </a:extLst>
          </p:cNvPr>
          <p:cNvSpPr>
            <a:spLocks noGrp="1"/>
          </p:cNvSpPr>
          <p:nvPr>
            <p:ph type="sldNum" sz="quarter" idx="12"/>
          </p:nvPr>
        </p:nvSpPr>
        <p:spPr/>
        <p:txBody>
          <a:bodyPr/>
          <a:lstStyle/>
          <a:p>
            <a:fld id="{E89BC60F-F4BF-4EE8-9F02-8A0093F1814F}" type="slidenum">
              <a:rPr lang="en-GB" smtClean="0"/>
              <a:t>10</a:t>
            </a:fld>
            <a:endParaRPr lang="en-GB"/>
          </a:p>
        </p:txBody>
      </p:sp>
      <p:sp>
        <p:nvSpPr>
          <p:cNvPr id="2" name="Title 1">
            <a:extLst>
              <a:ext uri="{FF2B5EF4-FFF2-40B4-BE49-F238E27FC236}">
                <a16:creationId xmlns:a16="http://schemas.microsoft.com/office/drawing/2014/main" id="{061CA3BB-436A-BF47-BB43-9068F7E2E7CF}"/>
              </a:ext>
            </a:extLst>
          </p:cNvPr>
          <p:cNvSpPr>
            <a:spLocks noGrp="1"/>
          </p:cNvSpPr>
          <p:nvPr>
            <p:ph type="title"/>
          </p:nvPr>
        </p:nvSpPr>
        <p:spPr/>
        <p:txBody>
          <a:bodyPr/>
          <a:lstStyle/>
          <a:p>
            <a:r>
              <a:rPr lang="en-US" dirty="0"/>
              <a:t>A Cluster Job…</a:t>
            </a:r>
            <a:endParaRPr lang="en-GB" dirty="0"/>
          </a:p>
        </p:txBody>
      </p:sp>
      <p:pic>
        <p:nvPicPr>
          <p:cNvPr id="9" name="Content Placeholder 8">
            <a:extLst>
              <a:ext uri="{FF2B5EF4-FFF2-40B4-BE49-F238E27FC236}">
                <a16:creationId xmlns:a16="http://schemas.microsoft.com/office/drawing/2014/main" id="{5D62F843-64C5-B04A-9C6B-A4F1C03722E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14495" y="3275619"/>
            <a:ext cx="1214645" cy="1197293"/>
          </a:xfrm>
        </p:spPr>
      </p:pic>
      <p:grpSp>
        <p:nvGrpSpPr>
          <p:cNvPr id="21" name="Group 20">
            <a:extLst>
              <a:ext uri="{FF2B5EF4-FFF2-40B4-BE49-F238E27FC236}">
                <a16:creationId xmlns:a16="http://schemas.microsoft.com/office/drawing/2014/main" id="{2E8098E5-7228-F94E-AE11-0764CBF8354B}"/>
              </a:ext>
            </a:extLst>
          </p:cNvPr>
          <p:cNvGrpSpPr/>
          <p:nvPr/>
        </p:nvGrpSpPr>
        <p:grpSpPr>
          <a:xfrm>
            <a:off x="8259090" y="2029505"/>
            <a:ext cx="2839518" cy="3906864"/>
            <a:chOff x="7405772" y="1564651"/>
            <a:chExt cx="2839518" cy="3906864"/>
          </a:xfrm>
        </p:grpSpPr>
        <p:pic>
          <p:nvPicPr>
            <p:cNvPr id="19" name="Picture 18">
              <a:extLst>
                <a:ext uri="{FF2B5EF4-FFF2-40B4-BE49-F238E27FC236}">
                  <a16:creationId xmlns:a16="http://schemas.microsoft.com/office/drawing/2014/main" id="{1A9D36DB-08A3-9B43-8DD9-F8741C1863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24859" y="1564651"/>
              <a:ext cx="2520431" cy="3563675"/>
            </a:xfrm>
            <a:prstGeom prst="rect">
              <a:avLst/>
            </a:prstGeom>
          </p:spPr>
        </p:pic>
        <p:pic>
          <p:nvPicPr>
            <p:cNvPr id="20" name="Picture 19">
              <a:extLst>
                <a:ext uri="{FF2B5EF4-FFF2-40B4-BE49-F238E27FC236}">
                  <a16:creationId xmlns:a16="http://schemas.microsoft.com/office/drawing/2014/main" id="{B8C4F679-7909-0349-A7B9-B512CD5294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05772" y="1907840"/>
              <a:ext cx="2520431" cy="3563675"/>
            </a:xfrm>
            <a:prstGeom prst="rect">
              <a:avLst/>
            </a:prstGeom>
          </p:spPr>
        </p:pic>
      </p:grpSp>
      <p:cxnSp>
        <p:nvCxnSpPr>
          <p:cNvPr id="31" name="Straight Arrow Connector 30">
            <a:extLst>
              <a:ext uri="{FF2B5EF4-FFF2-40B4-BE49-F238E27FC236}">
                <a16:creationId xmlns:a16="http://schemas.microsoft.com/office/drawing/2014/main" id="{9E1A6DB4-C89B-344D-85B7-18F4CDA5FC52}"/>
              </a:ext>
            </a:extLst>
          </p:cNvPr>
          <p:cNvCxnSpPr>
            <a:cxnSpLocks/>
          </p:cNvCxnSpPr>
          <p:nvPr/>
        </p:nvCxnSpPr>
        <p:spPr>
          <a:xfrm>
            <a:off x="2259849" y="3867447"/>
            <a:ext cx="877689" cy="0"/>
          </a:xfrm>
          <a:prstGeom prst="straightConnector1">
            <a:avLst/>
          </a:prstGeom>
          <a:ln w="38100">
            <a:headEnd type="triangle"/>
            <a:tailEnd type="triangle"/>
          </a:ln>
          <a:scene3d>
            <a:camera prst="orthographicFront">
              <a:rot lat="0" lon="10800000" rev="0"/>
            </a:camera>
            <a:lightRig rig="threePt" dir="t"/>
          </a:scene3d>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B58AF24A-705C-D24C-8CB5-E9F9E91CAB25}"/>
              </a:ext>
            </a:extLst>
          </p:cNvPr>
          <p:cNvSpPr txBox="1"/>
          <p:nvPr/>
        </p:nvSpPr>
        <p:spPr>
          <a:xfrm>
            <a:off x="2399293" y="3412600"/>
            <a:ext cx="685582" cy="461665"/>
          </a:xfrm>
          <a:prstGeom prst="rect">
            <a:avLst/>
          </a:prstGeom>
          <a:noFill/>
        </p:spPr>
        <p:txBody>
          <a:bodyPr wrap="square" rtlCol="0">
            <a:spAutoFit/>
          </a:bodyPr>
          <a:lstStyle/>
          <a:p>
            <a:r>
              <a:rPr lang="en-US" sz="2400" dirty="0"/>
              <a:t>SSH</a:t>
            </a:r>
          </a:p>
        </p:txBody>
      </p:sp>
      <p:grpSp>
        <p:nvGrpSpPr>
          <p:cNvPr id="5" name="Group 4">
            <a:extLst>
              <a:ext uri="{FF2B5EF4-FFF2-40B4-BE49-F238E27FC236}">
                <a16:creationId xmlns:a16="http://schemas.microsoft.com/office/drawing/2014/main" id="{94926DF1-F14C-894A-AADD-1915B717DB5C}"/>
              </a:ext>
            </a:extLst>
          </p:cNvPr>
          <p:cNvGrpSpPr/>
          <p:nvPr/>
        </p:nvGrpSpPr>
        <p:grpSpPr>
          <a:xfrm>
            <a:off x="5928628" y="4382118"/>
            <a:ext cx="2076877" cy="2057304"/>
            <a:chOff x="6035613" y="4382308"/>
            <a:chExt cx="2076877" cy="2057304"/>
          </a:xfrm>
        </p:grpSpPr>
        <p:pic>
          <p:nvPicPr>
            <p:cNvPr id="15" name="Picture 14">
              <a:extLst>
                <a:ext uri="{FF2B5EF4-FFF2-40B4-BE49-F238E27FC236}">
                  <a16:creationId xmlns:a16="http://schemas.microsoft.com/office/drawing/2014/main" id="{792BE113-15FC-1849-87E4-3BFB9C3DB69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76650" y="4382308"/>
              <a:ext cx="1794803" cy="1663476"/>
            </a:xfrm>
            <a:prstGeom prst="rect">
              <a:avLst/>
            </a:prstGeom>
          </p:spPr>
        </p:pic>
        <p:sp>
          <p:nvSpPr>
            <p:cNvPr id="51" name="TextBox 50">
              <a:extLst>
                <a:ext uri="{FF2B5EF4-FFF2-40B4-BE49-F238E27FC236}">
                  <a16:creationId xmlns:a16="http://schemas.microsoft.com/office/drawing/2014/main" id="{765BD569-8107-3948-9B15-EFBA378D2FB6}"/>
                </a:ext>
              </a:extLst>
            </p:cNvPr>
            <p:cNvSpPr txBox="1"/>
            <p:nvPr/>
          </p:nvSpPr>
          <p:spPr>
            <a:xfrm>
              <a:off x="6035613" y="5977947"/>
              <a:ext cx="2076877" cy="461665"/>
            </a:xfrm>
            <a:prstGeom prst="rect">
              <a:avLst/>
            </a:prstGeom>
            <a:noFill/>
          </p:spPr>
          <p:txBody>
            <a:bodyPr wrap="square" rtlCol="0">
              <a:spAutoFit/>
            </a:bodyPr>
            <a:lstStyle/>
            <a:p>
              <a:pPr algn="ctr"/>
              <a:r>
                <a:rPr lang="en-US" sz="2400" dirty="0" err="1"/>
                <a:t>SpectrumScale</a:t>
              </a:r>
              <a:endParaRPr lang="en-US" sz="2400" dirty="0"/>
            </a:p>
          </p:txBody>
        </p:sp>
      </p:grpSp>
      <p:grpSp>
        <p:nvGrpSpPr>
          <p:cNvPr id="47" name="Group 46">
            <a:extLst>
              <a:ext uri="{FF2B5EF4-FFF2-40B4-BE49-F238E27FC236}">
                <a16:creationId xmlns:a16="http://schemas.microsoft.com/office/drawing/2014/main" id="{026D4D5C-2BF8-1E49-8C51-05E4005D521E}"/>
              </a:ext>
            </a:extLst>
          </p:cNvPr>
          <p:cNvGrpSpPr/>
          <p:nvPr/>
        </p:nvGrpSpPr>
        <p:grpSpPr>
          <a:xfrm>
            <a:off x="3178751" y="2846201"/>
            <a:ext cx="2431959" cy="2461179"/>
            <a:chOff x="3178751" y="2846201"/>
            <a:chExt cx="2431959" cy="2461179"/>
          </a:xfrm>
        </p:grpSpPr>
        <p:pic>
          <p:nvPicPr>
            <p:cNvPr id="17" name="Picture 16">
              <a:extLst>
                <a:ext uri="{FF2B5EF4-FFF2-40B4-BE49-F238E27FC236}">
                  <a16:creationId xmlns:a16="http://schemas.microsoft.com/office/drawing/2014/main" id="{BEA09728-C7A3-F849-AB6A-F38F530B8A1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01845" y="2846201"/>
              <a:ext cx="2208865" cy="2208865"/>
            </a:xfrm>
            <a:prstGeom prst="rect">
              <a:avLst/>
            </a:prstGeom>
          </p:spPr>
        </p:pic>
        <p:pic>
          <p:nvPicPr>
            <p:cNvPr id="34" name="Picture 33">
              <a:extLst>
                <a:ext uri="{FF2B5EF4-FFF2-40B4-BE49-F238E27FC236}">
                  <a16:creationId xmlns:a16="http://schemas.microsoft.com/office/drawing/2014/main" id="{84DC4E12-52C1-214E-85D2-F1674913286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78751" y="3098515"/>
              <a:ext cx="2208865" cy="2208865"/>
            </a:xfrm>
            <a:prstGeom prst="rect">
              <a:avLst/>
            </a:prstGeom>
          </p:spPr>
        </p:pic>
        <p:sp>
          <p:nvSpPr>
            <p:cNvPr id="26" name="TextBox 25">
              <a:extLst>
                <a:ext uri="{FF2B5EF4-FFF2-40B4-BE49-F238E27FC236}">
                  <a16:creationId xmlns:a16="http://schemas.microsoft.com/office/drawing/2014/main" id="{9219D634-C6C9-A441-80A5-EB77677F77C3}"/>
                </a:ext>
              </a:extLst>
            </p:cNvPr>
            <p:cNvSpPr txBox="1"/>
            <p:nvPr/>
          </p:nvSpPr>
          <p:spPr>
            <a:xfrm>
              <a:off x="3621507" y="3530329"/>
              <a:ext cx="1304211" cy="523220"/>
            </a:xfrm>
            <a:prstGeom prst="rect">
              <a:avLst/>
            </a:prstGeom>
            <a:noFill/>
          </p:spPr>
          <p:txBody>
            <a:bodyPr wrap="square" rtlCol="0">
              <a:spAutoFit/>
            </a:bodyPr>
            <a:lstStyle/>
            <a:p>
              <a:pPr algn="ctr"/>
              <a:r>
                <a:rPr lang="en-US" sz="1400" dirty="0">
                  <a:latin typeface="Courier" pitchFamily="2" charset="0"/>
                </a:rPr>
                <a:t>login1</a:t>
              </a:r>
              <a:br>
                <a:rPr lang="en-US" sz="1400" dirty="0">
                  <a:latin typeface="Courier" pitchFamily="2" charset="0"/>
                </a:rPr>
              </a:br>
              <a:r>
                <a:rPr lang="en-US" sz="1400" dirty="0">
                  <a:latin typeface="Courier" pitchFamily="2" charset="0"/>
                </a:rPr>
                <a:t>login2</a:t>
              </a:r>
            </a:p>
          </p:txBody>
        </p:sp>
      </p:grpSp>
      <p:grpSp>
        <p:nvGrpSpPr>
          <p:cNvPr id="23" name="Group 22">
            <a:extLst>
              <a:ext uri="{FF2B5EF4-FFF2-40B4-BE49-F238E27FC236}">
                <a16:creationId xmlns:a16="http://schemas.microsoft.com/office/drawing/2014/main" id="{70D10DEA-2755-6C40-A61D-5C5AFFC7FC2A}"/>
              </a:ext>
            </a:extLst>
          </p:cNvPr>
          <p:cNvGrpSpPr/>
          <p:nvPr/>
        </p:nvGrpSpPr>
        <p:grpSpPr>
          <a:xfrm>
            <a:off x="6028035" y="1713769"/>
            <a:ext cx="1878062" cy="1878062"/>
            <a:chOff x="3993989" y="2575713"/>
            <a:chExt cx="1878062" cy="1878062"/>
          </a:xfrm>
        </p:grpSpPr>
        <p:pic>
          <p:nvPicPr>
            <p:cNvPr id="24" name="Picture 23">
              <a:extLst>
                <a:ext uri="{FF2B5EF4-FFF2-40B4-BE49-F238E27FC236}">
                  <a16:creationId xmlns:a16="http://schemas.microsoft.com/office/drawing/2014/main" id="{F1A16557-69A0-114D-A160-8ED7E800BCB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93989" y="2575713"/>
              <a:ext cx="1878062" cy="1878062"/>
            </a:xfrm>
            <a:prstGeom prst="rect">
              <a:avLst/>
            </a:prstGeom>
          </p:spPr>
        </p:pic>
        <p:sp>
          <p:nvSpPr>
            <p:cNvPr id="25" name="TextBox 24">
              <a:extLst>
                <a:ext uri="{FF2B5EF4-FFF2-40B4-BE49-F238E27FC236}">
                  <a16:creationId xmlns:a16="http://schemas.microsoft.com/office/drawing/2014/main" id="{92472438-F674-7D45-B811-A3F6CE1F7A4F}"/>
                </a:ext>
              </a:extLst>
            </p:cNvPr>
            <p:cNvSpPr txBox="1"/>
            <p:nvPr/>
          </p:nvSpPr>
          <p:spPr>
            <a:xfrm>
              <a:off x="4382229" y="3120456"/>
              <a:ext cx="1101584" cy="369332"/>
            </a:xfrm>
            <a:prstGeom prst="rect">
              <a:avLst/>
            </a:prstGeom>
            <a:noFill/>
          </p:spPr>
          <p:txBody>
            <a:bodyPr wrap="none" rtlCol="0">
              <a:spAutoFit/>
            </a:bodyPr>
            <a:lstStyle/>
            <a:p>
              <a:pPr algn="ctr"/>
              <a:r>
                <a:rPr lang="en-US" dirty="0"/>
                <a:t>scheduler</a:t>
              </a:r>
            </a:p>
          </p:txBody>
        </p:sp>
      </p:grpSp>
      <p:grpSp>
        <p:nvGrpSpPr>
          <p:cNvPr id="13" name="Group 12">
            <a:extLst>
              <a:ext uri="{FF2B5EF4-FFF2-40B4-BE49-F238E27FC236}">
                <a16:creationId xmlns:a16="http://schemas.microsoft.com/office/drawing/2014/main" id="{A3D88E11-42D9-6041-AEFC-1E2F36ADCD67}"/>
              </a:ext>
            </a:extLst>
          </p:cNvPr>
          <p:cNvGrpSpPr/>
          <p:nvPr/>
        </p:nvGrpSpPr>
        <p:grpSpPr>
          <a:xfrm>
            <a:off x="5839479" y="3020906"/>
            <a:ext cx="2255175" cy="490223"/>
            <a:chOff x="5833711" y="2574866"/>
            <a:chExt cx="2255175" cy="490223"/>
          </a:xfrm>
        </p:grpSpPr>
        <p:cxnSp>
          <p:nvCxnSpPr>
            <p:cNvPr id="27" name="Straight Arrow Connector 26">
              <a:extLst>
                <a:ext uri="{FF2B5EF4-FFF2-40B4-BE49-F238E27FC236}">
                  <a16:creationId xmlns:a16="http://schemas.microsoft.com/office/drawing/2014/main" id="{27302FFF-C862-594D-81FD-5C42B3F1A79D}"/>
                </a:ext>
              </a:extLst>
            </p:cNvPr>
            <p:cNvCxnSpPr>
              <a:cxnSpLocks/>
            </p:cNvCxnSpPr>
            <p:nvPr/>
          </p:nvCxnSpPr>
          <p:spPr>
            <a:xfrm flipV="1">
              <a:off x="7618007" y="2574866"/>
              <a:ext cx="470879" cy="490223"/>
            </a:xfrm>
            <a:prstGeom prst="straightConnector1">
              <a:avLst/>
            </a:prstGeom>
            <a:ln w="38100">
              <a:headEnd type="triangle"/>
              <a:tailEnd type="triangle"/>
            </a:ln>
            <a:scene3d>
              <a:camera prst="orthographicFront">
                <a:rot lat="0" lon="10800000" rev="0"/>
              </a:camera>
              <a:lightRig rig="threePt" dir="t"/>
            </a:scene3d>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2F8EEF8D-C6F5-A047-9925-28F8BDAAB41B}"/>
                </a:ext>
              </a:extLst>
            </p:cNvPr>
            <p:cNvCxnSpPr>
              <a:cxnSpLocks/>
            </p:cNvCxnSpPr>
            <p:nvPr/>
          </p:nvCxnSpPr>
          <p:spPr>
            <a:xfrm flipH="1" flipV="1">
              <a:off x="5833711" y="2574866"/>
              <a:ext cx="470879" cy="490223"/>
            </a:xfrm>
            <a:prstGeom prst="straightConnector1">
              <a:avLst/>
            </a:prstGeom>
            <a:ln w="38100">
              <a:headEnd type="triangle"/>
              <a:tailEnd type="triangle"/>
            </a:ln>
            <a:scene3d>
              <a:camera prst="orthographicFront">
                <a:rot lat="0" lon="10800000" rev="0"/>
              </a:camera>
              <a:lightRig rig="threePt" dir="t"/>
            </a:scene3d>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99821C76-1CEE-204F-A9F1-32377CDA03DB}"/>
              </a:ext>
            </a:extLst>
          </p:cNvPr>
          <p:cNvGrpSpPr/>
          <p:nvPr/>
        </p:nvGrpSpPr>
        <p:grpSpPr>
          <a:xfrm flipV="1">
            <a:off x="5839479" y="4053549"/>
            <a:ext cx="2255175" cy="490223"/>
            <a:chOff x="5833711" y="2574866"/>
            <a:chExt cx="2255175" cy="490223"/>
          </a:xfrm>
        </p:grpSpPr>
        <p:cxnSp>
          <p:nvCxnSpPr>
            <p:cNvPr id="37" name="Straight Arrow Connector 36">
              <a:extLst>
                <a:ext uri="{FF2B5EF4-FFF2-40B4-BE49-F238E27FC236}">
                  <a16:creationId xmlns:a16="http://schemas.microsoft.com/office/drawing/2014/main" id="{47C87438-7F0D-1245-805A-CFB2D23BE47C}"/>
                </a:ext>
              </a:extLst>
            </p:cNvPr>
            <p:cNvCxnSpPr>
              <a:cxnSpLocks/>
            </p:cNvCxnSpPr>
            <p:nvPr/>
          </p:nvCxnSpPr>
          <p:spPr>
            <a:xfrm flipV="1">
              <a:off x="7618007" y="2574866"/>
              <a:ext cx="470879" cy="490223"/>
            </a:xfrm>
            <a:prstGeom prst="straightConnector1">
              <a:avLst/>
            </a:prstGeom>
            <a:ln w="38100">
              <a:headEnd type="triangle"/>
              <a:tailEnd type="triangle"/>
            </a:ln>
            <a:scene3d>
              <a:camera prst="orthographicFront">
                <a:rot lat="0" lon="10800000" rev="0"/>
              </a:camera>
              <a:lightRig rig="threePt" dir="t"/>
            </a:scene3d>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F24386A1-46B0-F940-91AD-2D94CC000D0D}"/>
                </a:ext>
              </a:extLst>
            </p:cNvPr>
            <p:cNvCxnSpPr>
              <a:cxnSpLocks/>
            </p:cNvCxnSpPr>
            <p:nvPr/>
          </p:nvCxnSpPr>
          <p:spPr>
            <a:xfrm flipH="1" flipV="1">
              <a:off x="5833711" y="2574866"/>
              <a:ext cx="470879" cy="490223"/>
            </a:xfrm>
            <a:prstGeom prst="straightConnector1">
              <a:avLst/>
            </a:prstGeom>
            <a:ln w="38100">
              <a:headEnd type="triangle"/>
              <a:tailEnd type="triangle"/>
            </a:ln>
            <a:scene3d>
              <a:camera prst="orthographicFront">
                <a:rot lat="0" lon="10800000" rev="0"/>
              </a:camera>
              <a:lightRig rig="threePt" dir="t"/>
            </a:scene3d>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id="{8357A2D3-43BE-D445-A734-4E9152BA15E7}"/>
              </a:ext>
            </a:extLst>
          </p:cNvPr>
          <p:cNvGrpSpPr/>
          <p:nvPr/>
        </p:nvGrpSpPr>
        <p:grpSpPr>
          <a:xfrm>
            <a:off x="4658776" y="1559869"/>
            <a:ext cx="838487" cy="682189"/>
            <a:chOff x="4658776" y="1559869"/>
            <a:chExt cx="838487" cy="682189"/>
          </a:xfrm>
        </p:grpSpPr>
        <p:cxnSp>
          <p:nvCxnSpPr>
            <p:cNvPr id="46" name="Straight Connector 45">
              <a:extLst>
                <a:ext uri="{FF2B5EF4-FFF2-40B4-BE49-F238E27FC236}">
                  <a16:creationId xmlns:a16="http://schemas.microsoft.com/office/drawing/2014/main" id="{BC17B295-7951-AC4D-AC57-8A8BD72EDFC8}"/>
                </a:ext>
              </a:extLst>
            </p:cNvPr>
            <p:cNvCxnSpPr>
              <a:cxnSpLocks/>
            </p:cNvCxnSpPr>
            <p:nvPr/>
          </p:nvCxnSpPr>
          <p:spPr>
            <a:xfrm flipV="1">
              <a:off x="4658776" y="2089412"/>
              <a:ext cx="214780" cy="152646"/>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pic>
          <p:nvPicPr>
            <p:cNvPr id="41" name="Picture 40">
              <a:extLst>
                <a:ext uri="{FF2B5EF4-FFF2-40B4-BE49-F238E27FC236}">
                  <a16:creationId xmlns:a16="http://schemas.microsoft.com/office/drawing/2014/main" id="{C98E374D-DEA9-0E4A-994A-E9512633888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79259" y="1559869"/>
              <a:ext cx="718004" cy="665467"/>
            </a:xfrm>
            <a:prstGeom prst="rect">
              <a:avLst/>
            </a:prstGeom>
          </p:spPr>
        </p:pic>
      </p:grpSp>
      <p:grpSp>
        <p:nvGrpSpPr>
          <p:cNvPr id="48" name="Group 47">
            <a:extLst>
              <a:ext uri="{FF2B5EF4-FFF2-40B4-BE49-F238E27FC236}">
                <a16:creationId xmlns:a16="http://schemas.microsoft.com/office/drawing/2014/main" id="{DDF9FCA9-15A2-564D-9F82-1BB46A4CB94F}"/>
              </a:ext>
            </a:extLst>
          </p:cNvPr>
          <p:cNvGrpSpPr/>
          <p:nvPr/>
        </p:nvGrpSpPr>
        <p:grpSpPr>
          <a:xfrm>
            <a:off x="3292198" y="1644762"/>
            <a:ext cx="724132" cy="587562"/>
            <a:chOff x="3292198" y="1644762"/>
            <a:chExt cx="724132" cy="587562"/>
          </a:xfrm>
        </p:grpSpPr>
        <p:pic>
          <p:nvPicPr>
            <p:cNvPr id="16" name="Graphic 15" descr="Stopwatch">
              <a:extLst>
                <a:ext uri="{FF2B5EF4-FFF2-40B4-BE49-F238E27FC236}">
                  <a16:creationId xmlns:a16="http://schemas.microsoft.com/office/drawing/2014/main" id="{F1339866-E4D5-4A49-A94D-29C3AFC409B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292198" y="1644762"/>
              <a:ext cx="587562" cy="587562"/>
            </a:xfrm>
            <a:prstGeom prst="rect">
              <a:avLst/>
            </a:prstGeom>
          </p:spPr>
        </p:pic>
        <p:cxnSp>
          <p:nvCxnSpPr>
            <p:cNvPr id="22" name="Straight Connector 21">
              <a:extLst>
                <a:ext uri="{FF2B5EF4-FFF2-40B4-BE49-F238E27FC236}">
                  <a16:creationId xmlns:a16="http://schemas.microsoft.com/office/drawing/2014/main" id="{54423F06-656E-F34B-80C9-3A527735CD54}"/>
                </a:ext>
              </a:extLst>
            </p:cNvPr>
            <p:cNvCxnSpPr>
              <a:cxnSpLocks/>
            </p:cNvCxnSpPr>
            <p:nvPr/>
          </p:nvCxnSpPr>
          <p:spPr>
            <a:xfrm>
              <a:off x="3801550" y="2079678"/>
              <a:ext cx="214780" cy="152646"/>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grpSp>
      <p:grpSp>
        <p:nvGrpSpPr>
          <p:cNvPr id="52" name="Group 51">
            <a:extLst>
              <a:ext uri="{FF2B5EF4-FFF2-40B4-BE49-F238E27FC236}">
                <a16:creationId xmlns:a16="http://schemas.microsoft.com/office/drawing/2014/main" id="{8CAA4175-0913-5545-85B0-4DED573C06A7}"/>
              </a:ext>
            </a:extLst>
          </p:cNvPr>
          <p:cNvGrpSpPr/>
          <p:nvPr/>
        </p:nvGrpSpPr>
        <p:grpSpPr>
          <a:xfrm>
            <a:off x="4068317" y="1545466"/>
            <a:ext cx="522386" cy="573253"/>
            <a:chOff x="4068317" y="1545466"/>
            <a:chExt cx="522386" cy="573253"/>
          </a:xfrm>
        </p:grpSpPr>
        <p:pic>
          <p:nvPicPr>
            <p:cNvPr id="42" name="Picture 41">
              <a:extLst>
                <a:ext uri="{FF2B5EF4-FFF2-40B4-BE49-F238E27FC236}">
                  <a16:creationId xmlns:a16="http://schemas.microsoft.com/office/drawing/2014/main" id="{EF5D1E25-7253-AF43-A013-60BB76C95A8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068317" y="1545466"/>
              <a:ext cx="522386" cy="349128"/>
            </a:xfrm>
            <a:prstGeom prst="rect">
              <a:avLst/>
            </a:prstGeom>
          </p:spPr>
        </p:pic>
        <p:cxnSp>
          <p:nvCxnSpPr>
            <p:cNvPr id="43" name="Straight Connector 42">
              <a:extLst>
                <a:ext uri="{FF2B5EF4-FFF2-40B4-BE49-F238E27FC236}">
                  <a16:creationId xmlns:a16="http://schemas.microsoft.com/office/drawing/2014/main" id="{86C32FF1-E337-F84A-A6AE-2DBA8A3C34F3}"/>
                </a:ext>
              </a:extLst>
            </p:cNvPr>
            <p:cNvCxnSpPr>
              <a:stCxn id="40" idx="0"/>
            </p:cNvCxnSpPr>
            <p:nvPr/>
          </p:nvCxnSpPr>
          <p:spPr>
            <a:xfrm flipV="1">
              <a:off x="4356672" y="1936791"/>
              <a:ext cx="0" cy="181928"/>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grpSp>
      <p:pic>
        <p:nvPicPr>
          <p:cNvPr id="54" name="Picture 53" descr="Qr code&#10;&#10;Description automatically generated">
            <a:extLst>
              <a:ext uri="{FF2B5EF4-FFF2-40B4-BE49-F238E27FC236}">
                <a16:creationId xmlns:a16="http://schemas.microsoft.com/office/drawing/2014/main" id="{3799F5EF-6E0A-A142-9A64-AD748007309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266709" y="916658"/>
            <a:ext cx="680684" cy="776867"/>
          </a:xfrm>
          <a:prstGeom prst="rect">
            <a:avLst/>
          </a:prstGeom>
          <a:solidFill>
            <a:schemeClr val="accent4">
              <a:lumMod val="25000"/>
            </a:schemeClr>
          </a:solidFill>
        </p:spPr>
      </p:pic>
      <p:pic>
        <p:nvPicPr>
          <p:cNvPr id="55" name="Picture 54" descr="Qr code&#10;&#10;Description automatically generated">
            <a:extLst>
              <a:ext uri="{FF2B5EF4-FFF2-40B4-BE49-F238E27FC236}">
                <a16:creationId xmlns:a16="http://schemas.microsoft.com/office/drawing/2014/main" id="{6DD54118-AFA8-4E49-B799-13877EF4397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405524" y="1009362"/>
            <a:ext cx="680684" cy="776867"/>
          </a:xfrm>
          <a:prstGeom prst="rect">
            <a:avLst/>
          </a:prstGeom>
          <a:solidFill>
            <a:schemeClr val="accent4">
              <a:lumMod val="75000"/>
            </a:schemeClr>
          </a:solidFill>
        </p:spPr>
      </p:pic>
      <p:pic>
        <p:nvPicPr>
          <p:cNvPr id="56" name="Picture 55" descr="Qr code&#10;&#10;Description automatically generated">
            <a:extLst>
              <a:ext uri="{FF2B5EF4-FFF2-40B4-BE49-F238E27FC236}">
                <a16:creationId xmlns:a16="http://schemas.microsoft.com/office/drawing/2014/main" id="{21FD8CE8-4C52-674A-9FFF-6D53533C8AE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577791" y="1081828"/>
            <a:ext cx="680684" cy="776867"/>
          </a:xfrm>
          <a:prstGeom prst="rect">
            <a:avLst/>
          </a:prstGeom>
          <a:solidFill>
            <a:schemeClr val="accent2">
              <a:lumMod val="75000"/>
            </a:schemeClr>
          </a:solidFill>
        </p:spPr>
      </p:pic>
      <p:pic>
        <p:nvPicPr>
          <p:cNvPr id="40" name="Picture 39" descr="Qr code&#10;&#10;Description automatically generated">
            <a:extLst>
              <a:ext uri="{FF2B5EF4-FFF2-40B4-BE49-F238E27FC236}">
                <a16:creationId xmlns:a16="http://schemas.microsoft.com/office/drawing/2014/main" id="{20A79F8C-401D-5C4D-8F02-978AC5DC0A7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016330" y="2118719"/>
            <a:ext cx="680684" cy="776867"/>
          </a:xfrm>
          <a:prstGeom prst="rect">
            <a:avLst/>
          </a:prstGeom>
          <a:solidFill>
            <a:srgbClr val="00B050"/>
          </a:solidFill>
        </p:spPr>
      </p:pic>
    </p:spTree>
    <p:extLst>
      <p:ext uri="{BB962C8B-B14F-4D97-AF65-F5344CB8AC3E}">
        <p14:creationId xmlns:p14="http://schemas.microsoft.com/office/powerpoint/2010/main" val="4033649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7F5DF0A-5687-5C4F-A08A-A8F20458A1E1}"/>
              </a:ext>
            </a:extLst>
          </p:cNvPr>
          <p:cNvSpPr>
            <a:spLocks noGrp="1"/>
          </p:cNvSpPr>
          <p:nvPr>
            <p:ph type="sldNum" sz="quarter" idx="12"/>
          </p:nvPr>
        </p:nvSpPr>
        <p:spPr/>
        <p:txBody>
          <a:bodyPr/>
          <a:lstStyle/>
          <a:p>
            <a:fld id="{E89BC60F-F4BF-4EE8-9F02-8A0093F1814F}" type="slidenum">
              <a:rPr lang="en-GB" smtClean="0"/>
              <a:t>11</a:t>
            </a:fld>
            <a:endParaRPr lang="en-GB"/>
          </a:p>
        </p:txBody>
      </p:sp>
      <p:sp>
        <p:nvSpPr>
          <p:cNvPr id="2" name="Title 1">
            <a:extLst>
              <a:ext uri="{FF2B5EF4-FFF2-40B4-BE49-F238E27FC236}">
                <a16:creationId xmlns:a16="http://schemas.microsoft.com/office/drawing/2014/main" id="{061CA3BB-436A-BF47-BB43-9068F7E2E7CF}"/>
              </a:ext>
            </a:extLst>
          </p:cNvPr>
          <p:cNvSpPr>
            <a:spLocks noGrp="1"/>
          </p:cNvSpPr>
          <p:nvPr>
            <p:ph type="title"/>
          </p:nvPr>
        </p:nvSpPr>
        <p:spPr/>
        <p:txBody>
          <a:bodyPr/>
          <a:lstStyle/>
          <a:p>
            <a:r>
              <a:rPr lang="en-US" dirty="0"/>
              <a:t>A Cluster Job…</a:t>
            </a:r>
            <a:endParaRPr lang="en-GB" dirty="0"/>
          </a:p>
        </p:txBody>
      </p:sp>
      <p:pic>
        <p:nvPicPr>
          <p:cNvPr id="9" name="Content Placeholder 8">
            <a:extLst>
              <a:ext uri="{FF2B5EF4-FFF2-40B4-BE49-F238E27FC236}">
                <a16:creationId xmlns:a16="http://schemas.microsoft.com/office/drawing/2014/main" id="{5D62F843-64C5-B04A-9C6B-A4F1C03722E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14495" y="3275619"/>
            <a:ext cx="1214645" cy="1197293"/>
          </a:xfrm>
        </p:spPr>
      </p:pic>
      <p:grpSp>
        <p:nvGrpSpPr>
          <p:cNvPr id="21" name="Group 20">
            <a:extLst>
              <a:ext uri="{FF2B5EF4-FFF2-40B4-BE49-F238E27FC236}">
                <a16:creationId xmlns:a16="http://schemas.microsoft.com/office/drawing/2014/main" id="{2E8098E5-7228-F94E-AE11-0764CBF8354B}"/>
              </a:ext>
            </a:extLst>
          </p:cNvPr>
          <p:cNvGrpSpPr/>
          <p:nvPr/>
        </p:nvGrpSpPr>
        <p:grpSpPr>
          <a:xfrm>
            <a:off x="8259090" y="2029505"/>
            <a:ext cx="2839518" cy="3906864"/>
            <a:chOff x="7405772" y="1564651"/>
            <a:chExt cx="2839518" cy="3906864"/>
          </a:xfrm>
        </p:grpSpPr>
        <p:pic>
          <p:nvPicPr>
            <p:cNvPr id="19" name="Picture 18">
              <a:extLst>
                <a:ext uri="{FF2B5EF4-FFF2-40B4-BE49-F238E27FC236}">
                  <a16:creationId xmlns:a16="http://schemas.microsoft.com/office/drawing/2014/main" id="{1A9D36DB-08A3-9B43-8DD9-F8741C1863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24859" y="1564651"/>
              <a:ext cx="2520431" cy="3563675"/>
            </a:xfrm>
            <a:prstGeom prst="rect">
              <a:avLst/>
            </a:prstGeom>
          </p:spPr>
        </p:pic>
        <p:pic>
          <p:nvPicPr>
            <p:cNvPr id="20" name="Picture 19">
              <a:extLst>
                <a:ext uri="{FF2B5EF4-FFF2-40B4-BE49-F238E27FC236}">
                  <a16:creationId xmlns:a16="http://schemas.microsoft.com/office/drawing/2014/main" id="{B8C4F679-7909-0349-A7B9-B512CD5294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05772" y="1907840"/>
              <a:ext cx="2520431" cy="3563675"/>
            </a:xfrm>
            <a:prstGeom prst="rect">
              <a:avLst/>
            </a:prstGeom>
          </p:spPr>
        </p:pic>
      </p:grpSp>
      <p:cxnSp>
        <p:nvCxnSpPr>
          <p:cNvPr id="31" name="Straight Arrow Connector 30">
            <a:extLst>
              <a:ext uri="{FF2B5EF4-FFF2-40B4-BE49-F238E27FC236}">
                <a16:creationId xmlns:a16="http://schemas.microsoft.com/office/drawing/2014/main" id="{9E1A6DB4-C89B-344D-85B7-18F4CDA5FC52}"/>
              </a:ext>
            </a:extLst>
          </p:cNvPr>
          <p:cNvCxnSpPr>
            <a:cxnSpLocks/>
          </p:cNvCxnSpPr>
          <p:nvPr/>
        </p:nvCxnSpPr>
        <p:spPr>
          <a:xfrm>
            <a:off x="2259849" y="3867447"/>
            <a:ext cx="877689" cy="0"/>
          </a:xfrm>
          <a:prstGeom prst="straightConnector1">
            <a:avLst/>
          </a:prstGeom>
          <a:ln w="38100">
            <a:headEnd type="triangle"/>
            <a:tailEnd type="triangle"/>
          </a:ln>
          <a:scene3d>
            <a:camera prst="orthographicFront">
              <a:rot lat="0" lon="10800000" rev="0"/>
            </a:camera>
            <a:lightRig rig="threePt" dir="t"/>
          </a:scene3d>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B58AF24A-705C-D24C-8CB5-E9F9E91CAB25}"/>
              </a:ext>
            </a:extLst>
          </p:cNvPr>
          <p:cNvSpPr txBox="1"/>
          <p:nvPr/>
        </p:nvSpPr>
        <p:spPr>
          <a:xfrm>
            <a:off x="2399293" y="3412600"/>
            <a:ext cx="685582" cy="461665"/>
          </a:xfrm>
          <a:prstGeom prst="rect">
            <a:avLst/>
          </a:prstGeom>
          <a:noFill/>
        </p:spPr>
        <p:txBody>
          <a:bodyPr wrap="square" rtlCol="0">
            <a:spAutoFit/>
          </a:bodyPr>
          <a:lstStyle/>
          <a:p>
            <a:r>
              <a:rPr lang="en-US" sz="2400" dirty="0"/>
              <a:t>SSH</a:t>
            </a:r>
          </a:p>
        </p:txBody>
      </p:sp>
      <p:grpSp>
        <p:nvGrpSpPr>
          <p:cNvPr id="5" name="Group 4">
            <a:extLst>
              <a:ext uri="{FF2B5EF4-FFF2-40B4-BE49-F238E27FC236}">
                <a16:creationId xmlns:a16="http://schemas.microsoft.com/office/drawing/2014/main" id="{94926DF1-F14C-894A-AADD-1915B717DB5C}"/>
              </a:ext>
            </a:extLst>
          </p:cNvPr>
          <p:cNvGrpSpPr/>
          <p:nvPr/>
        </p:nvGrpSpPr>
        <p:grpSpPr>
          <a:xfrm>
            <a:off x="5928628" y="4382118"/>
            <a:ext cx="2076877" cy="2057304"/>
            <a:chOff x="6035613" y="4382308"/>
            <a:chExt cx="2076877" cy="2057304"/>
          </a:xfrm>
        </p:grpSpPr>
        <p:pic>
          <p:nvPicPr>
            <p:cNvPr id="15" name="Picture 14">
              <a:extLst>
                <a:ext uri="{FF2B5EF4-FFF2-40B4-BE49-F238E27FC236}">
                  <a16:creationId xmlns:a16="http://schemas.microsoft.com/office/drawing/2014/main" id="{792BE113-15FC-1849-87E4-3BFB9C3DB69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76650" y="4382308"/>
              <a:ext cx="1794803" cy="1663476"/>
            </a:xfrm>
            <a:prstGeom prst="rect">
              <a:avLst/>
            </a:prstGeom>
          </p:spPr>
        </p:pic>
        <p:sp>
          <p:nvSpPr>
            <p:cNvPr id="51" name="TextBox 50">
              <a:extLst>
                <a:ext uri="{FF2B5EF4-FFF2-40B4-BE49-F238E27FC236}">
                  <a16:creationId xmlns:a16="http://schemas.microsoft.com/office/drawing/2014/main" id="{765BD569-8107-3948-9B15-EFBA378D2FB6}"/>
                </a:ext>
              </a:extLst>
            </p:cNvPr>
            <p:cNvSpPr txBox="1"/>
            <p:nvPr/>
          </p:nvSpPr>
          <p:spPr>
            <a:xfrm>
              <a:off x="6035613" y="5977947"/>
              <a:ext cx="2076877" cy="461665"/>
            </a:xfrm>
            <a:prstGeom prst="rect">
              <a:avLst/>
            </a:prstGeom>
            <a:noFill/>
          </p:spPr>
          <p:txBody>
            <a:bodyPr wrap="square" rtlCol="0">
              <a:spAutoFit/>
            </a:bodyPr>
            <a:lstStyle/>
            <a:p>
              <a:pPr algn="ctr"/>
              <a:r>
                <a:rPr lang="en-US" sz="2400" dirty="0" err="1"/>
                <a:t>SpectrumScale</a:t>
              </a:r>
              <a:endParaRPr lang="en-US" sz="2400" dirty="0"/>
            </a:p>
          </p:txBody>
        </p:sp>
      </p:grpSp>
      <p:grpSp>
        <p:nvGrpSpPr>
          <p:cNvPr id="47" name="Group 46">
            <a:extLst>
              <a:ext uri="{FF2B5EF4-FFF2-40B4-BE49-F238E27FC236}">
                <a16:creationId xmlns:a16="http://schemas.microsoft.com/office/drawing/2014/main" id="{026D4D5C-2BF8-1E49-8C51-05E4005D521E}"/>
              </a:ext>
            </a:extLst>
          </p:cNvPr>
          <p:cNvGrpSpPr/>
          <p:nvPr/>
        </p:nvGrpSpPr>
        <p:grpSpPr>
          <a:xfrm>
            <a:off x="3178751" y="2846201"/>
            <a:ext cx="2431959" cy="2461179"/>
            <a:chOff x="3178751" y="2846201"/>
            <a:chExt cx="2431959" cy="2461179"/>
          </a:xfrm>
        </p:grpSpPr>
        <p:pic>
          <p:nvPicPr>
            <p:cNvPr id="17" name="Picture 16">
              <a:extLst>
                <a:ext uri="{FF2B5EF4-FFF2-40B4-BE49-F238E27FC236}">
                  <a16:creationId xmlns:a16="http://schemas.microsoft.com/office/drawing/2014/main" id="{BEA09728-C7A3-F849-AB6A-F38F530B8A1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01845" y="2846201"/>
              <a:ext cx="2208865" cy="2208865"/>
            </a:xfrm>
            <a:prstGeom prst="rect">
              <a:avLst/>
            </a:prstGeom>
          </p:spPr>
        </p:pic>
        <p:pic>
          <p:nvPicPr>
            <p:cNvPr id="34" name="Picture 33">
              <a:extLst>
                <a:ext uri="{FF2B5EF4-FFF2-40B4-BE49-F238E27FC236}">
                  <a16:creationId xmlns:a16="http://schemas.microsoft.com/office/drawing/2014/main" id="{84DC4E12-52C1-214E-85D2-F1674913286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78751" y="3098515"/>
              <a:ext cx="2208865" cy="2208865"/>
            </a:xfrm>
            <a:prstGeom prst="rect">
              <a:avLst/>
            </a:prstGeom>
          </p:spPr>
        </p:pic>
        <p:sp>
          <p:nvSpPr>
            <p:cNvPr id="26" name="TextBox 25">
              <a:extLst>
                <a:ext uri="{FF2B5EF4-FFF2-40B4-BE49-F238E27FC236}">
                  <a16:creationId xmlns:a16="http://schemas.microsoft.com/office/drawing/2014/main" id="{9219D634-C6C9-A441-80A5-EB77677F77C3}"/>
                </a:ext>
              </a:extLst>
            </p:cNvPr>
            <p:cNvSpPr txBox="1"/>
            <p:nvPr/>
          </p:nvSpPr>
          <p:spPr>
            <a:xfrm>
              <a:off x="3621507" y="3530329"/>
              <a:ext cx="1304211" cy="523220"/>
            </a:xfrm>
            <a:prstGeom prst="rect">
              <a:avLst/>
            </a:prstGeom>
            <a:noFill/>
          </p:spPr>
          <p:txBody>
            <a:bodyPr wrap="square" rtlCol="0">
              <a:spAutoFit/>
            </a:bodyPr>
            <a:lstStyle/>
            <a:p>
              <a:pPr algn="ctr"/>
              <a:r>
                <a:rPr lang="en-US" sz="1400" dirty="0">
                  <a:latin typeface="Courier" pitchFamily="2" charset="0"/>
                </a:rPr>
                <a:t>login1</a:t>
              </a:r>
              <a:br>
                <a:rPr lang="en-US" sz="1400" dirty="0">
                  <a:latin typeface="Courier" pitchFamily="2" charset="0"/>
                </a:rPr>
              </a:br>
              <a:r>
                <a:rPr lang="en-US" sz="1400" dirty="0">
                  <a:latin typeface="Courier" pitchFamily="2" charset="0"/>
                </a:rPr>
                <a:t>login2</a:t>
              </a:r>
            </a:p>
          </p:txBody>
        </p:sp>
      </p:grpSp>
      <p:pic>
        <p:nvPicPr>
          <p:cNvPr id="24" name="Picture 23">
            <a:extLst>
              <a:ext uri="{FF2B5EF4-FFF2-40B4-BE49-F238E27FC236}">
                <a16:creationId xmlns:a16="http://schemas.microsoft.com/office/drawing/2014/main" id="{F1A16557-69A0-114D-A160-8ED7E800BCB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28035" y="1713769"/>
            <a:ext cx="1878062" cy="1878062"/>
          </a:xfrm>
          <a:prstGeom prst="rect">
            <a:avLst/>
          </a:prstGeom>
        </p:spPr>
      </p:pic>
      <p:grpSp>
        <p:nvGrpSpPr>
          <p:cNvPr id="13" name="Group 12">
            <a:extLst>
              <a:ext uri="{FF2B5EF4-FFF2-40B4-BE49-F238E27FC236}">
                <a16:creationId xmlns:a16="http://schemas.microsoft.com/office/drawing/2014/main" id="{A3D88E11-42D9-6041-AEFC-1E2F36ADCD67}"/>
              </a:ext>
            </a:extLst>
          </p:cNvPr>
          <p:cNvGrpSpPr/>
          <p:nvPr/>
        </p:nvGrpSpPr>
        <p:grpSpPr>
          <a:xfrm>
            <a:off x="5839479" y="3020906"/>
            <a:ext cx="2255175" cy="490223"/>
            <a:chOff x="5833711" y="2574866"/>
            <a:chExt cx="2255175" cy="490223"/>
          </a:xfrm>
        </p:grpSpPr>
        <p:cxnSp>
          <p:nvCxnSpPr>
            <p:cNvPr id="27" name="Straight Arrow Connector 26">
              <a:extLst>
                <a:ext uri="{FF2B5EF4-FFF2-40B4-BE49-F238E27FC236}">
                  <a16:creationId xmlns:a16="http://schemas.microsoft.com/office/drawing/2014/main" id="{27302FFF-C862-594D-81FD-5C42B3F1A79D}"/>
                </a:ext>
              </a:extLst>
            </p:cNvPr>
            <p:cNvCxnSpPr>
              <a:cxnSpLocks/>
            </p:cNvCxnSpPr>
            <p:nvPr/>
          </p:nvCxnSpPr>
          <p:spPr>
            <a:xfrm flipV="1">
              <a:off x="7618007" y="2574866"/>
              <a:ext cx="470879" cy="490223"/>
            </a:xfrm>
            <a:prstGeom prst="straightConnector1">
              <a:avLst/>
            </a:prstGeom>
            <a:ln w="38100">
              <a:headEnd type="triangle"/>
              <a:tailEnd type="triangle"/>
            </a:ln>
            <a:scene3d>
              <a:camera prst="orthographicFront">
                <a:rot lat="0" lon="10800000" rev="0"/>
              </a:camera>
              <a:lightRig rig="threePt" dir="t"/>
            </a:scene3d>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2F8EEF8D-C6F5-A047-9925-28F8BDAAB41B}"/>
                </a:ext>
              </a:extLst>
            </p:cNvPr>
            <p:cNvCxnSpPr>
              <a:cxnSpLocks/>
            </p:cNvCxnSpPr>
            <p:nvPr/>
          </p:nvCxnSpPr>
          <p:spPr>
            <a:xfrm flipH="1" flipV="1">
              <a:off x="5833711" y="2574866"/>
              <a:ext cx="470879" cy="490223"/>
            </a:xfrm>
            <a:prstGeom prst="straightConnector1">
              <a:avLst/>
            </a:prstGeom>
            <a:ln w="38100">
              <a:headEnd type="triangle"/>
              <a:tailEnd type="triangle"/>
            </a:ln>
            <a:scene3d>
              <a:camera prst="orthographicFront">
                <a:rot lat="0" lon="10800000" rev="0"/>
              </a:camera>
              <a:lightRig rig="threePt" dir="t"/>
            </a:scene3d>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99821C76-1CEE-204F-A9F1-32377CDA03DB}"/>
              </a:ext>
            </a:extLst>
          </p:cNvPr>
          <p:cNvGrpSpPr/>
          <p:nvPr/>
        </p:nvGrpSpPr>
        <p:grpSpPr>
          <a:xfrm flipV="1">
            <a:off x="5839479" y="4053549"/>
            <a:ext cx="2255175" cy="490223"/>
            <a:chOff x="5833711" y="2574866"/>
            <a:chExt cx="2255175" cy="490223"/>
          </a:xfrm>
        </p:grpSpPr>
        <p:cxnSp>
          <p:nvCxnSpPr>
            <p:cNvPr id="37" name="Straight Arrow Connector 36">
              <a:extLst>
                <a:ext uri="{FF2B5EF4-FFF2-40B4-BE49-F238E27FC236}">
                  <a16:creationId xmlns:a16="http://schemas.microsoft.com/office/drawing/2014/main" id="{47C87438-7F0D-1245-805A-CFB2D23BE47C}"/>
                </a:ext>
              </a:extLst>
            </p:cNvPr>
            <p:cNvCxnSpPr>
              <a:cxnSpLocks/>
            </p:cNvCxnSpPr>
            <p:nvPr/>
          </p:nvCxnSpPr>
          <p:spPr>
            <a:xfrm flipV="1">
              <a:off x="7618007" y="2574866"/>
              <a:ext cx="470879" cy="490223"/>
            </a:xfrm>
            <a:prstGeom prst="straightConnector1">
              <a:avLst/>
            </a:prstGeom>
            <a:ln w="38100">
              <a:headEnd type="triangle"/>
              <a:tailEnd type="triangle"/>
            </a:ln>
            <a:scene3d>
              <a:camera prst="orthographicFront">
                <a:rot lat="0" lon="10800000" rev="0"/>
              </a:camera>
              <a:lightRig rig="threePt" dir="t"/>
            </a:scene3d>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F24386A1-46B0-F940-91AD-2D94CC000D0D}"/>
                </a:ext>
              </a:extLst>
            </p:cNvPr>
            <p:cNvCxnSpPr>
              <a:cxnSpLocks/>
            </p:cNvCxnSpPr>
            <p:nvPr/>
          </p:nvCxnSpPr>
          <p:spPr>
            <a:xfrm flipH="1" flipV="1">
              <a:off x="5833711" y="2574866"/>
              <a:ext cx="470879" cy="490223"/>
            </a:xfrm>
            <a:prstGeom prst="straightConnector1">
              <a:avLst/>
            </a:prstGeom>
            <a:ln w="38100">
              <a:headEnd type="triangle"/>
              <a:tailEnd type="triangle"/>
            </a:ln>
            <a:scene3d>
              <a:camera prst="orthographicFront">
                <a:rot lat="0" lon="10800000" rev="0"/>
              </a:camera>
              <a:lightRig rig="threePt" dir="t"/>
            </a:scene3d>
          </p:spPr>
          <p:style>
            <a:lnRef idx="1">
              <a:schemeClr val="accent1"/>
            </a:lnRef>
            <a:fillRef idx="0">
              <a:schemeClr val="accent1"/>
            </a:fillRef>
            <a:effectRef idx="0">
              <a:schemeClr val="accent1"/>
            </a:effectRef>
            <a:fontRef idx="minor">
              <a:schemeClr val="tx1"/>
            </a:fontRef>
          </p:style>
        </p:cxnSp>
      </p:grpSp>
      <p:pic>
        <p:nvPicPr>
          <p:cNvPr id="50" name="Picture 49" descr="Qr code&#10;&#10;Description automatically generated">
            <a:extLst>
              <a:ext uri="{FF2B5EF4-FFF2-40B4-BE49-F238E27FC236}">
                <a16:creationId xmlns:a16="http://schemas.microsoft.com/office/drawing/2014/main" id="{00A6FC83-CD22-F349-9809-1AD431EEB70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66709" y="916658"/>
            <a:ext cx="680684" cy="776867"/>
          </a:xfrm>
          <a:prstGeom prst="rect">
            <a:avLst/>
          </a:prstGeom>
          <a:solidFill>
            <a:schemeClr val="accent4">
              <a:lumMod val="25000"/>
            </a:schemeClr>
          </a:solidFill>
        </p:spPr>
      </p:pic>
      <p:pic>
        <p:nvPicPr>
          <p:cNvPr id="45" name="Picture 44" descr="Qr code&#10;&#10;Description automatically generated">
            <a:extLst>
              <a:ext uri="{FF2B5EF4-FFF2-40B4-BE49-F238E27FC236}">
                <a16:creationId xmlns:a16="http://schemas.microsoft.com/office/drawing/2014/main" id="{DDA3E618-4729-EB40-83AE-6FB233246FF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405524" y="1009362"/>
            <a:ext cx="680684" cy="776867"/>
          </a:xfrm>
          <a:prstGeom prst="rect">
            <a:avLst/>
          </a:prstGeom>
          <a:solidFill>
            <a:schemeClr val="accent4">
              <a:lumMod val="75000"/>
            </a:schemeClr>
          </a:solidFill>
        </p:spPr>
      </p:pic>
      <p:pic>
        <p:nvPicPr>
          <p:cNvPr id="44" name="Picture 43" descr="Qr code&#10;&#10;Description automatically generated">
            <a:extLst>
              <a:ext uri="{FF2B5EF4-FFF2-40B4-BE49-F238E27FC236}">
                <a16:creationId xmlns:a16="http://schemas.microsoft.com/office/drawing/2014/main" id="{FA1CE1A0-8271-1F4C-81C7-31ED8B57F48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577791" y="1081828"/>
            <a:ext cx="680684" cy="776867"/>
          </a:xfrm>
          <a:prstGeom prst="rect">
            <a:avLst/>
          </a:prstGeom>
          <a:solidFill>
            <a:schemeClr val="accent2">
              <a:lumMod val="75000"/>
            </a:schemeClr>
          </a:solidFill>
        </p:spPr>
      </p:pic>
      <p:pic>
        <p:nvPicPr>
          <p:cNvPr id="40" name="Picture 39" descr="Qr code&#10;&#10;Description automatically generated">
            <a:extLst>
              <a:ext uri="{FF2B5EF4-FFF2-40B4-BE49-F238E27FC236}">
                <a16:creationId xmlns:a16="http://schemas.microsoft.com/office/drawing/2014/main" id="{20A79F8C-401D-5C4D-8F02-978AC5DC0A7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016330" y="2118719"/>
            <a:ext cx="680684" cy="776867"/>
          </a:xfrm>
          <a:prstGeom prst="rect">
            <a:avLst/>
          </a:prstGeom>
          <a:solidFill>
            <a:srgbClr val="00B050"/>
          </a:solidFill>
        </p:spPr>
      </p:pic>
      <p:grpSp>
        <p:nvGrpSpPr>
          <p:cNvPr id="28" name="Group 27">
            <a:extLst>
              <a:ext uri="{FF2B5EF4-FFF2-40B4-BE49-F238E27FC236}">
                <a16:creationId xmlns:a16="http://schemas.microsoft.com/office/drawing/2014/main" id="{4AA3AF58-6834-7A4B-9EB1-6612AC95E91C}"/>
              </a:ext>
            </a:extLst>
          </p:cNvPr>
          <p:cNvGrpSpPr/>
          <p:nvPr/>
        </p:nvGrpSpPr>
        <p:grpSpPr>
          <a:xfrm>
            <a:off x="4837087" y="1743864"/>
            <a:ext cx="1258913" cy="1277042"/>
            <a:chOff x="4837087" y="1743864"/>
            <a:chExt cx="1258913" cy="1277042"/>
          </a:xfrm>
        </p:grpSpPr>
        <p:sp>
          <p:nvSpPr>
            <p:cNvPr id="14" name="TextBox 13">
              <a:extLst>
                <a:ext uri="{FF2B5EF4-FFF2-40B4-BE49-F238E27FC236}">
                  <a16:creationId xmlns:a16="http://schemas.microsoft.com/office/drawing/2014/main" id="{804C3027-E70C-354F-AA03-22AC5F5CBD67}"/>
                </a:ext>
              </a:extLst>
            </p:cNvPr>
            <p:cNvSpPr txBox="1"/>
            <p:nvPr/>
          </p:nvSpPr>
          <p:spPr>
            <a:xfrm>
              <a:off x="4837087" y="1743864"/>
              <a:ext cx="736099" cy="369332"/>
            </a:xfrm>
            <a:prstGeom prst="rect">
              <a:avLst/>
            </a:prstGeom>
            <a:noFill/>
            <a:ln>
              <a:noFill/>
            </a:ln>
          </p:spPr>
          <p:txBody>
            <a:bodyPr wrap="none" rtlCol="0">
              <a:spAutoFit/>
            </a:bodyPr>
            <a:lstStyle/>
            <a:p>
              <a:r>
                <a:rPr lang="en-US" dirty="0">
                  <a:latin typeface="Courier" pitchFamily="2" charset="0"/>
                </a:rPr>
                <a:t>qsub</a:t>
              </a:r>
            </a:p>
          </p:txBody>
        </p:sp>
        <p:sp>
          <p:nvSpPr>
            <p:cNvPr id="18" name="Bent Arrow 17">
              <a:extLst>
                <a:ext uri="{FF2B5EF4-FFF2-40B4-BE49-F238E27FC236}">
                  <a16:creationId xmlns:a16="http://schemas.microsoft.com/office/drawing/2014/main" id="{F153A4FC-6011-3349-BF2D-3F9B988A2483}"/>
                </a:ext>
              </a:extLst>
            </p:cNvPr>
            <p:cNvSpPr/>
            <p:nvPr/>
          </p:nvSpPr>
          <p:spPr>
            <a:xfrm>
              <a:off x="4837087" y="2113196"/>
              <a:ext cx="1258913" cy="907710"/>
            </a:xfrm>
            <a:prstGeom prst="bentArrow">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4" name="TextBox 53">
            <a:extLst>
              <a:ext uri="{FF2B5EF4-FFF2-40B4-BE49-F238E27FC236}">
                <a16:creationId xmlns:a16="http://schemas.microsoft.com/office/drawing/2014/main" id="{94E043B6-70F2-F947-A21E-188DED345A5F}"/>
              </a:ext>
            </a:extLst>
          </p:cNvPr>
          <p:cNvSpPr txBox="1"/>
          <p:nvPr/>
        </p:nvSpPr>
        <p:spPr>
          <a:xfrm>
            <a:off x="6416275" y="2258512"/>
            <a:ext cx="1101584" cy="369332"/>
          </a:xfrm>
          <a:prstGeom prst="rect">
            <a:avLst/>
          </a:prstGeom>
          <a:noFill/>
        </p:spPr>
        <p:txBody>
          <a:bodyPr wrap="none" rtlCol="0">
            <a:spAutoFit/>
          </a:bodyPr>
          <a:lstStyle/>
          <a:p>
            <a:pPr algn="ctr"/>
            <a:r>
              <a:rPr lang="en-US" dirty="0"/>
              <a:t>scheduler</a:t>
            </a:r>
          </a:p>
        </p:txBody>
      </p:sp>
    </p:spTree>
    <p:extLst>
      <p:ext uri="{BB962C8B-B14F-4D97-AF65-F5344CB8AC3E}">
        <p14:creationId xmlns:p14="http://schemas.microsoft.com/office/powerpoint/2010/main" val="1557953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nodeType="clickEffect">
                                  <p:stCondLst>
                                    <p:cond delay="0"/>
                                  </p:stCondLst>
                                  <p:childTnLst>
                                    <p:animMotion origin="layout" path="M -0.00013 0.00648 C 0.0138 -0.05509 0.02761 -0.11644 0.06459 -0.13843 C 0.10169 -0.16042 0.15807 -0.15764 0.21849 -0.14028 " pathEditMode="relative" rAng="0" ptsTypes="AAA">
                                      <p:cBhvr>
                                        <p:cTn id="10" dur="2000" fill="hold"/>
                                        <p:tgtEl>
                                          <p:spTgt spid="40"/>
                                        </p:tgtEl>
                                        <p:attrNameLst>
                                          <p:attrName>ppt_x</p:attrName>
                                          <p:attrName>ppt_y</p:attrName>
                                        </p:attrNameLst>
                                      </p:cBhvr>
                                      <p:rCtr x="10924" y="-803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7F5DF0A-5687-5C4F-A08A-A8F20458A1E1}"/>
              </a:ext>
            </a:extLst>
          </p:cNvPr>
          <p:cNvSpPr>
            <a:spLocks noGrp="1"/>
          </p:cNvSpPr>
          <p:nvPr>
            <p:ph type="sldNum" sz="quarter" idx="12"/>
          </p:nvPr>
        </p:nvSpPr>
        <p:spPr/>
        <p:txBody>
          <a:bodyPr/>
          <a:lstStyle/>
          <a:p>
            <a:fld id="{E89BC60F-F4BF-4EE8-9F02-8A0093F1814F}" type="slidenum">
              <a:rPr lang="en-GB" smtClean="0"/>
              <a:t>12</a:t>
            </a:fld>
            <a:endParaRPr lang="en-GB"/>
          </a:p>
        </p:txBody>
      </p:sp>
      <p:sp>
        <p:nvSpPr>
          <p:cNvPr id="2" name="Title 1">
            <a:extLst>
              <a:ext uri="{FF2B5EF4-FFF2-40B4-BE49-F238E27FC236}">
                <a16:creationId xmlns:a16="http://schemas.microsoft.com/office/drawing/2014/main" id="{061CA3BB-436A-BF47-BB43-9068F7E2E7CF}"/>
              </a:ext>
            </a:extLst>
          </p:cNvPr>
          <p:cNvSpPr>
            <a:spLocks noGrp="1"/>
          </p:cNvSpPr>
          <p:nvPr>
            <p:ph type="title"/>
          </p:nvPr>
        </p:nvSpPr>
        <p:spPr/>
        <p:txBody>
          <a:bodyPr/>
          <a:lstStyle/>
          <a:p>
            <a:r>
              <a:rPr lang="en-US" dirty="0"/>
              <a:t>A Cluster Job…</a:t>
            </a:r>
            <a:endParaRPr lang="en-GB" dirty="0"/>
          </a:p>
        </p:txBody>
      </p:sp>
      <p:pic>
        <p:nvPicPr>
          <p:cNvPr id="9" name="Content Placeholder 8">
            <a:extLst>
              <a:ext uri="{FF2B5EF4-FFF2-40B4-BE49-F238E27FC236}">
                <a16:creationId xmlns:a16="http://schemas.microsoft.com/office/drawing/2014/main" id="{5D62F843-64C5-B04A-9C6B-A4F1C03722E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14495" y="3275619"/>
            <a:ext cx="1214645" cy="1197293"/>
          </a:xfrm>
        </p:spPr>
      </p:pic>
      <p:pic>
        <p:nvPicPr>
          <p:cNvPr id="19" name="Picture 18">
            <a:extLst>
              <a:ext uri="{FF2B5EF4-FFF2-40B4-BE49-F238E27FC236}">
                <a16:creationId xmlns:a16="http://schemas.microsoft.com/office/drawing/2014/main" id="{1A9D36DB-08A3-9B43-8DD9-F8741C1863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78177" y="2029505"/>
            <a:ext cx="2520431" cy="3563675"/>
          </a:xfrm>
          <a:prstGeom prst="rect">
            <a:avLst/>
          </a:prstGeom>
        </p:spPr>
      </p:pic>
      <p:pic>
        <p:nvPicPr>
          <p:cNvPr id="20" name="Picture 19">
            <a:extLst>
              <a:ext uri="{FF2B5EF4-FFF2-40B4-BE49-F238E27FC236}">
                <a16:creationId xmlns:a16="http://schemas.microsoft.com/office/drawing/2014/main" id="{B8C4F679-7909-0349-A7B9-B512CD5294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59090" y="2372694"/>
            <a:ext cx="2520431" cy="3563675"/>
          </a:xfrm>
          <a:prstGeom prst="rect">
            <a:avLst/>
          </a:prstGeom>
        </p:spPr>
      </p:pic>
      <p:cxnSp>
        <p:nvCxnSpPr>
          <p:cNvPr id="31" name="Straight Arrow Connector 30">
            <a:extLst>
              <a:ext uri="{FF2B5EF4-FFF2-40B4-BE49-F238E27FC236}">
                <a16:creationId xmlns:a16="http://schemas.microsoft.com/office/drawing/2014/main" id="{9E1A6DB4-C89B-344D-85B7-18F4CDA5FC52}"/>
              </a:ext>
            </a:extLst>
          </p:cNvPr>
          <p:cNvCxnSpPr>
            <a:cxnSpLocks/>
          </p:cNvCxnSpPr>
          <p:nvPr/>
        </p:nvCxnSpPr>
        <p:spPr>
          <a:xfrm>
            <a:off x="2259849" y="3867447"/>
            <a:ext cx="877689" cy="0"/>
          </a:xfrm>
          <a:prstGeom prst="straightConnector1">
            <a:avLst/>
          </a:prstGeom>
          <a:ln w="38100">
            <a:headEnd type="triangle"/>
            <a:tailEnd type="triangle"/>
          </a:ln>
          <a:scene3d>
            <a:camera prst="orthographicFront">
              <a:rot lat="0" lon="10800000" rev="0"/>
            </a:camera>
            <a:lightRig rig="threePt" dir="t"/>
          </a:scene3d>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B58AF24A-705C-D24C-8CB5-E9F9E91CAB25}"/>
              </a:ext>
            </a:extLst>
          </p:cNvPr>
          <p:cNvSpPr txBox="1"/>
          <p:nvPr/>
        </p:nvSpPr>
        <p:spPr>
          <a:xfrm>
            <a:off x="2399293" y="3412600"/>
            <a:ext cx="685582" cy="461665"/>
          </a:xfrm>
          <a:prstGeom prst="rect">
            <a:avLst/>
          </a:prstGeom>
          <a:noFill/>
        </p:spPr>
        <p:txBody>
          <a:bodyPr wrap="square" rtlCol="0">
            <a:spAutoFit/>
          </a:bodyPr>
          <a:lstStyle/>
          <a:p>
            <a:r>
              <a:rPr lang="en-US" sz="2400" dirty="0"/>
              <a:t>SSH</a:t>
            </a:r>
          </a:p>
        </p:txBody>
      </p:sp>
      <p:grpSp>
        <p:nvGrpSpPr>
          <p:cNvPr id="5" name="Group 4">
            <a:extLst>
              <a:ext uri="{FF2B5EF4-FFF2-40B4-BE49-F238E27FC236}">
                <a16:creationId xmlns:a16="http://schemas.microsoft.com/office/drawing/2014/main" id="{94926DF1-F14C-894A-AADD-1915B717DB5C}"/>
              </a:ext>
            </a:extLst>
          </p:cNvPr>
          <p:cNvGrpSpPr/>
          <p:nvPr/>
        </p:nvGrpSpPr>
        <p:grpSpPr>
          <a:xfrm>
            <a:off x="5928628" y="4382118"/>
            <a:ext cx="2076877" cy="2057304"/>
            <a:chOff x="6035613" y="4382308"/>
            <a:chExt cx="2076877" cy="2057304"/>
          </a:xfrm>
        </p:grpSpPr>
        <p:pic>
          <p:nvPicPr>
            <p:cNvPr id="15" name="Picture 14">
              <a:extLst>
                <a:ext uri="{FF2B5EF4-FFF2-40B4-BE49-F238E27FC236}">
                  <a16:creationId xmlns:a16="http://schemas.microsoft.com/office/drawing/2014/main" id="{792BE113-15FC-1849-87E4-3BFB9C3DB69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76650" y="4382308"/>
              <a:ext cx="1794803" cy="1663476"/>
            </a:xfrm>
            <a:prstGeom prst="rect">
              <a:avLst/>
            </a:prstGeom>
          </p:spPr>
        </p:pic>
        <p:sp>
          <p:nvSpPr>
            <p:cNvPr id="51" name="TextBox 50">
              <a:extLst>
                <a:ext uri="{FF2B5EF4-FFF2-40B4-BE49-F238E27FC236}">
                  <a16:creationId xmlns:a16="http://schemas.microsoft.com/office/drawing/2014/main" id="{765BD569-8107-3948-9B15-EFBA378D2FB6}"/>
                </a:ext>
              </a:extLst>
            </p:cNvPr>
            <p:cNvSpPr txBox="1"/>
            <p:nvPr/>
          </p:nvSpPr>
          <p:spPr>
            <a:xfrm>
              <a:off x="6035613" y="5977947"/>
              <a:ext cx="2076877" cy="461665"/>
            </a:xfrm>
            <a:prstGeom prst="rect">
              <a:avLst/>
            </a:prstGeom>
            <a:noFill/>
          </p:spPr>
          <p:txBody>
            <a:bodyPr wrap="square" rtlCol="0">
              <a:spAutoFit/>
            </a:bodyPr>
            <a:lstStyle/>
            <a:p>
              <a:pPr algn="ctr"/>
              <a:r>
                <a:rPr lang="en-US" sz="2400" dirty="0" err="1"/>
                <a:t>SpectrumScale</a:t>
              </a:r>
              <a:endParaRPr lang="en-US" sz="2400" dirty="0"/>
            </a:p>
          </p:txBody>
        </p:sp>
      </p:grpSp>
      <p:grpSp>
        <p:nvGrpSpPr>
          <p:cNvPr id="47" name="Group 46">
            <a:extLst>
              <a:ext uri="{FF2B5EF4-FFF2-40B4-BE49-F238E27FC236}">
                <a16:creationId xmlns:a16="http://schemas.microsoft.com/office/drawing/2014/main" id="{026D4D5C-2BF8-1E49-8C51-05E4005D521E}"/>
              </a:ext>
            </a:extLst>
          </p:cNvPr>
          <p:cNvGrpSpPr/>
          <p:nvPr/>
        </p:nvGrpSpPr>
        <p:grpSpPr>
          <a:xfrm>
            <a:off x="3178751" y="2846201"/>
            <a:ext cx="2431959" cy="2461179"/>
            <a:chOff x="3178751" y="2846201"/>
            <a:chExt cx="2431959" cy="2461179"/>
          </a:xfrm>
        </p:grpSpPr>
        <p:pic>
          <p:nvPicPr>
            <p:cNvPr id="17" name="Picture 16">
              <a:extLst>
                <a:ext uri="{FF2B5EF4-FFF2-40B4-BE49-F238E27FC236}">
                  <a16:creationId xmlns:a16="http://schemas.microsoft.com/office/drawing/2014/main" id="{BEA09728-C7A3-F849-AB6A-F38F530B8A1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01845" y="2846201"/>
              <a:ext cx="2208865" cy="2208865"/>
            </a:xfrm>
            <a:prstGeom prst="rect">
              <a:avLst/>
            </a:prstGeom>
          </p:spPr>
        </p:pic>
        <p:pic>
          <p:nvPicPr>
            <p:cNvPr id="34" name="Picture 33">
              <a:extLst>
                <a:ext uri="{FF2B5EF4-FFF2-40B4-BE49-F238E27FC236}">
                  <a16:creationId xmlns:a16="http://schemas.microsoft.com/office/drawing/2014/main" id="{84DC4E12-52C1-214E-85D2-F1674913286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78751" y="3098515"/>
              <a:ext cx="2208865" cy="2208865"/>
            </a:xfrm>
            <a:prstGeom prst="rect">
              <a:avLst/>
            </a:prstGeom>
          </p:spPr>
        </p:pic>
        <p:sp>
          <p:nvSpPr>
            <p:cNvPr id="26" name="TextBox 25">
              <a:extLst>
                <a:ext uri="{FF2B5EF4-FFF2-40B4-BE49-F238E27FC236}">
                  <a16:creationId xmlns:a16="http://schemas.microsoft.com/office/drawing/2014/main" id="{9219D634-C6C9-A441-80A5-EB77677F77C3}"/>
                </a:ext>
              </a:extLst>
            </p:cNvPr>
            <p:cNvSpPr txBox="1"/>
            <p:nvPr/>
          </p:nvSpPr>
          <p:spPr>
            <a:xfrm>
              <a:off x="3621507" y="3530329"/>
              <a:ext cx="1304211" cy="523220"/>
            </a:xfrm>
            <a:prstGeom prst="rect">
              <a:avLst/>
            </a:prstGeom>
            <a:noFill/>
          </p:spPr>
          <p:txBody>
            <a:bodyPr wrap="square" rtlCol="0">
              <a:spAutoFit/>
            </a:bodyPr>
            <a:lstStyle/>
            <a:p>
              <a:pPr algn="ctr"/>
              <a:r>
                <a:rPr lang="en-US" sz="1400" dirty="0">
                  <a:latin typeface="Courier" pitchFamily="2" charset="0"/>
                </a:rPr>
                <a:t>login1</a:t>
              </a:r>
              <a:br>
                <a:rPr lang="en-US" sz="1400" dirty="0">
                  <a:latin typeface="Courier" pitchFamily="2" charset="0"/>
                </a:rPr>
              </a:br>
              <a:r>
                <a:rPr lang="en-US" sz="1400" dirty="0">
                  <a:latin typeface="Courier" pitchFamily="2" charset="0"/>
                </a:rPr>
                <a:t>login2</a:t>
              </a:r>
            </a:p>
          </p:txBody>
        </p:sp>
      </p:grpSp>
      <p:pic>
        <p:nvPicPr>
          <p:cNvPr id="24" name="Picture 23">
            <a:extLst>
              <a:ext uri="{FF2B5EF4-FFF2-40B4-BE49-F238E27FC236}">
                <a16:creationId xmlns:a16="http://schemas.microsoft.com/office/drawing/2014/main" id="{F1A16557-69A0-114D-A160-8ED7E800BCB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28035" y="1713769"/>
            <a:ext cx="1878062" cy="1878062"/>
          </a:xfrm>
          <a:prstGeom prst="rect">
            <a:avLst/>
          </a:prstGeom>
        </p:spPr>
      </p:pic>
      <p:grpSp>
        <p:nvGrpSpPr>
          <p:cNvPr id="13" name="Group 12">
            <a:extLst>
              <a:ext uri="{FF2B5EF4-FFF2-40B4-BE49-F238E27FC236}">
                <a16:creationId xmlns:a16="http://schemas.microsoft.com/office/drawing/2014/main" id="{A3D88E11-42D9-6041-AEFC-1E2F36ADCD67}"/>
              </a:ext>
            </a:extLst>
          </p:cNvPr>
          <p:cNvGrpSpPr/>
          <p:nvPr/>
        </p:nvGrpSpPr>
        <p:grpSpPr>
          <a:xfrm>
            <a:off x="5839479" y="3020906"/>
            <a:ext cx="2255175" cy="490223"/>
            <a:chOff x="5833711" y="2574866"/>
            <a:chExt cx="2255175" cy="490223"/>
          </a:xfrm>
        </p:grpSpPr>
        <p:cxnSp>
          <p:nvCxnSpPr>
            <p:cNvPr id="27" name="Straight Arrow Connector 26">
              <a:extLst>
                <a:ext uri="{FF2B5EF4-FFF2-40B4-BE49-F238E27FC236}">
                  <a16:creationId xmlns:a16="http://schemas.microsoft.com/office/drawing/2014/main" id="{27302FFF-C862-594D-81FD-5C42B3F1A79D}"/>
                </a:ext>
              </a:extLst>
            </p:cNvPr>
            <p:cNvCxnSpPr>
              <a:cxnSpLocks/>
            </p:cNvCxnSpPr>
            <p:nvPr/>
          </p:nvCxnSpPr>
          <p:spPr>
            <a:xfrm flipV="1">
              <a:off x="7618007" y="2574866"/>
              <a:ext cx="470879" cy="490223"/>
            </a:xfrm>
            <a:prstGeom prst="straightConnector1">
              <a:avLst/>
            </a:prstGeom>
            <a:ln w="38100">
              <a:headEnd type="triangle"/>
              <a:tailEnd type="triangle"/>
            </a:ln>
            <a:scene3d>
              <a:camera prst="orthographicFront">
                <a:rot lat="0" lon="10800000" rev="0"/>
              </a:camera>
              <a:lightRig rig="threePt" dir="t"/>
            </a:scene3d>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2F8EEF8D-C6F5-A047-9925-28F8BDAAB41B}"/>
                </a:ext>
              </a:extLst>
            </p:cNvPr>
            <p:cNvCxnSpPr>
              <a:cxnSpLocks/>
            </p:cNvCxnSpPr>
            <p:nvPr/>
          </p:nvCxnSpPr>
          <p:spPr>
            <a:xfrm flipH="1" flipV="1">
              <a:off x="5833711" y="2574866"/>
              <a:ext cx="470879" cy="490223"/>
            </a:xfrm>
            <a:prstGeom prst="straightConnector1">
              <a:avLst/>
            </a:prstGeom>
            <a:ln w="38100">
              <a:headEnd type="triangle"/>
              <a:tailEnd type="triangle"/>
            </a:ln>
            <a:scene3d>
              <a:camera prst="orthographicFront">
                <a:rot lat="0" lon="10800000" rev="0"/>
              </a:camera>
              <a:lightRig rig="threePt" dir="t"/>
            </a:scene3d>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99821C76-1CEE-204F-A9F1-32377CDA03DB}"/>
              </a:ext>
            </a:extLst>
          </p:cNvPr>
          <p:cNvGrpSpPr/>
          <p:nvPr/>
        </p:nvGrpSpPr>
        <p:grpSpPr>
          <a:xfrm flipV="1">
            <a:off x="5839479" y="4053549"/>
            <a:ext cx="2255175" cy="490223"/>
            <a:chOff x="5833711" y="2574866"/>
            <a:chExt cx="2255175" cy="490223"/>
          </a:xfrm>
        </p:grpSpPr>
        <p:cxnSp>
          <p:nvCxnSpPr>
            <p:cNvPr id="37" name="Straight Arrow Connector 36">
              <a:extLst>
                <a:ext uri="{FF2B5EF4-FFF2-40B4-BE49-F238E27FC236}">
                  <a16:creationId xmlns:a16="http://schemas.microsoft.com/office/drawing/2014/main" id="{47C87438-7F0D-1245-805A-CFB2D23BE47C}"/>
                </a:ext>
              </a:extLst>
            </p:cNvPr>
            <p:cNvCxnSpPr>
              <a:cxnSpLocks/>
            </p:cNvCxnSpPr>
            <p:nvPr/>
          </p:nvCxnSpPr>
          <p:spPr>
            <a:xfrm flipV="1">
              <a:off x="7618007" y="2574866"/>
              <a:ext cx="470879" cy="490223"/>
            </a:xfrm>
            <a:prstGeom prst="straightConnector1">
              <a:avLst/>
            </a:prstGeom>
            <a:ln w="38100">
              <a:headEnd type="triangle"/>
              <a:tailEnd type="triangle"/>
            </a:ln>
            <a:scene3d>
              <a:camera prst="orthographicFront">
                <a:rot lat="0" lon="10800000" rev="0"/>
              </a:camera>
              <a:lightRig rig="threePt" dir="t"/>
            </a:scene3d>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F24386A1-46B0-F940-91AD-2D94CC000D0D}"/>
                </a:ext>
              </a:extLst>
            </p:cNvPr>
            <p:cNvCxnSpPr>
              <a:cxnSpLocks/>
            </p:cNvCxnSpPr>
            <p:nvPr/>
          </p:nvCxnSpPr>
          <p:spPr>
            <a:xfrm flipH="1" flipV="1">
              <a:off x="5833711" y="2574866"/>
              <a:ext cx="470879" cy="490223"/>
            </a:xfrm>
            <a:prstGeom prst="straightConnector1">
              <a:avLst/>
            </a:prstGeom>
            <a:ln w="38100">
              <a:headEnd type="triangle"/>
              <a:tailEnd type="triangle"/>
            </a:ln>
            <a:scene3d>
              <a:camera prst="orthographicFront">
                <a:rot lat="0" lon="10800000" rev="0"/>
              </a:camera>
              <a:lightRig rig="threePt" dir="t"/>
            </a:scene3d>
          </p:spPr>
          <p:style>
            <a:lnRef idx="1">
              <a:schemeClr val="accent1"/>
            </a:lnRef>
            <a:fillRef idx="0">
              <a:schemeClr val="accent1"/>
            </a:fillRef>
            <a:effectRef idx="0">
              <a:schemeClr val="accent1"/>
            </a:effectRef>
            <a:fontRef idx="minor">
              <a:schemeClr val="tx1"/>
            </a:fontRef>
          </p:style>
        </p:cxnSp>
      </p:grpSp>
      <p:pic>
        <p:nvPicPr>
          <p:cNvPr id="50" name="Picture 49" descr="Qr code&#10;&#10;Description automatically generated">
            <a:extLst>
              <a:ext uri="{FF2B5EF4-FFF2-40B4-BE49-F238E27FC236}">
                <a16:creationId xmlns:a16="http://schemas.microsoft.com/office/drawing/2014/main" id="{00A6FC83-CD22-F349-9809-1AD431EEB70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66709" y="916658"/>
            <a:ext cx="680684" cy="776867"/>
          </a:xfrm>
          <a:prstGeom prst="rect">
            <a:avLst/>
          </a:prstGeom>
          <a:solidFill>
            <a:schemeClr val="accent4">
              <a:lumMod val="25000"/>
            </a:schemeClr>
          </a:solidFill>
        </p:spPr>
      </p:pic>
      <p:pic>
        <p:nvPicPr>
          <p:cNvPr id="45" name="Picture 44" descr="Qr code&#10;&#10;Description automatically generated">
            <a:extLst>
              <a:ext uri="{FF2B5EF4-FFF2-40B4-BE49-F238E27FC236}">
                <a16:creationId xmlns:a16="http://schemas.microsoft.com/office/drawing/2014/main" id="{DDA3E618-4729-EB40-83AE-6FB233246FF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405524" y="1009362"/>
            <a:ext cx="680684" cy="776867"/>
          </a:xfrm>
          <a:prstGeom prst="rect">
            <a:avLst/>
          </a:prstGeom>
          <a:solidFill>
            <a:schemeClr val="accent4">
              <a:lumMod val="75000"/>
            </a:schemeClr>
          </a:solidFill>
        </p:spPr>
      </p:pic>
      <p:pic>
        <p:nvPicPr>
          <p:cNvPr id="44" name="Picture 43" descr="Qr code&#10;&#10;Description automatically generated">
            <a:extLst>
              <a:ext uri="{FF2B5EF4-FFF2-40B4-BE49-F238E27FC236}">
                <a16:creationId xmlns:a16="http://schemas.microsoft.com/office/drawing/2014/main" id="{FA1CE1A0-8271-1F4C-81C7-31ED8B57F48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577791" y="1081828"/>
            <a:ext cx="680684" cy="776867"/>
          </a:xfrm>
          <a:prstGeom prst="rect">
            <a:avLst/>
          </a:prstGeom>
          <a:solidFill>
            <a:schemeClr val="accent2">
              <a:lumMod val="75000"/>
            </a:schemeClr>
          </a:solidFill>
        </p:spPr>
      </p:pic>
      <p:sp>
        <p:nvSpPr>
          <p:cNvPr id="3" name="Rectangle 2">
            <a:extLst>
              <a:ext uri="{FF2B5EF4-FFF2-40B4-BE49-F238E27FC236}">
                <a16:creationId xmlns:a16="http://schemas.microsoft.com/office/drawing/2014/main" id="{12EC97E6-4265-C443-8008-B36621784137}"/>
              </a:ext>
            </a:extLst>
          </p:cNvPr>
          <p:cNvSpPr/>
          <p:nvPr/>
        </p:nvSpPr>
        <p:spPr>
          <a:xfrm>
            <a:off x="8536549" y="4382118"/>
            <a:ext cx="1867540" cy="446360"/>
          </a:xfrm>
          <a:prstGeom prst="rect">
            <a:avLst/>
          </a:prstGeom>
          <a:solidFill>
            <a:srgbClr val="5EB730">
              <a:alpha val="6431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descr="Qr code&#10;&#10;Description automatically generated">
            <a:extLst>
              <a:ext uri="{FF2B5EF4-FFF2-40B4-BE49-F238E27FC236}">
                <a16:creationId xmlns:a16="http://schemas.microsoft.com/office/drawing/2014/main" id="{20A79F8C-401D-5C4D-8F02-978AC5DC0A7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684731" y="1149126"/>
            <a:ext cx="680684" cy="776867"/>
          </a:xfrm>
          <a:prstGeom prst="rect">
            <a:avLst/>
          </a:prstGeom>
          <a:solidFill>
            <a:srgbClr val="00B050"/>
          </a:solidFill>
        </p:spPr>
      </p:pic>
      <p:grpSp>
        <p:nvGrpSpPr>
          <p:cNvPr id="8" name="Group 7">
            <a:extLst>
              <a:ext uri="{FF2B5EF4-FFF2-40B4-BE49-F238E27FC236}">
                <a16:creationId xmlns:a16="http://schemas.microsoft.com/office/drawing/2014/main" id="{B0F44572-4EF4-0848-AFE1-CF6833EAE3E2}"/>
              </a:ext>
            </a:extLst>
          </p:cNvPr>
          <p:cNvGrpSpPr/>
          <p:nvPr/>
        </p:nvGrpSpPr>
        <p:grpSpPr>
          <a:xfrm>
            <a:off x="4549885" y="1900835"/>
            <a:ext cx="1204332" cy="1197680"/>
            <a:chOff x="4549885" y="1900835"/>
            <a:chExt cx="1204332" cy="1197680"/>
          </a:xfrm>
        </p:grpSpPr>
        <p:sp>
          <p:nvSpPr>
            <p:cNvPr id="6" name="Left-up Arrow 5">
              <a:extLst>
                <a:ext uri="{FF2B5EF4-FFF2-40B4-BE49-F238E27FC236}">
                  <a16:creationId xmlns:a16="http://schemas.microsoft.com/office/drawing/2014/main" id="{0C38C63B-DDE7-844A-979B-6D2946D6A243}"/>
                </a:ext>
              </a:extLst>
            </p:cNvPr>
            <p:cNvSpPr/>
            <p:nvPr/>
          </p:nvSpPr>
          <p:spPr>
            <a:xfrm rot="10800000">
              <a:off x="4549885" y="1900835"/>
              <a:ext cx="1204332" cy="1197680"/>
            </a:xfrm>
            <a:prstGeom prst="leftUpArrow">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80229F54-A519-6641-993B-0D42E68E9E3F}"/>
                </a:ext>
              </a:extLst>
            </p:cNvPr>
            <p:cNvSpPr txBox="1"/>
            <p:nvPr/>
          </p:nvSpPr>
          <p:spPr>
            <a:xfrm>
              <a:off x="4736753" y="2004186"/>
              <a:ext cx="873957" cy="369332"/>
            </a:xfrm>
            <a:prstGeom prst="rect">
              <a:avLst/>
            </a:prstGeom>
            <a:noFill/>
          </p:spPr>
          <p:txBody>
            <a:bodyPr wrap="none" rtlCol="0">
              <a:spAutoFit/>
            </a:bodyPr>
            <a:lstStyle/>
            <a:p>
              <a:r>
                <a:rPr lang="en-US" dirty="0">
                  <a:solidFill>
                    <a:schemeClr val="bg2"/>
                  </a:solidFill>
                  <a:latin typeface="Courier" pitchFamily="2" charset="0"/>
                </a:rPr>
                <a:t>qstat</a:t>
              </a:r>
            </a:p>
          </p:txBody>
        </p:sp>
      </p:grpSp>
      <p:sp>
        <p:nvSpPr>
          <p:cNvPr id="35" name="TextBox 34">
            <a:extLst>
              <a:ext uri="{FF2B5EF4-FFF2-40B4-BE49-F238E27FC236}">
                <a16:creationId xmlns:a16="http://schemas.microsoft.com/office/drawing/2014/main" id="{1AEBCF0D-F430-B641-A871-F35FDB94BB5E}"/>
              </a:ext>
            </a:extLst>
          </p:cNvPr>
          <p:cNvSpPr txBox="1"/>
          <p:nvPr/>
        </p:nvSpPr>
        <p:spPr>
          <a:xfrm>
            <a:off x="6416275" y="2258512"/>
            <a:ext cx="1101584" cy="369332"/>
          </a:xfrm>
          <a:prstGeom prst="rect">
            <a:avLst/>
          </a:prstGeom>
          <a:noFill/>
        </p:spPr>
        <p:txBody>
          <a:bodyPr wrap="none" rtlCol="0">
            <a:spAutoFit/>
          </a:bodyPr>
          <a:lstStyle/>
          <a:p>
            <a:pPr algn="ctr"/>
            <a:r>
              <a:rPr lang="en-US" dirty="0"/>
              <a:t>scheduler</a:t>
            </a:r>
          </a:p>
        </p:txBody>
      </p:sp>
    </p:spTree>
    <p:extLst>
      <p:ext uri="{BB962C8B-B14F-4D97-AF65-F5344CB8AC3E}">
        <p14:creationId xmlns:p14="http://schemas.microsoft.com/office/powerpoint/2010/main" val="2605904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0" presetClass="path" presetSubtype="0" accel="50000" decel="50000" fill="hold" nodeType="clickEffect">
                                  <p:stCondLst>
                                    <p:cond delay="0"/>
                                  </p:stCondLst>
                                  <p:childTnLst>
                                    <p:animMotion origin="layout" path="M 0.00091 -0.00138 C 0.05534 -0.02314 0.1099 -0.0449 0.13893 0.0294 C 0.1681 0.10371 0.1681 0.37894 0.17565 0.44422 " pathEditMode="relative" ptsTypes="AAA">
                                      <p:cBhvr>
                                        <p:cTn id="11" dur="2000" fill="hold"/>
                                        <p:tgtEl>
                                          <p:spTgt spid="40"/>
                                        </p:tgtEl>
                                        <p:attrNameLst>
                                          <p:attrName>ppt_x</p:attrName>
                                          <p:attrName>ppt_y</p:attrName>
                                        </p:attrNameLst>
                                      </p:cBhvr>
                                    </p:animMotion>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7F5DF0A-5687-5C4F-A08A-A8F20458A1E1}"/>
              </a:ext>
            </a:extLst>
          </p:cNvPr>
          <p:cNvSpPr>
            <a:spLocks noGrp="1"/>
          </p:cNvSpPr>
          <p:nvPr>
            <p:ph type="sldNum" sz="quarter" idx="12"/>
          </p:nvPr>
        </p:nvSpPr>
        <p:spPr/>
        <p:txBody>
          <a:bodyPr/>
          <a:lstStyle/>
          <a:p>
            <a:fld id="{E89BC60F-F4BF-4EE8-9F02-8A0093F1814F}" type="slidenum">
              <a:rPr lang="en-GB" smtClean="0"/>
              <a:t>13</a:t>
            </a:fld>
            <a:endParaRPr lang="en-GB"/>
          </a:p>
        </p:txBody>
      </p:sp>
      <p:sp>
        <p:nvSpPr>
          <p:cNvPr id="2" name="Title 1">
            <a:extLst>
              <a:ext uri="{FF2B5EF4-FFF2-40B4-BE49-F238E27FC236}">
                <a16:creationId xmlns:a16="http://schemas.microsoft.com/office/drawing/2014/main" id="{061CA3BB-436A-BF47-BB43-9068F7E2E7CF}"/>
              </a:ext>
            </a:extLst>
          </p:cNvPr>
          <p:cNvSpPr>
            <a:spLocks noGrp="1"/>
          </p:cNvSpPr>
          <p:nvPr>
            <p:ph type="title"/>
          </p:nvPr>
        </p:nvSpPr>
        <p:spPr/>
        <p:txBody>
          <a:bodyPr/>
          <a:lstStyle/>
          <a:p>
            <a:r>
              <a:rPr lang="en-US" dirty="0"/>
              <a:t>A Cluster Job…</a:t>
            </a:r>
            <a:endParaRPr lang="en-GB" dirty="0"/>
          </a:p>
        </p:txBody>
      </p:sp>
      <p:pic>
        <p:nvPicPr>
          <p:cNvPr id="9" name="Content Placeholder 8">
            <a:extLst>
              <a:ext uri="{FF2B5EF4-FFF2-40B4-BE49-F238E27FC236}">
                <a16:creationId xmlns:a16="http://schemas.microsoft.com/office/drawing/2014/main" id="{5D62F843-64C5-B04A-9C6B-A4F1C03722E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14495" y="3275619"/>
            <a:ext cx="1214645" cy="1197293"/>
          </a:xfrm>
        </p:spPr>
      </p:pic>
      <p:pic>
        <p:nvPicPr>
          <p:cNvPr id="19" name="Picture 18">
            <a:extLst>
              <a:ext uri="{FF2B5EF4-FFF2-40B4-BE49-F238E27FC236}">
                <a16:creationId xmlns:a16="http://schemas.microsoft.com/office/drawing/2014/main" id="{1A9D36DB-08A3-9B43-8DD9-F8741C1863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78177" y="2029505"/>
            <a:ext cx="2520431" cy="3563675"/>
          </a:xfrm>
          <a:prstGeom prst="rect">
            <a:avLst/>
          </a:prstGeom>
        </p:spPr>
      </p:pic>
      <p:pic>
        <p:nvPicPr>
          <p:cNvPr id="20" name="Picture 19">
            <a:extLst>
              <a:ext uri="{FF2B5EF4-FFF2-40B4-BE49-F238E27FC236}">
                <a16:creationId xmlns:a16="http://schemas.microsoft.com/office/drawing/2014/main" id="{B8C4F679-7909-0349-A7B9-B512CD5294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59090" y="2372694"/>
            <a:ext cx="2520431" cy="3563675"/>
          </a:xfrm>
          <a:prstGeom prst="rect">
            <a:avLst/>
          </a:prstGeom>
        </p:spPr>
      </p:pic>
      <p:cxnSp>
        <p:nvCxnSpPr>
          <p:cNvPr id="31" name="Straight Arrow Connector 30">
            <a:extLst>
              <a:ext uri="{FF2B5EF4-FFF2-40B4-BE49-F238E27FC236}">
                <a16:creationId xmlns:a16="http://schemas.microsoft.com/office/drawing/2014/main" id="{9E1A6DB4-C89B-344D-85B7-18F4CDA5FC52}"/>
              </a:ext>
            </a:extLst>
          </p:cNvPr>
          <p:cNvCxnSpPr>
            <a:cxnSpLocks/>
          </p:cNvCxnSpPr>
          <p:nvPr/>
        </p:nvCxnSpPr>
        <p:spPr>
          <a:xfrm>
            <a:off x="2259849" y="3867447"/>
            <a:ext cx="877689" cy="0"/>
          </a:xfrm>
          <a:prstGeom prst="straightConnector1">
            <a:avLst/>
          </a:prstGeom>
          <a:ln w="38100">
            <a:headEnd type="triangle"/>
            <a:tailEnd type="triangle"/>
          </a:ln>
          <a:scene3d>
            <a:camera prst="orthographicFront">
              <a:rot lat="0" lon="10800000" rev="0"/>
            </a:camera>
            <a:lightRig rig="threePt" dir="t"/>
          </a:scene3d>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B58AF24A-705C-D24C-8CB5-E9F9E91CAB25}"/>
              </a:ext>
            </a:extLst>
          </p:cNvPr>
          <p:cNvSpPr txBox="1"/>
          <p:nvPr/>
        </p:nvSpPr>
        <p:spPr>
          <a:xfrm>
            <a:off x="2399293" y="3412600"/>
            <a:ext cx="685582" cy="461665"/>
          </a:xfrm>
          <a:prstGeom prst="rect">
            <a:avLst/>
          </a:prstGeom>
          <a:noFill/>
        </p:spPr>
        <p:txBody>
          <a:bodyPr wrap="square" rtlCol="0">
            <a:spAutoFit/>
          </a:bodyPr>
          <a:lstStyle/>
          <a:p>
            <a:r>
              <a:rPr lang="en-US" sz="2400" dirty="0"/>
              <a:t>SSH</a:t>
            </a:r>
          </a:p>
        </p:txBody>
      </p:sp>
      <p:pic>
        <p:nvPicPr>
          <p:cNvPr id="15" name="Picture 14">
            <a:extLst>
              <a:ext uri="{FF2B5EF4-FFF2-40B4-BE49-F238E27FC236}">
                <a16:creationId xmlns:a16="http://schemas.microsoft.com/office/drawing/2014/main" id="{792BE113-15FC-1849-87E4-3BFB9C3DB69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69665" y="4382118"/>
            <a:ext cx="1794803" cy="1663476"/>
          </a:xfrm>
          <a:prstGeom prst="rect">
            <a:avLst/>
          </a:prstGeom>
        </p:spPr>
      </p:pic>
      <p:sp>
        <p:nvSpPr>
          <p:cNvPr id="51" name="TextBox 50">
            <a:extLst>
              <a:ext uri="{FF2B5EF4-FFF2-40B4-BE49-F238E27FC236}">
                <a16:creationId xmlns:a16="http://schemas.microsoft.com/office/drawing/2014/main" id="{765BD569-8107-3948-9B15-EFBA378D2FB6}"/>
              </a:ext>
            </a:extLst>
          </p:cNvPr>
          <p:cNvSpPr txBox="1"/>
          <p:nvPr/>
        </p:nvSpPr>
        <p:spPr>
          <a:xfrm>
            <a:off x="5928628" y="5977757"/>
            <a:ext cx="2076877" cy="461665"/>
          </a:xfrm>
          <a:prstGeom prst="rect">
            <a:avLst/>
          </a:prstGeom>
          <a:noFill/>
        </p:spPr>
        <p:txBody>
          <a:bodyPr wrap="square" rtlCol="0">
            <a:spAutoFit/>
          </a:bodyPr>
          <a:lstStyle/>
          <a:p>
            <a:pPr algn="ctr"/>
            <a:r>
              <a:rPr lang="en-US" sz="2400" dirty="0" err="1"/>
              <a:t>SpectrumScale</a:t>
            </a:r>
            <a:endParaRPr lang="en-US" sz="2400" dirty="0"/>
          </a:p>
        </p:txBody>
      </p:sp>
      <p:grpSp>
        <p:nvGrpSpPr>
          <p:cNvPr id="47" name="Group 46">
            <a:extLst>
              <a:ext uri="{FF2B5EF4-FFF2-40B4-BE49-F238E27FC236}">
                <a16:creationId xmlns:a16="http://schemas.microsoft.com/office/drawing/2014/main" id="{026D4D5C-2BF8-1E49-8C51-05E4005D521E}"/>
              </a:ext>
            </a:extLst>
          </p:cNvPr>
          <p:cNvGrpSpPr/>
          <p:nvPr/>
        </p:nvGrpSpPr>
        <p:grpSpPr>
          <a:xfrm>
            <a:off x="3178751" y="2846201"/>
            <a:ext cx="2431959" cy="2461179"/>
            <a:chOff x="3178751" y="2846201"/>
            <a:chExt cx="2431959" cy="2461179"/>
          </a:xfrm>
        </p:grpSpPr>
        <p:pic>
          <p:nvPicPr>
            <p:cNvPr id="17" name="Picture 16">
              <a:extLst>
                <a:ext uri="{FF2B5EF4-FFF2-40B4-BE49-F238E27FC236}">
                  <a16:creationId xmlns:a16="http://schemas.microsoft.com/office/drawing/2014/main" id="{BEA09728-C7A3-F849-AB6A-F38F530B8A1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01845" y="2846201"/>
              <a:ext cx="2208865" cy="2208865"/>
            </a:xfrm>
            <a:prstGeom prst="rect">
              <a:avLst/>
            </a:prstGeom>
          </p:spPr>
        </p:pic>
        <p:pic>
          <p:nvPicPr>
            <p:cNvPr id="34" name="Picture 33">
              <a:extLst>
                <a:ext uri="{FF2B5EF4-FFF2-40B4-BE49-F238E27FC236}">
                  <a16:creationId xmlns:a16="http://schemas.microsoft.com/office/drawing/2014/main" id="{84DC4E12-52C1-214E-85D2-F1674913286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78751" y="3098515"/>
              <a:ext cx="2208865" cy="2208865"/>
            </a:xfrm>
            <a:prstGeom prst="rect">
              <a:avLst/>
            </a:prstGeom>
          </p:spPr>
        </p:pic>
        <p:sp>
          <p:nvSpPr>
            <p:cNvPr id="26" name="TextBox 25">
              <a:extLst>
                <a:ext uri="{FF2B5EF4-FFF2-40B4-BE49-F238E27FC236}">
                  <a16:creationId xmlns:a16="http://schemas.microsoft.com/office/drawing/2014/main" id="{9219D634-C6C9-A441-80A5-EB77677F77C3}"/>
                </a:ext>
              </a:extLst>
            </p:cNvPr>
            <p:cNvSpPr txBox="1"/>
            <p:nvPr/>
          </p:nvSpPr>
          <p:spPr>
            <a:xfrm>
              <a:off x="3621507" y="3530329"/>
              <a:ext cx="1304211" cy="523220"/>
            </a:xfrm>
            <a:prstGeom prst="rect">
              <a:avLst/>
            </a:prstGeom>
            <a:noFill/>
          </p:spPr>
          <p:txBody>
            <a:bodyPr wrap="square" rtlCol="0">
              <a:spAutoFit/>
            </a:bodyPr>
            <a:lstStyle/>
            <a:p>
              <a:pPr algn="ctr"/>
              <a:r>
                <a:rPr lang="en-US" sz="1400" dirty="0">
                  <a:latin typeface="Courier" pitchFamily="2" charset="0"/>
                </a:rPr>
                <a:t>login1</a:t>
              </a:r>
              <a:br>
                <a:rPr lang="en-US" sz="1400" dirty="0">
                  <a:latin typeface="Courier" pitchFamily="2" charset="0"/>
                </a:rPr>
              </a:br>
              <a:r>
                <a:rPr lang="en-US" sz="1400" dirty="0">
                  <a:latin typeface="Courier" pitchFamily="2" charset="0"/>
                </a:rPr>
                <a:t>login2</a:t>
              </a:r>
            </a:p>
          </p:txBody>
        </p:sp>
      </p:grpSp>
      <p:pic>
        <p:nvPicPr>
          <p:cNvPr id="24" name="Picture 23">
            <a:extLst>
              <a:ext uri="{FF2B5EF4-FFF2-40B4-BE49-F238E27FC236}">
                <a16:creationId xmlns:a16="http://schemas.microsoft.com/office/drawing/2014/main" id="{F1A16557-69A0-114D-A160-8ED7E800BCB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28035" y="1713769"/>
            <a:ext cx="1878062" cy="1878062"/>
          </a:xfrm>
          <a:prstGeom prst="rect">
            <a:avLst/>
          </a:prstGeom>
        </p:spPr>
      </p:pic>
      <p:grpSp>
        <p:nvGrpSpPr>
          <p:cNvPr id="13" name="Group 12">
            <a:extLst>
              <a:ext uri="{FF2B5EF4-FFF2-40B4-BE49-F238E27FC236}">
                <a16:creationId xmlns:a16="http://schemas.microsoft.com/office/drawing/2014/main" id="{A3D88E11-42D9-6041-AEFC-1E2F36ADCD67}"/>
              </a:ext>
            </a:extLst>
          </p:cNvPr>
          <p:cNvGrpSpPr/>
          <p:nvPr/>
        </p:nvGrpSpPr>
        <p:grpSpPr>
          <a:xfrm>
            <a:off x="5839479" y="3020906"/>
            <a:ext cx="2255175" cy="490223"/>
            <a:chOff x="5833711" y="2574866"/>
            <a:chExt cx="2255175" cy="490223"/>
          </a:xfrm>
        </p:grpSpPr>
        <p:cxnSp>
          <p:nvCxnSpPr>
            <p:cNvPr id="27" name="Straight Arrow Connector 26">
              <a:extLst>
                <a:ext uri="{FF2B5EF4-FFF2-40B4-BE49-F238E27FC236}">
                  <a16:creationId xmlns:a16="http://schemas.microsoft.com/office/drawing/2014/main" id="{27302FFF-C862-594D-81FD-5C42B3F1A79D}"/>
                </a:ext>
              </a:extLst>
            </p:cNvPr>
            <p:cNvCxnSpPr>
              <a:cxnSpLocks/>
            </p:cNvCxnSpPr>
            <p:nvPr/>
          </p:nvCxnSpPr>
          <p:spPr>
            <a:xfrm flipV="1">
              <a:off x="7618007" y="2574866"/>
              <a:ext cx="470879" cy="490223"/>
            </a:xfrm>
            <a:prstGeom prst="straightConnector1">
              <a:avLst/>
            </a:prstGeom>
            <a:ln w="38100">
              <a:headEnd type="triangle"/>
              <a:tailEnd type="triangle"/>
            </a:ln>
            <a:scene3d>
              <a:camera prst="orthographicFront">
                <a:rot lat="0" lon="10800000" rev="0"/>
              </a:camera>
              <a:lightRig rig="threePt" dir="t"/>
            </a:scene3d>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2F8EEF8D-C6F5-A047-9925-28F8BDAAB41B}"/>
                </a:ext>
              </a:extLst>
            </p:cNvPr>
            <p:cNvCxnSpPr>
              <a:cxnSpLocks/>
            </p:cNvCxnSpPr>
            <p:nvPr/>
          </p:nvCxnSpPr>
          <p:spPr>
            <a:xfrm flipH="1" flipV="1">
              <a:off x="5833711" y="2574866"/>
              <a:ext cx="470879" cy="490223"/>
            </a:xfrm>
            <a:prstGeom prst="straightConnector1">
              <a:avLst/>
            </a:prstGeom>
            <a:ln w="38100">
              <a:headEnd type="triangle"/>
              <a:tailEnd type="triangle"/>
            </a:ln>
            <a:scene3d>
              <a:camera prst="orthographicFront">
                <a:rot lat="0" lon="10800000" rev="0"/>
              </a:camera>
              <a:lightRig rig="threePt" dir="t"/>
            </a:scene3d>
          </p:spPr>
          <p:style>
            <a:lnRef idx="1">
              <a:schemeClr val="accent1"/>
            </a:lnRef>
            <a:fillRef idx="0">
              <a:schemeClr val="accent1"/>
            </a:fillRef>
            <a:effectRef idx="0">
              <a:schemeClr val="accent1"/>
            </a:effectRef>
            <a:fontRef idx="minor">
              <a:schemeClr val="tx1"/>
            </a:fontRef>
          </p:style>
        </p:cxnSp>
      </p:grpSp>
      <p:cxnSp>
        <p:nvCxnSpPr>
          <p:cNvPr id="37" name="Straight Arrow Connector 36">
            <a:extLst>
              <a:ext uri="{FF2B5EF4-FFF2-40B4-BE49-F238E27FC236}">
                <a16:creationId xmlns:a16="http://schemas.microsoft.com/office/drawing/2014/main" id="{47C87438-7F0D-1245-805A-CFB2D23BE47C}"/>
              </a:ext>
            </a:extLst>
          </p:cNvPr>
          <p:cNvCxnSpPr>
            <a:cxnSpLocks/>
          </p:cNvCxnSpPr>
          <p:nvPr/>
        </p:nvCxnSpPr>
        <p:spPr>
          <a:xfrm>
            <a:off x="7623775" y="4053549"/>
            <a:ext cx="470879" cy="490223"/>
          </a:xfrm>
          <a:prstGeom prst="straightConnector1">
            <a:avLst/>
          </a:prstGeom>
          <a:ln w="38100">
            <a:headEnd type="triangle"/>
            <a:tailEnd type="triangle"/>
          </a:ln>
          <a:scene3d>
            <a:camera prst="orthographicFront">
              <a:rot lat="0" lon="10800000" rev="0"/>
            </a:camera>
            <a:lightRig rig="threePt" dir="t"/>
          </a:scene3d>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F24386A1-46B0-F940-91AD-2D94CC000D0D}"/>
              </a:ext>
            </a:extLst>
          </p:cNvPr>
          <p:cNvCxnSpPr>
            <a:cxnSpLocks/>
          </p:cNvCxnSpPr>
          <p:nvPr/>
        </p:nvCxnSpPr>
        <p:spPr>
          <a:xfrm flipH="1">
            <a:off x="5839479" y="4053549"/>
            <a:ext cx="470879" cy="490223"/>
          </a:xfrm>
          <a:prstGeom prst="straightConnector1">
            <a:avLst/>
          </a:prstGeom>
          <a:ln w="38100">
            <a:headEnd type="triangle"/>
            <a:tailEnd type="triangle"/>
          </a:ln>
          <a:scene3d>
            <a:camera prst="orthographicFront">
              <a:rot lat="0" lon="10800000" rev="0"/>
            </a:camera>
            <a:lightRig rig="threePt" dir="t"/>
          </a:scene3d>
        </p:spPr>
        <p:style>
          <a:lnRef idx="1">
            <a:schemeClr val="accent1"/>
          </a:lnRef>
          <a:fillRef idx="0">
            <a:schemeClr val="accent1"/>
          </a:fillRef>
          <a:effectRef idx="0">
            <a:schemeClr val="accent1"/>
          </a:effectRef>
          <a:fontRef idx="minor">
            <a:schemeClr val="tx1"/>
          </a:fontRef>
        </p:style>
      </p:cxnSp>
      <p:pic>
        <p:nvPicPr>
          <p:cNvPr id="50" name="Picture 49" descr="Qr code&#10;&#10;Description automatically generated">
            <a:extLst>
              <a:ext uri="{FF2B5EF4-FFF2-40B4-BE49-F238E27FC236}">
                <a16:creationId xmlns:a16="http://schemas.microsoft.com/office/drawing/2014/main" id="{00A6FC83-CD22-F349-9809-1AD431EEB70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66709" y="916658"/>
            <a:ext cx="680684" cy="776867"/>
          </a:xfrm>
          <a:prstGeom prst="rect">
            <a:avLst/>
          </a:prstGeom>
          <a:solidFill>
            <a:schemeClr val="accent4">
              <a:lumMod val="25000"/>
            </a:schemeClr>
          </a:solidFill>
        </p:spPr>
      </p:pic>
      <p:pic>
        <p:nvPicPr>
          <p:cNvPr id="45" name="Picture 44" descr="Qr code&#10;&#10;Description automatically generated">
            <a:extLst>
              <a:ext uri="{FF2B5EF4-FFF2-40B4-BE49-F238E27FC236}">
                <a16:creationId xmlns:a16="http://schemas.microsoft.com/office/drawing/2014/main" id="{DDA3E618-4729-EB40-83AE-6FB233246FF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405524" y="1009362"/>
            <a:ext cx="680684" cy="776867"/>
          </a:xfrm>
          <a:prstGeom prst="rect">
            <a:avLst/>
          </a:prstGeom>
          <a:solidFill>
            <a:schemeClr val="accent4">
              <a:lumMod val="75000"/>
            </a:schemeClr>
          </a:solidFill>
        </p:spPr>
      </p:pic>
      <p:pic>
        <p:nvPicPr>
          <p:cNvPr id="44" name="Picture 43" descr="Qr code&#10;&#10;Description automatically generated">
            <a:extLst>
              <a:ext uri="{FF2B5EF4-FFF2-40B4-BE49-F238E27FC236}">
                <a16:creationId xmlns:a16="http://schemas.microsoft.com/office/drawing/2014/main" id="{FA1CE1A0-8271-1F4C-81C7-31ED8B57F48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577791" y="1081828"/>
            <a:ext cx="680684" cy="776867"/>
          </a:xfrm>
          <a:prstGeom prst="rect">
            <a:avLst/>
          </a:prstGeom>
          <a:solidFill>
            <a:schemeClr val="accent2">
              <a:lumMod val="75000"/>
            </a:schemeClr>
          </a:solidFill>
        </p:spPr>
      </p:pic>
      <p:sp>
        <p:nvSpPr>
          <p:cNvPr id="3" name="Rectangle 2">
            <a:extLst>
              <a:ext uri="{FF2B5EF4-FFF2-40B4-BE49-F238E27FC236}">
                <a16:creationId xmlns:a16="http://schemas.microsoft.com/office/drawing/2014/main" id="{12EC97E6-4265-C443-8008-B36621784137}"/>
              </a:ext>
            </a:extLst>
          </p:cNvPr>
          <p:cNvSpPr/>
          <p:nvPr/>
        </p:nvSpPr>
        <p:spPr>
          <a:xfrm>
            <a:off x="8536549" y="4382118"/>
            <a:ext cx="1867540" cy="446360"/>
          </a:xfrm>
          <a:prstGeom prst="rect">
            <a:avLst/>
          </a:prstGeom>
          <a:solidFill>
            <a:srgbClr val="5EB730">
              <a:alpha val="6431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descr="Qr code&#10;&#10;Description automatically generated">
            <a:extLst>
              <a:ext uri="{FF2B5EF4-FFF2-40B4-BE49-F238E27FC236}">
                <a16:creationId xmlns:a16="http://schemas.microsoft.com/office/drawing/2014/main" id="{20A79F8C-401D-5C4D-8F02-978AC5DC0A7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834423" y="4194562"/>
            <a:ext cx="680684" cy="776867"/>
          </a:xfrm>
          <a:prstGeom prst="rect">
            <a:avLst/>
          </a:prstGeom>
          <a:solidFill>
            <a:srgbClr val="00B050"/>
          </a:solidFill>
        </p:spPr>
      </p:pic>
      <p:sp>
        <p:nvSpPr>
          <p:cNvPr id="35" name="TextBox 34">
            <a:extLst>
              <a:ext uri="{FF2B5EF4-FFF2-40B4-BE49-F238E27FC236}">
                <a16:creationId xmlns:a16="http://schemas.microsoft.com/office/drawing/2014/main" id="{A2C23EC7-27FB-B145-ADE0-E3A34FE65F5C}"/>
              </a:ext>
            </a:extLst>
          </p:cNvPr>
          <p:cNvSpPr txBox="1"/>
          <p:nvPr/>
        </p:nvSpPr>
        <p:spPr>
          <a:xfrm>
            <a:off x="6416275" y="2258512"/>
            <a:ext cx="1101584" cy="369332"/>
          </a:xfrm>
          <a:prstGeom prst="rect">
            <a:avLst/>
          </a:prstGeom>
          <a:noFill/>
        </p:spPr>
        <p:txBody>
          <a:bodyPr wrap="none" rtlCol="0">
            <a:spAutoFit/>
          </a:bodyPr>
          <a:lstStyle/>
          <a:p>
            <a:pPr algn="ctr"/>
            <a:r>
              <a:rPr lang="en-US" dirty="0"/>
              <a:t>scheduler</a:t>
            </a:r>
          </a:p>
        </p:txBody>
      </p:sp>
    </p:spTree>
    <p:extLst>
      <p:ext uri="{BB962C8B-B14F-4D97-AF65-F5344CB8AC3E}">
        <p14:creationId xmlns:p14="http://schemas.microsoft.com/office/powerpoint/2010/main" val="618043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fill="hold" nodeType="clickEffect">
                                  <p:stCondLst>
                                    <p:cond delay="0"/>
                                  </p:stCondLst>
                                  <p:childTnLst>
                                    <p:animClr clrSpc="hsl" dir="cw">
                                      <p:cBhvr override="childStyle">
                                        <p:cTn id="6" dur="500" fill="hold"/>
                                        <p:tgtEl>
                                          <p:spTgt spid="37"/>
                                        </p:tgtEl>
                                        <p:attrNameLst>
                                          <p:attrName>style.color</p:attrName>
                                        </p:attrNameLst>
                                      </p:cBhvr>
                                      <p:by>
                                        <p:hsl h="7200000" s="0" l="0"/>
                                      </p:by>
                                    </p:animClr>
                                    <p:animClr clrSpc="hsl" dir="cw">
                                      <p:cBhvr>
                                        <p:cTn id="7" dur="500" fill="hold"/>
                                        <p:tgtEl>
                                          <p:spTgt spid="37"/>
                                        </p:tgtEl>
                                        <p:attrNameLst>
                                          <p:attrName>fillcolor</p:attrName>
                                        </p:attrNameLst>
                                      </p:cBhvr>
                                      <p:by>
                                        <p:hsl h="7200000" s="0" l="0"/>
                                      </p:by>
                                    </p:animClr>
                                    <p:animClr clrSpc="hsl" dir="cw">
                                      <p:cBhvr>
                                        <p:cTn id="8" dur="500" fill="hold"/>
                                        <p:tgtEl>
                                          <p:spTgt spid="37"/>
                                        </p:tgtEl>
                                        <p:attrNameLst>
                                          <p:attrName>stroke.color</p:attrName>
                                        </p:attrNameLst>
                                      </p:cBhvr>
                                      <p:by>
                                        <p:hsl h="7200000" s="0" l="0"/>
                                      </p:by>
                                    </p:animClr>
                                    <p:set>
                                      <p:cBhvr>
                                        <p:cTn id="9" dur="500" fill="hold"/>
                                        <p:tgtEl>
                                          <p:spTgt spid="37"/>
                                        </p:tgtEl>
                                        <p:attrNameLst>
                                          <p:attrName>fill.type</p:attrName>
                                        </p:attrNameLst>
                                      </p:cBhvr>
                                      <p:to>
                                        <p:strVal val="solid"/>
                                      </p:to>
                                    </p:set>
                                  </p:childTnLst>
                                </p:cTn>
                              </p:par>
                              <p:par>
                                <p:cTn id="10" presetID="6" presetClass="emph" presetSubtype="0" fill="hold" nodeType="withEffect">
                                  <p:stCondLst>
                                    <p:cond delay="0"/>
                                  </p:stCondLst>
                                  <p:childTnLst>
                                    <p:animScale>
                                      <p:cBhvr>
                                        <p:cTn id="11" dur="2000" fill="hold"/>
                                        <p:tgtEl>
                                          <p:spTgt spid="15"/>
                                        </p:tgtEl>
                                      </p:cBhvr>
                                      <p:by x="125000" y="125000"/>
                                    </p:animScale>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nodeType="clickEffect">
                                  <p:stCondLst>
                                    <p:cond delay="0"/>
                                  </p:stCondLst>
                                  <p:childTnLst>
                                    <p:set>
                                      <p:cBhvr>
                                        <p:cTn id="15" dur="1" fill="hold">
                                          <p:stCondLst>
                                            <p:cond delay="0"/>
                                          </p:stCondLst>
                                        </p:cTn>
                                        <p:tgtEl>
                                          <p:spTgt spid="40"/>
                                        </p:tgtEl>
                                        <p:attrNameLst>
                                          <p:attrName>style.visibility</p:attrName>
                                        </p:attrNameLst>
                                      </p:cBhvr>
                                      <p:to>
                                        <p:strVal val="hidden"/>
                                      </p:to>
                                    </p:set>
                                  </p:childTnLst>
                                </p:cTn>
                              </p:par>
                              <p:par>
                                <p:cTn id="16" presetID="1" presetClass="exit"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DCACD1-F038-DF47-A493-545C1CF57294}"/>
              </a:ext>
            </a:extLst>
          </p:cNvPr>
          <p:cNvSpPr>
            <a:spLocks noGrp="1"/>
          </p:cNvSpPr>
          <p:nvPr>
            <p:ph idx="1"/>
          </p:nvPr>
        </p:nvSpPr>
        <p:spPr>
          <a:xfrm>
            <a:off x="516467" y="2087201"/>
            <a:ext cx="11159067" cy="2726537"/>
          </a:xfrm>
        </p:spPr>
        <p:txBody>
          <a:bodyPr>
            <a:normAutofit fontScale="92500"/>
          </a:bodyPr>
          <a:lstStyle/>
          <a:p>
            <a:pPr algn="ctr">
              <a:lnSpc>
                <a:spcPct val="130000"/>
              </a:lnSpc>
            </a:pPr>
            <a:r>
              <a:rPr lang="en-US" sz="5400" dirty="0"/>
              <a:t>All jobs </a:t>
            </a:r>
            <a:r>
              <a:rPr lang="en-US" sz="6600" dirty="0">
                <a:solidFill>
                  <a:srgbClr val="C00000"/>
                </a:solidFill>
              </a:rPr>
              <a:t>must</a:t>
            </a:r>
            <a:r>
              <a:rPr lang="en-US" sz="6600" dirty="0"/>
              <a:t> </a:t>
            </a:r>
            <a:r>
              <a:rPr lang="en-US" sz="5400" dirty="0"/>
              <a:t>run on an execution node</a:t>
            </a:r>
          </a:p>
          <a:p>
            <a:pPr marL="1588" lvl="1" indent="0" algn="ctr">
              <a:lnSpc>
                <a:spcPct val="130000"/>
              </a:lnSpc>
              <a:buNone/>
            </a:pPr>
            <a:r>
              <a:rPr lang="en-US" sz="4800" dirty="0"/>
              <a:t>Jobs running on the login node will be </a:t>
            </a:r>
            <a:r>
              <a:rPr lang="en-US" sz="5400" b="1" dirty="0"/>
              <a:t>killed</a:t>
            </a:r>
            <a:endParaRPr lang="en-US" sz="4800" b="1" dirty="0"/>
          </a:p>
          <a:p>
            <a:pPr algn="ctr"/>
            <a:endParaRPr lang="en-GB" sz="3200" dirty="0"/>
          </a:p>
        </p:txBody>
      </p:sp>
      <p:sp>
        <p:nvSpPr>
          <p:cNvPr id="4" name="Slide Number Placeholder 3">
            <a:extLst>
              <a:ext uri="{FF2B5EF4-FFF2-40B4-BE49-F238E27FC236}">
                <a16:creationId xmlns:a16="http://schemas.microsoft.com/office/drawing/2014/main" id="{8DE27A16-39B7-B248-B5DA-EC3E6213DA0B}"/>
              </a:ext>
            </a:extLst>
          </p:cNvPr>
          <p:cNvSpPr>
            <a:spLocks noGrp="1"/>
          </p:cNvSpPr>
          <p:nvPr>
            <p:ph type="sldNum" sz="quarter" idx="12"/>
          </p:nvPr>
        </p:nvSpPr>
        <p:spPr/>
        <p:txBody>
          <a:bodyPr/>
          <a:lstStyle/>
          <a:p>
            <a:fld id="{E89BC60F-F4BF-4EE8-9F02-8A0093F1814F}" type="slidenum">
              <a:rPr lang="en-GB" smtClean="0"/>
              <a:t>14</a:t>
            </a:fld>
            <a:endParaRPr lang="en-GB"/>
          </a:p>
        </p:txBody>
      </p:sp>
      <p:sp>
        <p:nvSpPr>
          <p:cNvPr id="2" name="Title 1">
            <a:extLst>
              <a:ext uri="{FF2B5EF4-FFF2-40B4-BE49-F238E27FC236}">
                <a16:creationId xmlns:a16="http://schemas.microsoft.com/office/drawing/2014/main" id="{C11B66B5-2009-B14F-8058-16B8A9D9DC03}"/>
              </a:ext>
            </a:extLst>
          </p:cNvPr>
          <p:cNvSpPr>
            <a:spLocks noGrp="1"/>
          </p:cNvSpPr>
          <p:nvPr>
            <p:ph type="title"/>
          </p:nvPr>
        </p:nvSpPr>
        <p:spPr/>
        <p:txBody>
          <a:bodyPr/>
          <a:lstStyle/>
          <a:p>
            <a:r>
              <a:rPr lang="en-GB" dirty="0"/>
              <a:t>Cluster Jobs</a:t>
            </a:r>
          </a:p>
        </p:txBody>
      </p:sp>
    </p:spTree>
    <p:extLst>
      <p:ext uri="{BB962C8B-B14F-4D97-AF65-F5344CB8AC3E}">
        <p14:creationId xmlns:p14="http://schemas.microsoft.com/office/powerpoint/2010/main" val="1144929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0FEA608-FB10-6347-AF3F-4A2001C49E74}"/>
              </a:ext>
            </a:extLst>
          </p:cNvPr>
          <p:cNvSpPr>
            <a:spLocks noGrp="1"/>
          </p:cNvSpPr>
          <p:nvPr>
            <p:ph idx="1"/>
          </p:nvPr>
        </p:nvSpPr>
        <p:spPr/>
        <p:txBody>
          <a:bodyPr/>
          <a:lstStyle/>
          <a:p>
            <a:pPr marL="342900" indent="-342900">
              <a:buFont typeface="Arial" panose="020B0604020202020204" pitchFamily="34" charset="0"/>
              <a:buChar char="•"/>
            </a:pPr>
            <a:r>
              <a:rPr lang="en-US" dirty="0"/>
              <a:t>Remember our </a:t>
            </a:r>
            <a:r>
              <a:rPr lang="en-US" sz="1800" dirty="0" err="1">
                <a:latin typeface="Courier" pitchFamily="2" charset="0"/>
              </a:rPr>
              <a:t>sleep.sh</a:t>
            </a:r>
            <a:r>
              <a:rPr lang="en-US" sz="1800" dirty="0">
                <a:latin typeface="Courier" pitchFamily="2" charset="0"/>
              </a:rPr>
              <a:t> </a:t>
            </a:r>
            <a:r>
              <a:rPr lang="en-US" dirty="0"/>
              <a:t>script?</a:t>
            </a:r>
          </a:p>
          <a:p>
            <a:pPr marL="355600" lvl="2" indent="0">
              <a:buNone/>
            </a:pPr>
            <a:r>
              <a:rPr lang="en-US" dirty="0">
                <a:solidFill>
                  <a:schemeClr val="accent5">
                    <a:lumMod val="50000"/>
                  </a:schemeClr>
                </a:solidFill>
                <a:latin typeface="Courier" pitchFamily="2" charset="0"/>
              </a:rPr>
              <a:t>[jabbott@login2 ~]$ cd </a:t>
            </a:r>
            <a:r>
              <a:rPr lang="en-US" dirty="0" err="1">
                <a:solidFill>
                  <a:schemeClr val="accent5">
                    <a:lumMod val="50000"/>
                  </a:schemeClr>
                </a:solidFill>
                <a:latin typeface="Courier" pitchFamily="2" charset="0"/>
              </a:rPr>
              <a:t>intro_to_linux</a:t>
            </a:r>
            <a:endParaRPr lang="en-US" dirty="0">
              <a:solidFill>
                <a:schemeClr val="accent5">
                  <a:lumMod val="50000"/>
                </a:schemeClr>
              </a:solidFill>
              <a:latin typeface="Courier" pitchFamily="2" charset="0"/>
            </a:endParaRPr>
          </a:p>
          <a:p>
            <a:pPr marL="355600" lvl="2" indent="0">
              <a:buNone/>
            </a:pPr>
            <a:r>
              <a:rPr lang="en-US" sz="1600" dirty="0">
                <a:solidFill>
                  <a:srgbClr val="4365E2">
                    <a:lumMod val="75000"/>
                  </a:srgbClr>
                </a:solidFill>
                <a:latin typeface="Courier" pitchFamily="2" charset="0"/>
              </a:rPr>
              <a:t>[jabbott@login2 </a:t>
            </a:r>
            <a:r>
              <a:rPr lang="en-US" sz="1600" dirty="0" err="1">
                <a:solidFill>
                  <a:srgbClr val="4365E2">
                    <a:lumMod val="75000"/>
                  </a:srgbClr>
                </a:solidFill>
                <a:latin typeface="Courier" pitchFamily="2" charset="0"/>
              </a:rPr>
              <a:t>intro_to_linux</a:t>
            </a:r>
            <a:r>
              <a:rPr lang="en-US" sz="1600" dirty="0">
                <a:solidFill>
                  <a:srgbClr val="4365E2">
                    <a:lumMod val="75000"/>
                  </a:srgbClr>
                </a:solidFill>
                <a:latin typeface="Courier" pitchFamily="2" charset="0"/>
              </a:rPr>
              <a:t>]$ </a:t>
            </a:r>
            <a:r>
              <a:rPr lang="en-US" sz="1600" dirty="0">
                <a:solidFill>
                  <a:schemeClr val="accent5">
                    <a:lumMod val="50000"/>
                  </a:schemeClr>
                </a:solidFill>
                <a:latin typeface="Courier" pitchFamily="2" charset="0"/>
              </a:rPr>
              <a:t>ls -l </a:t>
            </a:r>
            <a:r>
              <a:rPr lang="en-US" sz="1600" dirty="0" err="1">
                <a:solidFill>
                  <a:schemeClr val="accent5">
                    <a:lumMod val="50000"/>
                  </a:schemeClr>
                </a:solidFill>
                <a:latin typeface="Courier" pitchFamily="2" charset="0"/>
              </a:rPr>
              <a:t>sleep.sh</a:t>
            </a:r>
            <a:endParaRPr lang="en-US" sz="1600" dirty="0">
              <a:solidFill>
                <a:schemeClr val="accent5">
                  <a:lumMod val="50000"/>
                </a:schemeClr>
              </a:solidFill>
              <a:latin typeface="Courier" pitchFamily="2" charset="0"/>
            </a:endParaRPr>
          </a:p>
          <a:p>
            <a:pPr marL="355600" lvl="2" indent="0">
              <a:buNone/>
            </a:pPr>
            <a:r>
              <a:rPr lang="en-US" sz="1600" dirty="0">
                <a:solidFill>
                  <a:schemeClr val="accent1">
                    <a:lumMod val="75000"/>
                  </a:schemeClr>
                </a:solidFill>
                <a:latin typeface="Courier" pitchFamily="2" charset="0"/>
              </a:rPr>
              <a:t>-</a:t>
            </a:r>
            <a:r>
              <a:rPr lang="en-US" sz="1600" dirty="0" err="1">
                <a:solidFill>
                  <a:schemeClr val="accent1">
                    <a:lumMod val="75000"/>
                  </a:schemeClr>
                </a:solidFill>
                <a:latin typeface="Courier" pitchFamily="2" charset="0"/>
              </a:rPr>
              <a:t>rwxr</a:t>
            </a:r>
            <a:r>
              <a:rPr lang="en-US" sz="1600" dirty="0">
                <a:solidFill>
                  <a:schemeClr val="accent1">
                    <a:lumMod val="75000"/>
                  </a:schemeClr>
                </a:solidFill>
                <a:latin typeface="Courier" pitchFamily="2" charset="0"/>
              </a:rPr>
              <a:t>----- 1 </a:t>
            </a:r>
            <a:r>
              <a:rPr lang="en-US" sz="1600" dirty="0" err="1">
                <a:solidFill>
                  <a:schemeClr val="accent1">
                    <a:lumMod val="75000"/>
                  </a:schemeClr>
                </a:solidFill>
                <a:latin typeface="Courier" pitchFamily="2" charset="0"/>
              </a:rPr>
              <a:t>jabbott</a:t>
            </a:r>
            <a:r>
              <a:rPr lang="en-US" sz="1600" dirty="0">
                <a:solidFill>
                  <a:schemeClr val="accent1">
                    <a:lumMod val="75000"/>
                  </a:schemeClr>
                </a:solidFill>
                <a:latin typeface="Courier" pitchFamily="2" charset="0"/>
              </a:rPr>
              <a:t> </a:t>
            </a:r>
            <a:r>
              <a:rPr lang="en-US" sz="1600" dirty="0" err="1">
                <a:solidFill>
                  <a:schemeClr val="accent1">
                    <a:lumMod val="75000"/>
                  </a:schemeClr>
                </a:solidFill>
                <a:latin typeface="Courier" pitchFamily="2" charset="0"/>
              </a:rPr>
              <a:t>lsd</a:t>
            </a:r>
            <a:r>
              <a:rPr lang="en-US" sz="1600" dirty="0">
                <a:solidFill>
                  <a:schemeClr val="accent1">
                    <a:lumMod val="75000"/>
                  </a:schemeClr>
                </a:solidFill>
                <a:latin typeface="Courier" pitchFamily="2" charset="0"/>
              </a:rPr>
              <a:t> 30 Oct  2 09:43 </a:t>
            </a:r>
            <a:r>
              <a:rPr lang="en-US" sz="1600" dirty="0" err="1">
                <a:solidFill>
                  <a:schemeClr val="accent1">
                    <a:lumMod val="75000"/>
                  </a:schemeClr>
                </a:solidFill>
                <a:latin typeface="Courier" pitchFamily="2" charset="0"/>
              </a:rPr>
              <a:t>sleep.sh</a:t>
            </a:r>
            <a:endParaRPr lang="en-US" sz="1600" dirty="0">
              <a:solidFill>
                <a:schemeClr val="accent1">
                  <a:lumMod val="75000"/>
                </a:schemeClr>
              </a:solidFill>
              <a:latin typeface="Courier" pitchFamily="2" charset="0"/>
            </a:endParaRPr>
          </a:p>
          <a:p>
            <a:pPr marL="342900" lvl="1" indent="-342900">
              <a:buFont typeface="Arial" panose="020B0604020202020204" pitchFamily="34" charset="0"/>
              <a:buChar char="•"/>
            </a:pPr>
            <a:endParaRPr lang="en-US" sz="2200" dirty="0"/>
          </a:p>
          <a:p>
            <a:pPr marL="342900" lvl="1" indent="-342900">
              <a:spcBef>
                <a:spcPts val="0"/>
              </a:spcBef>
              <a:buFont typeface="Arial" panose="020B0604020202020204" pitchFamily="34" charset="0"/>
              <a:buChar char="•"/>
            </a:pPr>
            <a:r>
              <a:rPr lang="en-US" sz="2200" dirty="0"/>
              <a:t>Let's check it still works</a:t>
            </a:r>
            <a:br>
              <a:rPr lang="en-US" dirty="0">
                <a:solidFill>
                  <a:schemeClr val="accent1">
                    <a:lumMod val="75000"/>
                  </a:schemeClr>
                </a:solidFill>
                <a:latin typeface="Courier" pitchFamily="2" charset="0"/>
              </a:rPr>
            </a:br>
            <a:r>
              <a:rPr lang="en-US" sz="1600" dirty="0">
                <a:solidFill>
                  <a:schemeClr val="accent1">
                    <a:lumMod val="75000"/>
                  </a:schemeClr>
                </a:solidFill>
                <a:latin typeface="Courier" pitchFamily="2" charset="0"/>
              </a:rPr>
              <a:t>[jabbott@login2 </a:t>
            </a:r>
            <a:r>
              <a:rPr lang="en-US" sz="1600" dirty="0" err="1">
                <a:solidFill>
                  <a:schemeClr val="accent1">
                    <a:lumMod val="75000"/>
                  </a:schemeClr>
                </a:solidFill>
                <a:latin typeface="Courier" pitchFamily="2" charset="0"/>
              </a:rPr>
              <a:t>intro_to_linux</a:t>
            </a:r>
            <a:r>
              <a:rPr lang="en-US" sz="1600" dirty="0">
                <a:solidFill>
                  <a:schemeClr val="accent1">
                    <a:lumMod val="75000"/>
                  </a:schemeClr>
                </a:solidFill>
                <a:latin typeface="Courier" pitchFamily="2" charset="0"/>
              </a:rPr>
              <a:t>]$ </a:t>
            </a:r>
            <a:r>
              <a:rPr lang="en-US" sz="1600" dirty="0">
                <a:solidFill>
                  <a:schemeClr val="accent5">
                    <a:lumMod val="50000"/>
                  </a:schemeClr>
                </a:solidFill>
                <a:latin typeface="Courier" pitchFamily="2" charset="0"/>
              </a:rPr>
              <a:t>./</a:t>
            </a:r>
            <a:r>
              <a:rPr lang="en-US" sz="1600" dirty="0" err="1">
                <a:solidFill>
                  <a:schemeClr val="accent5">
                    <a:lumMod val="50000"/>
                  </a:schemeClr>
                </a:solidFill>
                <a:latin typeface="Courier" pitchFamily="2" charset="0"/>
              </a:rPr>
              <a:t>sleep.sh</a:t>
            </a:r>
            <a:endParaRPr lang="en-US" sz="1600" dirty="0">
              <a:solidFill>
                <a:schemeClr val="accent5">
                  <a:lumMod val="50000"/>
                </a:schemeClr>
              </a:solidFill>
              <a:latin typeface="Courier" pitchFamily="2" charset="0"/>
            </a:endParaRPr>
          </a:p>
          <a:p>
            <a:pPr marL="355600" lvl="2" indent="0">
              <a:buNone/>
            </a:pPr>
            <a:r>
              <a:rPr lang="en-US" sz="1600" dirty="0">
                <a:solidFill>
                  <a:schemeClr val="accent1">
                    <a:lumMod val="75000"/>
                  </a:schemeClr>
                </a:solidFill>
                <a:latin typeface="Courier" pitchFamily="2" charset="0"/>
              </a:rPr>
              <a:t>login2.compute.dundee.ac.uk</a:t>
            </a:r>
            <a:br>
              <a:rPr lang="en-US" sz="1600" dirty="0">
                <a:solidFill>
                  <a:schemeClr val="accent1">
                    <a:lumMod val="75000"/>
                  </a:schemeClr>
                </a:solidFill>
                <a:latin typeface="Courier" pitchFamily="2" charset="0"/>
              </a:rPr>
            </a:br>
            <a:r>
              <a:rPr lang="en-US" sz="1600" dirty="0">
                <a:solidFill>
                  <a:schemeClr val="accent1">
                    <a:lumMod val="75000"/>
                  </a:schemeClr>
                </a:solidFill>
                <a:latin typeface="Courier" pitchFamily="2" charset="0"/>
              </a:rPr>
              <a:t>/homes/</a:t>
            </a:r>
            <a:r>
              <a:rPr lang="en-US" sz="1600" dirty="0" err="1">
                <a:solidFill>
                  <a:schemeClr val="accent1">
                    <a:lumMod val="75000"/>
                  </a:schemeClr>
                </a:solidFill>
                <a:latin typeface="Courier" pitchFamily="2" charset="0"/>
              </a:rPr>
              <a:t>jabbott</a:t>
            </a:r>
            <a:r>
              <a:rPr lang="en-US" sz="1600" dirty="0">
                <a:solidFill>
                  <a:schemeClr val="accent1">
                    <a:lumMod val="75000"/>
                  </a:schemeClr>
                </a:solidFill>
                <a:latin typeface="Courier" pitchFamily="2" charset="0"/>
              </a:rPr>
              <a:t>/</a:t>
            </a:r>
            <a:r>
              <a:rPr lang="en-US" sz="1600" dirty="0" err="1">
                <a:solidFill>
                  <a:schemeClr val="accent1">
                    <a:lumMod val="75000"/>
                  </a:schemeClr>
                </a:solidFill>
                <a:latin typeface="Courier" pitchFamily="2" charset="0"/>
              </a:rPr>
              <a:t>intro_to_linux</a:t>
            </a:r>
            <a:endParaRPr lang="en-US" sz="1600" dirty="0">
              <a:solidFill>
                <a:schemeClr val="accent1">
                  <a:lumMod val="75000"/>
                </a:schemeClr>
              </a:solidFill>
              <a:latin typeface="Courier" pitchFamily="2" charset="0"/>
            </a:endParaRPr>
          </a:p>
          <a:p>
            <a:pPr marL="342900" lvl="1" indent="-342900">
              <a:buFont typeface="Arial" panose="020B0604020202020204" pitchFamily="34" charset="0"/>
              <a:buChar char="•"/>
            </a:pPr>
            <a:endParaRPr lang="en-US" dirty="0"/>
          </a:p>
          <a:p>
            <a:pPr marL="342900" lvl="1" indent="-342900">
              <a:spcBef>
                <a:spcPts val="0"/>
              </a:spcBef>
              <a:buFont typeface="Arial" panose="020B0604020202020204" pitchFamily="34" charset="0"/>
              <a:buChar char="•"/>
            </a:pPr>
            <a:r>
              <a:rPr lang="en-US" dirty="0"/>
              <a:t>To run on a cluster node instead of the login node, we use '</a:t>
            </a:r>
            <a:r>
              <a:rPr lang="en-US" sz="1800" dirty="0">
                <a:latin typeface="Courier" pitchFamily="2" charset="0"/>
              </a:rPr>
              <a:t>qsub</a:t>
            </a:r>
            <a:r>
              <a:rPr lang="en-US" dirty="0"/>
              <a:t>'</a:t>
            </a:r>
          </a:p>
          <a:p>
            <a:pPr marL="355600" lvl="2" indent="0">
              <a:buNone/>
            </a:pPr>
            <a:r>
              <a:rPr lang="en-US" sz="1600" dirty="0">
                <a:solidFill>
                  <a:schemeClr val="accent1">
                    <a:lumMod val="75000"/>
                  </a:schemeClr>
                </a:solidFill>
                <a:latin typeface="Courier" pitchFamily="2" charset="0"/>
              </a:rPr>
              <a:t>[jabbott@login2 </a:t>
            </a:r>
            <a:r>
              <a:rPr lang="en-US" sz="1600" dirty="0" err="1">
                <a:solidFill>
                  <a:schemeClr val="accent1">
                    <a:lumMod val="75000"/>
                  </a:schemeClr>
                </a:solidFill>
                <a:latin typeface="Courier" pitchFamily="2" charset="0"/>
              </a:rPr>
              <a:t>intro_to_linux</a:t>
            </a:r>
            <a:r>
              <a:rPr lang="en-US" sz="1600" dirty="0">
                <a:solidFill>
                  <a:schemeClr val="accent1">
                    <a:lumMod val="75000"/>
                  </a:schemeClr>
                </a:solidFill>
                <a:latin typeface="Courier" pitchFamily="2" charset="0"/>
              </a:rPr>
              <a:t>]$ </a:t>
            </a:r>
            <a:r>
              <a:rPr lang="en-US" sz="1600" dirty="0">
                <a:solidFill>
                  <a:schemeClr val="accent5">
                    <a:lumMod val="50000"/>
                  </a:schemeClr>
                </a:solidFill>
                <a:latin typeface="Courier" pitchFamily="2" charset="0"/>
              </a:rPr>
              <a:t>qsub </a:t>
            </a:r>
            <a:r>
              <a:rPr lang="en-US" sz="1600" dirty="0" err="1">
                <a:solidFill>
                  <a:schemeClr val="accent5">
                    <a:lumMod val="50000"/>
                  </a:schemeClr>
                </a:solidFill>
                <a:latin typeface="Courier" pitchFamily="2" charset="0"/>
              </a:rPr>
              <a:t>sleep.sh</a:t>
            </a:r>
            <a:endParaRPr lang="en-US" sz="1600" dirty="0">
              <a:solidFill>
                <a:schemeClr val="accent5">
                  <a:lumMod val="50000"/>
                </a:schemeClr>
              </a:solidFill>
              <a:latin typeface="Courier" pitchFamily="2" charset="0"/>
            </a:endParaRPr>
          </a:p>
          <a:p>
            <a:pPr marL="355600" lvl="2" indent="0">
              <a:buNone/>
            </a:pPr>
            <a:r>
              <a:rPr lang="en-US" sz="1600" dirty="0">
                <a:solidFill>
                  <a:schemeClr val="accent1">
                    <a:lumMod val="75000"/>
                  </a:schemeClr>
                </a:solidFill>
                <a:latin typeface="Courier" pitchFamily="2" charset="0"/>
                <a:cs typeface="Courier New" panose="02070309020205020404" pitchFamily="49" charset="0"/>
              </a:rPr>
              <a:t>Your job 9201 ("</a:t>
            </a:r>
            <a:r>
              <a:rPr lang="en-US" sz="1600" dirty="0" err="1">
                <a:solidFill>
                  <a:schemeClr val="accent1">
                    <a:lumMod val="75000"/>
                  </a:schemeClr>
                </a:solidFill>
                <a:latin typeface="Courier" pitchFamily="2" charset="0"/>
                <a:cs typeface="Courier New" panose="02070309020205020404" pitchFamily="49" charset="0"/>
              </a:rPr>
              <a:t>sleep.sh</a:t>
            </a:r>
            <a:r>
              <a:rPr lang="en-US" sz="1600" dirty="0">
                <a:solidFill>
                  <a:schemeClr val="accent1">
                    <a:lumMod val="75000"/>
                  </a:schemeClr>
                </a:solidFill>
                <a:latin typeface="Courier" pitchFamily="2" charset="0"/>
                <a:cs typeface="Courier New" panose="02070309020205020404" pitchFamily="49" charset="0"/>
              </a:rPr>
              <a:t>") has been submitted</a:t>
            </a:r>
          </a:p>
          <a:p>
            <a:pPr marL="342900" lvl="1" indent="-342900">
              <a:buFont typeface="Arial" panose="020B0604020202020204" pitchFamily="34" charset="0"/>
              <a:buChar char="•"/>
            </a:pPr>
            <a:endParaRPr lang="en-US" sz="1400" dirty="0">
              <a:solidFill>
                <a:schemeClr val="accent5">
                  <a:lumMod val="50000"/>
                </a:schemeClr>
              </a:solidFill>
            </a:endParaRPr>
          </a:p>
        </p:txBody>
      </p:sp>
      <p:sp>
        <p:nvSpPr>
          <p:cNvPr id="3" name="Slide Number Placeholder 2">
            <a:extLst>
              <a:ext uri="{FF2B5EF4-FFF2-40B4-BE49-F238E27FC236}">
                <a16:creationId xmlns:a16="http://schemas.microsoft.com/office/drawing/2014/main" id="{6575A7AE-1129-1A4D-AFFF-43645DF39F7D}"/>
              </a:ext>
            </a:extLst>
          </p:cNvPr>
          <p:cNvSpPr>
            <a:spLocks noGrp="1"/>
          </p:cNvSpPr>
          <p:nvPr>
            <p:ph type="sldNum" sz="quarter" idx="12"/>
          </p:nvPr>
        </p:nvSpPr>
        <p:spPr/>
        <p:txBody>
          <a:bodyPr/>
          <a:lstStyle/>
          <a:p>
            <a:fld id="{E89BC60F-F4BF-4EE8-9F02-8A0093F1814F}" type="slidenum">
              <a:rPr lang="en-GB" smtClean="0"/>
              <a:t>15</a:t>
            </a:fld>
            <a:endParaRPr lang="en-GB"/>
          </a:p>
        </p:txBody>
      </p:sp>
      <p:sp>
        <p:nvSpPr>
          <p:cNvPr id="4" name="Title 3">
            <a:extLst>
              <a:ext uri="{FF2B5EF4-FFF2-40B4-BE49-F238E27FC236}">
                <a16:creationId xmlns:a16="http://schemas.microsoft.com/office/drawing/2014/main" id="{79D1BD4C-0873-3B44-920B-79BB2470DE58}"/>
              </a:ext>
            </a:extLst>
          </p:cNvPr>
          <p:cNvSpPr>
            <a:spLocks noGrp="1"/>
          </p:cNvSpPr>
          <p:nvPr>
            <p:ph type="title"/>
          </p:nvPr>
        </p:nvSpPr>
        <p:spPr/>
        <p:txBody>
          <a:bodyPr/>
          <a:lstStyle/>
          <a:p>
            <a:r>
              <a:rPr lang="en-US" dirty="0"/>
              <a:t>Running a Cluster Job</a:t>
            </a:r>
          </a:p>
        </p:txBody>
      </p:sp>
      <p:grpSp>
        <p:nvGrpSpPr>
          <p:cNvPr id="8" name="Group 7">
            <a:extLst>
              <a:ext uri="{FF2B5EF4-FFF2-40B4-BE49-F238E27FC236}">
                <a16:creationId xmlns:a16="http://schemas.microsoft.com/office/drawing/2014/main" id="{96D1154E-4402-AD4B-8742-A21F5DD54188}"/>
              </a:ext>
            </a:extLst>
          </p:cNvPr>
          <p:cNvGrpSpPr/>
          <p:nvPr/>
        </p:nvGrpSpPr>
        <p:grpSpPr>
          <a:xfrm>
            <a:off x="4270909" y="3701525"/>
            <a:ext cx="5498816" cy="369332"/>
            <a:chOff x="3891775" y="3311240"/>
            <a:chExt cx="5498816" cy="369332"/>
          </a:xfrm>
        </p:grpSpPr>
        <p:sp>
          <p:nvSpPr>
            <p:cNvPr id="5" name="TextBox 4">
              <a:extLst>
                <a:ext uri="{FF2B5EF4-FFF2-40B4-BE49-F238E27FC236}">
                  <a16:creationId xmlns:a16="http://schemas.microsoft.com/office/drawing/2014/main" id="{55E50909-7A0D-1D4D-82F8-C9ACABF38317}"/>
                </a:ext>
              </a:extLst>
            </p:cNvPr>
            <p:cNvSpPr txBox="1"/>
            <p:nvPr/>
          </p:nvSpPr>
          <p:spPr>
            <a:xfrm>
              <a:off x="5776332" y="3311240"/>
              <a:ext cx="3614259" cy="369332"/>
            </a:xfrm>
            <a:prstGeom prst="rect">
              <a:avLst/>
            </a:prstGeom>
            <a:noFill/>
          </p:spPr>
          <p:txBody>
            <a:bodyPr wrap="none" rtlCol="0">
              <a:spAutoFit/>
            </a:bodyPr>
            <a:lstStyle/>
            <a:p>
              <a:r>
                <a:rPr lang="en-US" dirty="0"/>
                <a:t>Output from '</a:t>
              </a:r>
              <a:r>
                <a:rPr lang="en-US" sz="1600" dirty="0">
                  <a:latin typeface="Courier" pitchFamily="2" charset="0"/>
                </a:rPr>
                <a:t>hostname</a:t>
              </a:r>
              <a:r>
                <a:rPr lang="en-US" dirty="0"/>
                <a:t>' command</a:t>
              </a:r>
            </a:p>
          </p:txBody>
        </p:sp>
        <p:cxnSp>
          <p:nvCxnSpPr>
            <p:cNvPr id="7" name="Straight Arrow Connector 6">
              <a:extLst>
                <a:ext uri="{FF2B5EF4-FFF2-40B4-BE49-F238E27FC236}">
                  <a16:creationId xmlns:a16="http://schemas.microsoft.com/office/drawing/2014/main" id="{4330D6BE-4574-D04F-AB26-7D1C388646AF}"/>
                </a:ext>
              </a:extLst>
            </p:cNvPr>
            <p:cNvCxnSpPr/>
            <p:nvPr/>
          </p:nvCxnSpPr>
          <p:spPr>
            <a:xfrm flipH="1">
              <a:off x="3891775" y="3495906"/>
              <a:ext cx="187340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244F2825-B9FE-6F46-995E-7F7EA2518C8A}"/>
              </a:ext>
            </a:extLst>
          </p:cNvPr>
          <p:cNvGrpSpPr/>
          <p:nvPr/>
        </p:nvGrpSpPr>
        <p:grpSpPr>
          <a:xfrm>
            <a:off x="4980870" y="3972074"/>
            <a:ext cx="4142844" cy="369332"/>
            <a:chOff x="3891775" y="3311240"/>
            <a:chExt cx="4142844" cy="369332"/>
          </a:xfrm>
        </p:grpSpPr>
        <p:sp>
          <p:nvSpPr>
            <p:cNvPr id="10" name="TextBox 9">
              <a:extLst>
                <a:ext uri="{FF2B5EF4-FFF2-40B4-BE49-F238E27FC236}">
                  <a16:creationId xmlns:a16="http://schemas.microsoft.com/office/drawing/2014/main" id="{356E8291-A946-D44E-8E8B-858A722DF0CE}"/>
                </a:ext>
              </a:extLst>
            </p:cNvPr>
            <p:cNvSpPr txBox="1"/>
            <p:nvPr/>
          </p:nvSpPr>
          <p:spPr>
            <a:xfrm>
              <a:off x="5066371" y="3311240"/>
              <a:ext cx="2968248" cy="369332"/>
            </a:xfrm>
            <a:prstGeom prst="rect">
              <a:avLst/>
            </a:prstGeom>
            <a:noFill/>
          </p:spPr>
          <p:txBody>
            <a:bodyPr wrap="none" rtlCol="0">
              <a:spAutoFit/>
            </a:bodyPr>
            <a:lstStyle/>
            <a:p>
              <a:r>
                <a:rPr lang="en-US" dirty="0"/>
                <a:t>Output from '</a:t>
              </a:r>
              <a:r>
                <a:rPr lang="en-US" sz="1600" dirty="0" err="1">
                  <a:latin typeface="Courier" pitchFamily="2" charset="0"/>
                </a:rPr>
                <a:t>pwd</a:t>
              </a:r>
              <a:r>
                <a:rPr lang="en-US" dirty="0"/>
                <a:t>' command</a:t>
              </a:r>
            </a:p>
          </p:txBody>
        </p:sp>
        <p:cxnSp>
          <p:nvCxnSpPr>
            <p:cNvPr id="11" name="Straight Arrow Connector 10">
              <a:extLst>
                <a:ext uri="{FF2B5EF4-FFF2-40B4-BE49-F238E27FC236}">
                  <a16:creationId xmlns:a16="http://schemas.microsoft.com/office/drawing/2014/main" id="{8BB925E1-C6AC-0547-8EFE-E08A1986609A}"/>
                </a:ext>
              </a:extLst>
            </p:cNvPr>
            <p:cNvCxnSpPr>
              <a:cxnSpLocks/>
            </p:cNvCxnSpPr>
            <p:nvPr/>
          </p:nvCxnSpPr>
          <p:spPr>
            <a:xfrm flipH="1">
              <a:off x="3891775" y="3495906"/>
              <a:ext cx="116344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CFE77FE3-64AE-6A45-82FF-DCAD9625154F}"/>
              </a:ext>
            </a:extLst>
          </p:cNvPr>
          <p:cNvGrpSpPr/>
          <p:nvPr/>
        </p:nvGrpSpPr>
        <p:grpSpPr>
          <a:xfrm>
            <a:off x="1851098" y="5820937"/>
            <a:ext cx="755335" cy="629196"/>
            <a:chOff x="1851098" y="5865541"/>
            <a:chExt cx="755335" cy="629196"/>
          </a:xfrm>
        </p:grpSpPr>
        <p:sp>
          <p:nvSpPr>
            <p:cNvPr id="13" name="TextBox 12">
              <a:extLst>
                <a:ext uri="{FF2B5EF4-FFF2-40B4-BE49-F238E27FC236}">
                  <a16:creationId xmlns:a16="http://schemas.microsoft.com/office/drawing/2014/main" id="{B4DD13AD-B3F5-FE41-AE13-2B7DC86D891F}"/>
                </a:ext>
              </a:extLst>
            </p:cNvPr>
            <p:cNvSpPr txBox="1"/>
            <p:nvPr/>
          </p:nvSpPr>
          <p:spPr>
            <a:xfrm>
              <a:off x="1851098" y="6125405"/>
              <a:ext cx="755335" cy="369332"/>
            </a:xfrm>
            <a:prstGeom prst="rect">
              <a:avLst/>
            </a:prstGeom>
            <a:noFill/>
          </p:spPr>
          <p:txBody>
            <a:bodyPr wrap="none" rtlCol="0">
              <a:spAutoFit/>
            </a:bodyPr>
            <a:lstStyle/>
            <a:p>
              <a:r>
                <a:rPr lang="en-US" dirty="0"/>
                <a:t>Job ID</a:t>
              </a:r>
            </a:p>
          </p:txBody>
        </p:sp>
        <p:cxnSp>
          <p:nvCxnSpPr>
            <p:cNvPr id="15" name="Straight Arrow Connector 14">
              <a:extLst>
                <a:ext uri="{FF2B5EF4-FFF2-40B4-BE49-F238E27FC236}">
                  <a16:creationId xmlns:a16="http://schemas.microsoft.com/office/drawing/2014/main" id="{1CD10954-E14D-1A42-9C1D-8AE3E175E73F}"/>
                </a:ext>
              </a:extLst>
            </p:cNvPr>
            <p:cNvCxnSpPr>
              <a:cxnSpLocks/>
              <a:stCxn id="13" idx="0"/>
            </p:cNvCxnSpPr>
            <p:nvPr/>
          </p:nvCxnSpPr>
          <p:spPr>
            <a:xfrm flipV="1">
              <a:off x="2228766" y="5865541"/>
              <a:ext cx="0" cy="2598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03033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8"/>
                                        </p:tgtEl>
                                        <p:attrNameLst>
                                          <p:attrName>style.visibility</p:attrName>
                                        </p:attrNameLst>
                                      </p:cBhvr>
                                      <p:to>
                                        <p:strVal val="hidden"/>
                                      </p:to>
                                    </p:set>
                                  </p:childTnLst>
                                </p:cTn>
                              </p:par>
                              <p:par>
                                <p:cTn id="35" presetID="1" presetClass="entr" presetSubtype="0" fill="hold" nodeType="withEffect">
                                  <p:stCondLst>
                                    <p:cond delay="0"/>
                                  </p:stCondLst>
                                  <p:childTnLst>
                                    <p:set>
                                      <p:cBhvr>
                                        <p:cTn id="36" dur="1" fill="hold">
                                          <p:stCondLst>
                                            <p:cond delay="0"/>
                                          </p:stCondLst>
                                        </p:cTn>
                                        <p:tgtEl>
                                          <p:spTgt spid="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nodeType="clickEffect">
                                  <p:stCondLst>
                                    <p:cond delay="0"/>
                                  </p:stCondLst>
                                  <p:childTnLst>
                                    <p:set>
                                      <p:cBhvr>
                                        <p:cTn id="40" dur="1" fill="hold">
                                          <p:stCondLst>
                                            <p:cond delay="0"/>
                                          </p:stCondLst>
                                        </p:cTn>
                                        <p:tgtEl>
                                          <p:spTgt spid="9"/>
                                        </p:tgtEl>
                                        <p:attrNameLst>
                                          <p:attrName>style.visibility</p:attrName>
                                        </p:attrNameLst>
                                      </p:cBhvr>
                                      <p:to>
                                        <p:strVal val="hidden"/>
                                      </p:to>
                                    </p:set>
                                  </p:childTnLst>
                                </p:cTn>
                              </p:par>
                              <p:par>
                                <p:cTn id="41" presetID="1" presetClass="entr" presetSubtype="0" fill="hold" grpId="0" nodeType="withEffect">
                                  <p:stCondLst>
                                    <p:cond delay="0"/>
                                  </p:stCondLst>
                                  <p:childTnLst>
                                    <p:set>
                                      <p:cBhvr>
                                        <p:cTn id="42" dur="1" fill="hold">
                                          <p:stCondLst>
                                            <p:cond delay="0"/>
                                          </p:stCondLst>
                                        </p:cTn>
                                        <p:tgtEl>
                                          <p:spTgt spid="2">
                                            <p:txEl>
                                              <p:pRg st="8" end="8"/>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
                                            <p:txEl>
                                              <p:pRg st="9" end="9"/>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FB3079A-5EC0-0143-A451-DACBAF072317}"/>
              </a:ext>
            </a:extLst>
          </p:cNvPr>
          <p:cNvSpPr>
            <a:spLocks noGrp="1"/>
          </p:cNvSpPr>
          <p:nvPr>
            <p:ph idx="1"/>
          </p:nvPr>
        </p:nvSpPr>
        <p:spPr/>
        <p:txBody>
          <a:bodyPr/>
          <a:lstStyle/>
          <a:p>
            <a:pPr marL="342900" indent="-342900">
              <a:buFont typeface="Arial" panose="020B0604020202020204" pitchFamily="34" charset="0"/>
              <a:buChar char="•"/>
            </a:pPr>
            <a:r>
              <a:rPr lang="en-US" dirty="0"/>
              <a:t>We can run '</a:t>
            </a:r>
            <a:r>
              <a:rPr lang="en-US" sz="1800" dirty="0">
                <a:latin typeface="Courier" pitchFamily="2" charset="0"/>
              </a:rPr>
              <a:t>qstat</a:t>
            </a:r>
            <a:r>
              <a:rPr lang="en-US" dirty="0"/>
              <a:t>' to see what our job is doing</a:t>
            </a:r>
            <a:br>
              <a:rPr lang="en-US" dirty="0"/>
            </a:br>
            <a:r>
              <a:rPr lang="en-US" sz="1600" dirty="0">
                <a:solidFill>
                  <a:schemeClr val="accent1">
                    <a:lumMod val="75000"/>
                  </a:schemeClr>
                </a:solidFill>
                <a:latin typeface="Courier" pitchFamily="2" charset="0"/>
              </a:rPr>
              <a:t>[jabbott@login1 </a:t>
            </a:r>
            <a:r>
              <a:rPr lang="en-US" sz="1600" dirty="0" err="1">
                <a:solidFill>
                  <a:schemeClr val="accent1">
                    <a:lumMod val="75000"/>
                  </a:schemeClr>
                </a:solidFill>
                <a:latin typeface="Courier" pitchFamily="2" charset="0"/>
              </a:rPr>
              <a:t>intro_to_linux</a:t>
            </a:r>
            <a:r>
              <a:rPr lang="en-US" sz="1600" dirty="0">
                <a:solidFill>
                  <a:schemeClr val="accent1">
                    <a:lumMod val="75000"/>
                  </a:schemeClr>
                </a:solidFill>
                <a:latin typeface="Courier" pitchFamily="2" charset="0"/>
              </a:rPr>
              <a:t>]$ </a:t>
            </a:r>
            <a:r>
              <a:rPr lang="en-US" sz="1600" dirty="0">
                <a:solidFill>
                  <a:schemeClr val="accent5">
                    <a:lumMod val="50000"/>
                  </a:schemeClr>
                </a:solidFill>
                <a:latin typeface="Courier" pitchFamily="2" charset="0"/>
              </a:rPr>
              <a:t>qstat</a:t>
            </a:r>
          </a:p>
          <a:p>
            <a:pPr marL="342900" indent="-342900">
              <a:buFont typeface="Arial" panose="020B0604020202020204" pitchFamily="34" charset="0"/>
              <a:buChar char="•"/>
            </a:pPr>
            <a:r>
              <a:rPr lang="en-US" dirty="0"/>
              <a:t>No Job listed? Try resubmitting</a:t>
            </a:r>
          </a:p>
          <a:p>
            <a:pPr marL="342900" indent="-342900">
              <a:buFont typeface="Arial" panose="020B0604020202020204" pitchFamily="34" charset="0"/>
              <a:buChar char="•"/>
            </a:pPr>
            <a:endParaRPr lang="en-US" dirty="0"/>
          </a:p>
          <a:p>
            <a:r>
              <a:rPr lang="en-US" sz="1100" dirty="0">
                <a:solidFill>
                  <a:schemeClr val="accent1">
                    <a:lumMod val="75000"/>
                  </a:schemeClr>
                </a:solidFill>
                <a:latin typeface="Courier" pitchFamily="2" charset="0"/>
              </a:rPr>
              <a:t>job-ID	prior   name       user         state submit/start at     queue                          </a:t>
            </a:r>
            <a:r>
              <a:rPr lang="en-US" sz="1100" dirty="0" err="1">
                <a:solidFill>
                  <a:schemeClr val="accent1">
                    <a:lumMod val="75000"/>
                  </a:schemeClr>
                </a:solidFill>
                <a:latin typeface="Courier" pitchFamily="2" charset="0"/>
              </a:rPr>
              <a:t>jclass</a:t>
            </a:r>
            <a:r>
              <a:rPr lang="en-US" sz="1100" dirty="0">
                <a:solidFill>
                  <a:schemeClr val="accent1">
                    <a:lumMod val="75000"/>
                  </a:schemeClr>
                </a:solidFill>
                <a:latin typeface="Courier" pitchFamily="2" charset="0"/>
              </a:rPr>
              <a:t>          slots ja-task-ID</a:t>
            </a:r>
            <a:br>
              <a:rPr lang="en-US" sz="1100" dirty="0">
                <a:solidFill>
                  <a:schemeClr val="accent1">
                    <a:lumMod val="75000"/>
                  </a:schemeClr>
                </a:solidFill>
                <a:latin typeface="Courier" pitchFamily="2" charset="0"/>
              </a:rPr>
            </a:br>
            <a:r>
              <a:rPr lang="en-US" sz="1100" dirty="0">
                <a:solidFill>
                  <a:schemeClr val="accent1">
                    <a:lumMod val="75000"/>
                  </a:schemeClr>
                </a:solidFill>
                <a:latin typeface="Courier" pitchFamily="2" charset="0"/>
              </a:rPr>
              <a:t>------------------------------------------------------------------------------------------------------------------------------------</a:t>
            </a:r>
            <a:br>
              <a:rPr lang="en-US" sz="1100" dirty="0">
                <a:solidFill>
                  <a:schemeClr val="accent1">
                    <a:lumMod val="75000"/>
                  </a:schemeClr>
                </a:solidFill>
                <a:latin typeface="Courier" pitchFamily="2" charset="0"/>
              </a:rPr>
            </a:br>
            <a:r>
              <a:rPr lang="en-US" sz="1100" dirty="0">
                <a:solidFill>
                  <a:schemeClr val="accent1">
                    <a:lumMod val="75000"/>
                  </a:schemeClr>
                </a:solidFill>
                <a:latin typeface="Courier" pitchFamily="2" charset="0"/>
              </a:rPr>
              <a:t>9201 	0.50500 </a:t>
            </a:r>
            <a:r>
              <a:rPr lang="en-US" sz="1100" dirty="0" err="1">
                <a:solidFill>
                  <a:schemeClr val="accent1">
                    <a:lumMod val="75000"/>
                  </a:schemeClr>
                </a:solidFill>
                <a:latin typeface="Courier" pitchFamily="2" charset="0"/>
              </a:rPr>
              <a:t>sleep.sh</a:t>
            </a:r>
            <a:r>
              <a:rPr lang="en-US" sz="1100" dirty="0">
                <a:solidFill>
                  <a:schemeClr val="accent1">
                    <a:lumMod val="75000"/>
                  </a:schemeClr>
                </a:solidFill>
                <a:latin typeface="Courier" pitchFamily="2" charset="0"/>
              </a:rPr>
              <a:t>   </a:t>
            </a:r>
            <a:r>
              <a:rPr lang="en-US" sz="1100" dirty="0" err="1">
                <a:solidFill>
                  <a:schemeClr val="accent1">
                    <a:lumMod val="75000"/>
                  </a:schemeClr>
                </a:solidFill>
                <a:latin typeface="Courier" pitchFamily="2" charset="0"/>
              </a:rPr>
              <a:t>jabbott</a:t>
            </a:r>
            <a:r>
              <a:rPr lang="en-US" sz="1100" dirty="0">
                <a:solidFill>
                  <a:schemeClr val="accent1">
                    <a:lumMod val="75000"/>
                  </a:schemeClr>
                </a:solidFill>
                <a:latin typeface="Courier" pitchFamily="2" charset="0"/>
              </a:rPr>
              <a:t>      r     10/04/2020 14:36:53 all.q@c6420-2-2.cluster.lifesc short               </a:t>
            </a:r>
            <a:r>
              <a:rPr lang="en-US" sz="1100" dirty="0">
                <a:solidFill>
                  <a:schemeClr val="accent1">
                    <a:lumMod val="75000"/>
                  </a:schemeClr>
                </a:solidFill>
              </a:rPr>
              <a:t>1</a:t>
            </a:r>
          </a:p>
          <a:p>
            <a:pPr lvl="2">
              <a:buFont typeface="Arial" panose="020B0604020202020204" pitchFamily="34" charset="0"/>
              <a:buChar char="•"/>
            </a:pPr>
            <a:endParaRPr lang="en-US" dirty="0"/>
          </a:p>
        </p:txBody>
      </p:sp>
      <p:sp>
        <p:nvSpPr>
          <p:cNvPr id="3" name="Slide Number Placeholder 2">
            <a:extLst>
              <a:ext uri="{FF2B5EF4-FFF2-40B4-BE49-F238E27FC236}">
                <a16:creationId xmlns:a16="http://schemas.microsoft.com/office/drawing/2014/main" id="{A3DD58AA-1782-2548-A9B0-878B817CDB0B}"/>
              </a:ext>
            </a:extLst>
          </p:cNvPr>
          <p:cNvSpPr>
            <a:spLocks noGrp="1"/>
          </p:cNvSpPr>
          <p:nvPr>
            <p:ph type="sldNum" sz="quarter" idx="12"/>
          </p:nvPr>
        </p:nvSpPr>
        <p:spPr/>
        <p:txBody>
          <a:bodyPr/>
          <a:lstStyle/>
          <a:p>
            <a:fld id="{E89BC60F-F4BF-4EE8-9F02-8A0093F1814F}" type="slidenum">
              <a:rPr lang="en-GB" smtClean="0"/>
              <a:t>16</a:t>
            </a:fld>
            <a:endParaRPr lang="en-GB"/>
          </a:p>
        </p:txBody>
      </p:sp>
      <p:sp>
        <p:nvSpPr>
          <p:cNvPr id="4" name="Title 3">
            <a:extLst>
              <a:ext uri="{FF2B5EF4-FFF2-40B4-BE49-F238E27FC236}">
                <a16:creationId xmlns:a16="http://schemas.microsoft.com/office/drawing/2014/main" id="{66EC82B1-3236-0E4E-AF2F-F4A17998F01D}"/>
              </a:ext>
            </a:extLst>
          </p:cNvPr>
          <p:cNvSpPr>
            <a:spLocks noGrp="1"/>
          </p:cNvSpPr>
          <p:nvPr>
            <p:ph type="title"/>
          </p:nvPr>
        </p:nvSpPr>
        <p:spPr/>
        <p:txBody>
          <a:bodyPr/>
          <a:lstStyle/>
          <a:p>
            <a:r>
              <a:rPr lang="en-US" dirty="0"/>
              <a:t>Monitoring Our Job: </a:t>
            </a:r>
            <a:r>
              <a:rPr lang="en-US" sz="2400" dirty="0">
                <a:latin typeface="Courier" pitchFamily="2" charset="0"/>
              </a:rPr>
              <a:t>qstat</a:t>
            </a:r>
            <a:endParaRPr lang="en-US" dirty="0">
              <a:latin typeface="Courier" pitchFamily="2" charset="0"/>
            </a:endParaRPr>
          </a:p>
        </p:txBody>
      </p:sp>
      <p:sp>
        <p:nvSpPr>
          <p:cNvPr id="5" name="Rectangle 4">
            <a:extLst>
              <a:ext uri="{FF2B5EF4-FFF2-40B4-BE49-F238E27FC236}">
                <a16:creationId xmlns:a16="http://schemas.microsoft.com/office/drawing/2014/main" id="{6D93A3DB-53E2-AC43-B009-C73E5AEC79F4}"/>
              </a:ext>
            </a:extLst>
          </p:cNvPr>
          <p:cNvSpPr/>
          <p:nvPr/>
        </p:nvSpPr>
        <p:spPr>
          <a:xfrm>
            <a:off x="423746" y="2642839"/>
            <a:ext cx="691376" cy="613317"/>
          </a:xfrm>
          <a:prstGeom prst="rect">
            <a:avLst/>
          </a:prstGeom>
          <a:noFill/>
          <a:ln w="381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F0412067-3D6E-4F4F-BBE6-A3088FD3BA27}"/>
              </a:ext>
            </a:extLst>
          </p:cNvPr>
          <p:cNvSpPr/>
          <p:nvPr/>
        </p:nvSpPr>
        <p:spPr>
          <a:xfrm>
            <a:off x="2048106" y="2642839"/>
            <a:ext cx="806605" cy="613317"/>
          </a:xfrm>
          <a:prstGeom prst="rect">
            <a:avLst/>
          </a:prstGeom>
          <a:noFill/>
          <a:ln w="381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3C8AB1C2-F04B-BB4C-B367-2ED6AC0502C5}"/>
              </a:ext>
            </a:extLst>
          </p:cNvPr>
          <p:cNvSpPr/>
          <p:nvPr/>
        </p:nvSpPr>
        <p:spPr>
          <a:xfrm>
            <a:off x="2947432" y="2642839"/>
            <a:ext cx="806604" cy="613317"/>
          </a:xfrm>
          <a:prstGeom prst="rect">
            <a:avLst/>
          </a:prstGeom>
          <a:noFill/>
          <a:ln w="381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8C39A907-870F-544A-9917-C0EFBF0FE585}"/>
              </a:ext>
            </a:extLst>
          </p:cNvPr>
          <p:cNvSpPr/>
          <p:nvPr/>
        </p:nvSpPr>
        <p:spPr>
          <a:xfrm>
            <a:off x="4038807" y="2642838"/>
            <a:ext cx="544344" cy="613317"/>
          </a:xfrm>
          <a:prstGeom prst="rect">
            <a:avLst/>
          </a:prstGeom>
          <a:noFill/>
          <a:ln w="381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10D853C2-5A4E-0949-B173-B12C79E9655B}"/>
              </a:ext>
            </a:extLst>
          </p:cNvPr>
          <p:cNvSpPr/>
          <p:nvPr/>
        </p:nvSpPr>
        <p:spPr>
          <a:xfrm>
            <a:off x="4603802" y="2642837"/>
            <a:ext cx="1652032" cy="613317"/>
          </a:xfrm>
          <a:prstGeom prst="rect">
            <a:avLst/>
          </a:prstGeom>
          <a:noFill/>
          <a:ln w="381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C2F85CFD-37B4-6949-8823-4D33DAF3398A}"/>
              </a:ext>
            </a:extLst>
          </p:cNvPr>
          <p:cNvGrpSpPr/>
          <p:nvPr/>
        </p:nvGrpSpPr>
        <p:grpSpPr>
          <a:xfrm>
            <a:off x="3088887" y="3367667"/>
            <a:ext cx="3802563" cy="2306208"/>
            <a:chOff x="3088887" y="2943922"/>
            <a:chExt cx="3802563" cy="2306208"/>
          </a:xfrm>
        </p:grpSpPr>
        <p:sp>
          <p:nvSpPr>
            <p:cNvPr id="10" name="Rectangle 9">
              <a:extLst>
                <a:ext uri="{FF2B5EF4-FFF2-40B4-BE49-F238E27FC236}">
                  <a16:creationId xmlns:a16="http://schemas.microsoft.com/office/drawing/2014/main" id="{96E30E86-7CFF-1140-8CA0-294D9ACC70B5}"/>
                </a:ext>
              </a:extLst>
            </p:cNvPr>
            <p:cNvSpPr/>
            <p:nvPr/>
          </p:nvSpPr>
          <p:spPr>
            <a:xfrm>
              <a:off x="3088887" y="3327168"/>
              <a:ext cx="3802563" cy="1922962"/>
            </a:xfrm>
            <a:prstGeom prst="rect">
              <a:avLst/>
            </a:prstGeom>
          </p:spPr>
          <p:txBody>
            <a:bodyPr wrap="square">
              <a:spAutoFit/>
            </a:bodyPr>
            <a:lstStyle/>
            <a:p>
              <a:pPr marL="357188" lvl="2" indent="0">
                <a:lnSpc>
                  <a:spcPts val="2360"/>
                </a:lnSpc>
                <a:buNone/>
              </a:pPr>
              <a:r>
                <a:rPr lang="en-US" dirty="0">
                  <a:latin typeface="Courier" pitchFamily="2" charset="0"/>
                </a:rPr>
                <a:t>r</a:t>
              </a:r>
              <a:r>
                <a:rPr lang="en-US" dirty="0"/>
                <a:t> – running. All good</a:t>
              </a:r>
              <a:br>
                <a:rPr lang="en-US" dirty="0"/>
              </a:br>
              <a:r>
                <a:rPr lang="en-US" dirty="0">
                  <a:latin typeface="Courier" pitchFamily="2" charset="0"/>
                </a:rPr>
                <a:t>t</a:t>
              </a:r>
              <a:r>
                <a:rPr lang="en-US" dirty="0"/>
                <a:t> – transferring. OK.</a:t>
              </a:r>
              <a:br>
                <a:rPr lang="en-US" dirty="0"/>
              </a:br>
              <a:r>
                <a:rPr lang="en-US" dirty="0" err="1">
                  <a:latin typeface="Courier" pitchFamily="2" charset="0"/>
                </a:rPr>
                <a:t>qw</a:t>
              </a:r>
              <a:r>
                <a:rPr lang="en-US" dirty="0"/>
                <a:t> – queuing. Be patient.</a:t>
              </a:r>
              <a:br>
                <a:rPr lang="en-US" dirty="0"/>
              </a:br>
              <a:r>
                <a:rPr lang="en-US" dirty="0">
                  <a:latin typeface="Courier" pitchFamily="2" charset="0"/>
                </a:rPr>
                <a:t>T</a:t>
              </a:r>
              <a:r>
                <a:rPr lang="en-US" dirty="0"/>
                <a:t> – job suspended</a:t>
              </a:r>
              <a:br>
                <a:rPr lang="en-US" dirty="0"/>
              </a:br>
              <a:r>
                <a:rPr lang="en-US" dirty="0">
                  <a:latin typeface="Courier" pitchFamily="2" charset="0"/>
                </a:rPr>
                <a:t>d</a:t>
              </a:r>
              <a:r>
                <a:rPr lang="en-US" dirty="0"/>
                <a:t> – job is being deleted</a:t>
              </a:r>
              <a:br>
                <a:rPr lang="en-US" dirty="0"/>
              </a:br>
              <a:r>
                <a:rPr lang="en-US" dirty="0" err="1">
                  <a:latin typeface="Courier" pitchFamily="2" charset="0"/>
                </a:rPr>
                <a:t>Eqw</a:t>
              </a:r>
              <a:r>
                <a:rPr lang="en-US" dirty="0"/>
                <a:t> – job has errored. Investigate. </a:t>
              </a:r>
              <a:endParaRPr lang="en-US" sz="1100" dirty="0">
                <a:solidFill>
                  <a:schemeClr val="accent1">
                    <a:lumMod val="75000"/>
                  </a:schemeClr>
                </a:solidFill>
              </a:endParaRPr>
            </a:p>
          </p:txBody>
        </p:sp>
        <p:cxnSp>
          <p:nvCxnSpPr>
            <p:cNvPr id="12" name="Straight Arrow Connector 11">
              <a:extLst>
                <a:ext uri="{FF2B5EF4-FFF2-40B4-BE49-F238E27FC236}">
                  <a16:creationId xmlns:a16="http://schemas.microsoft.com/office/drawing/2014/main" id="{CF912BD1-356D-EE4D-96AF-C3AD9FE51B43}"/>
                </a:ext>
              </a:extLst>
            </p:cNvPr>
            <p:cNvCxnSpPr/>
            <p:nvPr/>
          </p:nvCxnSpPr>
          <p:spPr>
            <a:xfrm>
              <a:off x="4310979" y="2943922"/>
              <a:ext cx="0" cy="3568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48391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5"/>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6"/>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par>
                                <p:cTn id="35" presetID="1" presetClass="exit" presetSubtype="0" fill="hold" grpId="1" nodeType="withEffect">
                                  <p:stCondLst>
                                    <p:cond delay="0"/>
                                  </p:stCondLst>
                                  <p:childTnLst>
                                    <p:set>
                                      <p:cBhvr>
                                        <p:cTn id="36" dur="1" fill="hold">
                                          <p:stCondLst>
                                            <p:cond delay="0"/>
                                          </p:stCondLst>
                                        </p:cTn>
                                        <p:tgtEl>
                                          <p:spTgt spid="7"/>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grpId="1" nodeType="clickEffect">
                                  <p:stCondLst>
                                    <p:cond delay="0"/>
                                  </p:stCondLst>
                                  <p:childTnLst>
                                    <p:set>
                                      <p:cBhvr>
                                        <p:cTn id="44" dur="1" fill="hold">
                                          <p:stCondLst>
                                            <p:cond delay="0"/>
                                          </p:stCondLst>
                                        </p:cTn>
                                        <p:tgtEl>
                                          <p:spTgt spid="8"/>
                                        </p:tgtEl>
                                        <p:attrNameLst>
                                          <p:attrName>style.visibility</p:attrName>
                                        </p:attrNameLst>
                                      </p:cBhvr>
                                      <p:to>
                                        <p:strVal val="hidden"/>
                                      </p:to>
                                    </p:set>
                                  </p:childTnLst>
                                </p:cTn>
                              </p:par>
                              <p:par>
                                <p:cTn id="45" presetID="1" presetClass="entr" presetSubtype="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5" grpId="0" animBg="1"/>
      <p:bldP spid="5" grpId="1" animBg="1"/>
      <p:bldP spid="6" grpId="0" animBg="1"/>
      <p:bldP spid="6" grpId="1" animBg="1"/>
      <p:bldP spid="7" grpId="0" animBg="1"/>
      <p:bldP spid="7" grpId="1" animBg="1"/>
      <p:bldP spid="8" grpId="0" animBg="1"/>
      <p:bldP spid="8" grpId="1"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2D75B21-F21B-2748-86C8-FCE9D146A568}"/>
              </a:ext>
            </a:extLst>
          </p:cNvPr>
          <p:cNvSpPr>
            <a:spLocks noGrp="1"/>
          </p:cNvSpPr>
          <p:nvPr>
            <p:ph idx="1"/>
          </p:nvPr>
        </p:nvSpPr>
        <p:spPr/>
        <p:txBody>
          <a:bodyPr>
            <a:normAutofit/>
          </a:bodyPr>
          <a:lstStyle/>
          <a:p>
            <a:pPr marL="342900" indent="-342900">
              <a:buFont typeface="Arial" panose="020B0604020202020204" pitchFamily="34" charset="0"/>
              <a:buChar char="•"/>
            </a:pPr>
            <a:r>
              <a:rPr lang="en-US" dirty="0"/>
              <a:t>Keep running 'qstat' until the job disappears from the output</a:t>
            </a:r>
          </a:p>
          <a:p>
            <a:pPr marL="342900" indent="-342900">
              <a:buFont typeface="Arial" panose="020B0604020202020204" pitchFamily="34" charset="0"/>
              <a:buChar char="•"/>
            </a:pPr>
            <a:r>
              <a:rPr lang="en-US" dirty="0"/>
              <a:t>Where are the job outputs?</a:t>
            </a:r>
          </a:p>
          <a:p>
            <a:pPr marL="700088" lvl="1" indent="-342900">
              <a:buFont typeface="Arial" panose="020B0604020202020204" pitchFamily="34" charset="0"/>
              <a:buChar char="•"/>
            </a:pPr>
            <a:r>
              <a:rPr lang="en-US" dirty="0"/>
              <a:t>Written to job working directory</a:t>
            </a:r>
          </a:p>
          <a:p>
            <a:pPr marL="700088" lvl="1" indent="-342900">
              <a:buFont typeface="Arial" panose="020B0604020202020204" pitchFamily="34" charset="0"/>
              <a:buChar char="•"/>
            </a:pPr>
            <a:r>
              <a:rPr lang="en-US" dirty="0"/>
              <a:t>By default: home directory</a:t>
            </a:r>
          </a:p>
          <a:p>
            <a:pPr lvl="1" indent="0">
              <a:buNone/>
            </a:pPr>
            <a:r>
              <a:rPr lang="en-US" dirty="0">
                <a:solidFill>
                  <a:srgbClr val="4365E2">
                    <a:lumMod val="75000"/>
                  </a:srgbClr>
                </a:solidFill>
                <a:latin typeface="Courier" pitchFamily="2" charset="0"/>
              </a:rPr>
              <a:t>[jabbott@login2 </a:t>
            </a:r>
            <a:r>
              <a:rPr lang="en-US" dirty="0" err="1">
                <a:solidFill>
                  <a:srgbClr val="4365E2">
                    <a:lumMod val="75000"/>
                  </a:srgbClr>
                </a:solidFill>
                <a:latin typeface="Courier" pitchFamily="2" charset="0"/>
              </a:rPr>
              <a:t>intro_to_linux</a:t>
            </a:r>
            <a:r>
              <a:rPr lang="en-US" dirty="0">
                <a:solidFill>
                  <a:srgbClr val="4365E2">
                    <a:lumMod val="75000"/>
                  </a:srgbClr>
                </a:solidFill>
                <a:latin typeface="Courier" pitchFamily="2" charset="0"/>
              </a:rPr>
              <a:t>]$ </a:t>
            </a:r>
            <a:r>
              <a:rPr lang="en-US" dirty="0">
                <a:solidFill>
                  <a:schemeClr val="accent5">
                    <a:lumMod val="50000"/>
                  </a:schemeClr>
                </a:solidFill>
                <a:latin typeface="Courier" pitchFamily="2" charset="0"/>
              </a:rPr>
              <a:t>cd</a:t>
            </a:r>
            <a:endParaRPr lang="en-US" dirty="0">
              <a:solidFill>
                <a:schemeClr val="accent5">
                  <a:lumMod val="50000"/>
                </a:schemeClr>
              </a:solidFill>
            </a:endParaRPr>
          </a:p>
          <a:p>
            <a:pPr lvl="1" indent="0">
              <a:buNone/>
            </a:pPr>
            <a:r>
              <a:rPr lang="en-US" dirty="0">
                <a:solidFill>
                  <a:srgbClr val="4365E2">
                    <a:lumMod val="75000"/>
                  </a:srgbClr>
                </a:solidFill>
                <a:latin typeface="Courier" pitchFamily="2" charset="0"/>
              </a:rPr>
              <a:t>[jabbott@login1 ~]$ </a:t>
            </a:r>
            <a:r>
              <a:rPr lang="en-US" dirty="0">
                <a:solidFill>
                  <a:schemeClr val="accent5">
                    <a:lumMod val="50000"/>
                  </a:schemeClr>
                </a:solidFill>
                <a:latin typeface="Courier" pitchFamily="2" charset="0"/>
              </a:rPr>
              <a:t>ls -l </a:t>
            </a:r>
            <a:r>
              <a:rPr lang="en-US" dirty="0" err="1">
                <a:solidFill>
                  <a:schemeClr val="accent5">
                    <a:lumMod val="50000"/>
                  </a:schemeClr>
                </a:solidFill>
                <a:latin typeface="Courier" pitchFamily="2" charset="0"/>
              </a:rPr>
              <a:t>sleep.sh</a:t>
            </a:r>
            <a:r>
              <a:rPr lang="en-US" dirty="0">
                <a:solidFill>
                  <a:schemeClr val="accent5">
                    <a:lumMod val="50000"/>
                  </a:schemeClr>
                </a:solidFill>
                <a:latin typeface="Courier" pitchFamily="2" charset="0"/>
              </a:rPr>
              <a:t>*</a:t>
            </a:r>
            <a:br>
              <a:rPr lang="en-US" dirty="0">
                <a:solidFill>
                  <a:schemeClr val="accent5">
                    <a:lumMod val="50000"/>
                  </a:schemeClr>
                </a:solidFill>
                <a:latin typeface="Courier" pitchFamily="2" charset="0"/>
              </a:rPr>
            </a:br>
            <a:r>
              <a:rPr lang="en-US" dirty="0">
                <a:solidFill>
                  <a:schemeClr val="accent5">
                    <a:lumMod val="50000"/>
                  </a:schemeClr>
                </a:solidFill>
                <a:latin typeface="Courier" pitchFamily="2" charset="0"/>
              </a:rPr>
              <a:t>-</a:t>
            </a:r>
            <a:r>
              <a:rPr lang="en-US" dirty="0" err="1">
                <a:solidFill>
                  <a:schemeClr val="accent5">
                    <a:lumMod val="50000"/>
                  </a:schemeClr>
                </a:solidFill>
                <a:latin typeface="Courier" pitchFamily="2" charset="0"/>
              </a:rPr>
              <a:t>rw</a:t>
            </a:r>
            <a:r>
              <a:rPr lang="en-US" dirty="0">
                <a:solidFill>
                  <a:schemeClr val="accent5">
                    <a:lumMod val="50000"/>
                  </a:schemeClr>
                </a:solidFill>
                <a:latin typeface="Courier" pitchFamily="2" charset="0"/>
              </a:rPr>
              <a:t>-r--r-- 1 </a:t>
            </a:r>
            <a:r>
              <a:rPr lang="en-US" dirty="0" err="1">
                <a:solidFill>
                  <a:schemeClr val="accent5">
                    <a:lumMod val="50000"/>
                  </a:schemeClr>
                </a:solidFill>
                <a:latin typeface="Courier" pitchFamily="2" charset="0"/>
              </a:rPr>
              <a:t>jabbott</a:t>
            </a:r>
            <a:r>
              <a:rPr lang="en-US" dirty="0">
                <a:solidFill>
                  <a:schemeClr val="accent5">
                    <a:lumMod val="50000"/>
                  </a:schemeClr>
                </a:solidFill>
                <a:latin typeface="Courier" pitchFamily="2" charset="0"/>
              </a:rPr>
              <a:t> </a:t>
            </a:r>
            <a:r>
              <a:rPr lang="en-US" dirty="0" err="1">
                <a:solidFill>
                  <a:schemeClr val="accent5">
                    <a:lumMod val="50000"/>
                  </a:schemeClr>
                </a:solidFill>
                <a:latin typeface="Courier" pitchFamily="2" charset="0"/>
              </a:rPr>
              <a:t>lsd</a:t>
            </a:r>
            <a:r>
              <a:rPr lang="en-US" dirty="0">
                <a:solidFill>
                  <a:schemeClr val="accent5">
                    <a:lumMod val="50000"/>
                  </a:schemeClr>
                </a:solidFill>
                <a:latin typeface="Courier" pitchFamily="2" charset="0"/>
              </a:rPr>
              <a:t>  0 Oct  4 14:27 sleep.sh.e9201</a:t>
            </a:r>
            <a:br>
              <a:rPr lang="en-US" dirty="0">
                <a:solidFill>
                  <a:schemeClr val="accent5">
                    <a:lumMod val="50000"/>
                  </a:schemeClr>
                </a:solidFill>
                <a:latin typeface="Courier" pitchFamily="2" charset="0"/>
              </a:rPr>
            </a:br>
            <a:r>
              <a:rPr lang="en-US" dirty="0">
                <a:solidFill>
                  <a:schemeClr val="accent5">
                    <a:lumMod val="50000"/>
                  </a:schemeClr>
                </a:solidFill>
                <a:latin typeface="Courier" pitchFamily="2" charset="0"/>
              </a:rPr>
              <a:t>-</a:t>
            </a:r>
            <a:r>
              <a:rPr lang="en-US" dirty="0" err="1">
                <a:solidFill>
                  <a:schemeClr val="accent5">
                    <a:lumMod val="50000"/>
                  </a:schemeClr>
                </a:solidFill>
                <a:latin typeface="Courier" pitchFamily="2" charset="0"/>
              </a:rPr>
              <a:t>rw</a:t>
            </a:r>
            <a:r>
              <a:rPr lang="en-US" dirty="0">
                <a:solidFill>
                  <a:schemeClr val="accent5">
                    <a:lumMod val="50000"/>
                  </a:schemeClr>
                </a:solidFill>
                <a:latin typeface="Courier" pitchFamily="2" charset="0"/>
              </a:rPr>
              <a:t>-r--r-- 1 </a:t>
            </a:r>
            <a:r>
              <a:rPr lang="en-US" dirty="0" err="1">
                <a:solidFill>
                  <a:schemeClr val="accent5">
                    <a:lumMod val="50000"/>
                  </a:schemeClr>
                </a:solidFill>
                <a:latin typeface="Courier" pitchFamily="2" charset="0"/>
              </a:rPr>
              <a:t>jabbott</a:t>
            </a:r>
            <a:r>
              <a:rPr lang="en-US" dirty="0">
                <a:solidFill>
                  <a:schemeClr val="accent5">
                    <a:lumMod val="50000"/>
                  </a:schemeClr>
                </a:solidFill>
                <a:latin typeface="Courier" pitchFamily="2" charset="0"/>
              </a:rPr>
              <a:t> </a:t>
            </a:r>
            <a:r>
              <a:rPr lang="en-US" dirty="0" err="1">
                <a:solidFill>
                  <a:schemeClr val="accent5">
                    <a:lumMod val="50000"/>
                  </a:schemeClr>
                </a:solidFill>
                <a:latin typeface="Courier" pitchFamily="2" charset="0"/>
              </a:rPr>
              <a:t>lsd</a:t>
            </a:r>
            <a:r>
              <a:rPr lang="en-US" dirty="0">
                <a:solidFill>
                  <a:schemeClr val="accent5">
                    <a:lumMod val="50000"/>
                  </a:schemeClr>
                </a:solidFill>
                <a:latin typeface="Courier" pitchFamily="2" charset="0"/>
              </a:rPr>
              <a:t> 64 Oct  4 14:28 sleep.sh.o9201</a:t>
            </a:r>
            <a:br>
              <a:rPr lang="en-US" dirty="0">
                <a:solidFill>
                  <a:schemeClr val="accent5">
                    <a:lumMod val="50000"/>
                  </a:schemeClr>
                </a:solidFill>
                <a:latin typeface="Courier" pitchFamily="2" charset="0"/>
              </a:rPr>
            </a:br>
            <a:endParaRPr lang="en-US" dirty="0">
              <a:solidFill>
                <a:schemeClr val="accent5">
                  <a:lumMod val="50000"/>
                </a:schemeClr>
              </a:solidFill>
              <a:latin typeface="Courier" pitchFamily="2" charset="0"/>
            </a:endParaRPr>
          </a:p>
          <a:p>
            <a:pPr marL="342900" indent="-342900">
              <a:buFont typeface="Arial" panose="020B0604020202020204" pitchFamily="34" charset="0"/>
              <a:buChar char="•"/>
            </a:pPr>
            <a:r>
              <a:rPr lang="en-US" dirty="0"/>
              <a:t>Let's see </a:t>
            </a:r>
            <a:r>
              <a:rPr lang="en-US" dirty="0" err="1"/>
              <a:t>whats</a:t>
            </a:r>
            <a:r>
              <a:rPr lang="en-US" dirty="0"/>
              <a:t> in the </a:t>
            </a:r>
            <a:r>
              <a:rPr lang="en-US" dirty="0" err="1">
                <a:latin typeface="Courier" pitchFamily="2" charset="0"/>
              </a:rPr>
              <a:t>sleep.sh.o</a:t>
            </a:r>
            <a:r>
              <a:rPr lang="en-US" dirty="0">
                <a:latin typeface="Courier" pitchFamily="2" charset="0"/>
              </a:rPr>
              <a:t>* </a:t>
            </a:r>
            <a:r>
              <a:rPr lang="en-US" dirty="0"/>
              <a:t>file</a:t>
            </a:r>
          </a:p>
          <a:p>
            <a:pPr lvl="1" indent="0">
              <a:buNone/>
            </a:pPr>
            <a:r>
              <a:rPr lang="en-US" dirty="0">
                <a:solidFill>
                  <a:srgbClr val="4365E2">
                    <a:lumMod val="75000"/>
                  </a:srgbClr>
                </a:solidFill>
                <a:latin typeface="Courier" pitchFamily="2" charset="0"/>
              </a:rPr>
              <a:t>[jabbott@login1 ~]$ </a:t>
            </a:r>
            <a:r>
              <a:rPr lang="en-US" dirty="0">
                <a:solidFill>
                  <a:schemeClr val="accent5">
                    <a:lumMod val="50000"/>
                  </a:schemeClr>
                </a:solidFill>
                <a:latin typeface="Courier" pitchFamily="2" charset="0"/>
              </a:rPr>
              <a:t>cat sleep.sh.o9201</a:t>
            </a:r>
            <a:br>
              <a:rPr lang="en-US" dirty="0">
                <a:solidFill>
                  <a:srgbClr val="4365E2">
                    <a:lumMod val="75000"/>
                  </a:srgbClr>
                </a:solidFill>
                <a:latin typeface="Courier" pitchFamily="2" charset="0"/>
              </a:rPr>
            </a:br>
            <a:r>
              <a:rPr lang="en-US" dirty="0">
                <a:solidFill>
                  <a:srgbClr val="4365E2">
                    <a:lumMod val="75000"/>
                  </a:srgbClr>
                </a:solidFill>
                <a:latin typeface="Courier" pitchFamily="2" charset="0"/>
              </a:rPr>
              <a:t>c6420-2-3.cluster.lifesci.dundee.ac.uk</a:t>
            </a:r>
            <a:br>
              <a:rPr lang="en-US" dirty="0">
                <a:solidFill>
                  <a:srgbClr val="4365E2">
                    <a:lumMod val="75000"/>
                  </a:srgbClr>
                </a:solidFill>
                <a:latin typeface="Courier" pitchFamily="2" charset="0"/>
              </a:rPr>
            </a:br>
            <a:r>
              <a:rPr lang="en-US" dirty="0">
                <a:solidFill>
                  <a:srgbClr val="4365E2">
                    <a:lumMod val="75000"/>
                  </a:srgbClr>
                </a:solidFill>
                <a:latin typeface="Courier" pitchFamily="2" charset="0"/>
              </a:rPr>
              <a:t>/cluster/</a:t>
            </a:r>
            <a:r>
              <a:rPr lang="en-US" dirty="0" err="1">
                <a:solidFill>
                  <a:srgbClr val="4365E2">
                    <a:lumMod val="75000"/>
                  </a:srgbClr>
                </a:solidFill>
                <a:latin typeface="Courier" pitchFamily="2" charset="0"/>
              </a:rPr>
              <a:t>gjb_lab</a:t>
            </a:r>
            <a:r>
              <a:rPr lang="en-US" dirty="0">
                <a:solidFill>
                  <a:srgbClr val="4365E2">
                    <a:lumMod val="75000"/>
                  </a:srgbClr>
                </a:solidFill>
                <a:latin typeface="Courier" pitchFamily="2" charset="0"/>
              </a:rPr>
              <a:t>/</a:t>
            </a:r>
            <a:r>
              <a:rPr lang="en-US" dirty="0" err="1">
                <a:solidFill>
                  <a:srgbClr val="4365E2">
                    <a:lumMod val="75000"/>
                  </a:srgbClr>
                </a:solidFill>
                <a:latin typeface="Courier" pitchFamily="2" charset="0"/>
              </a:rPr>
              <a:t>jabbott</a:t>
            </a:r>
            <a:endParaRPr lang="en-US" dirty="0">
              <a:solidFill>
                <a:srgbClr val="4365E2">
                  <a:lumMod val="75000"/>
                </a:srgbClr>
              </a:solidFill>
              <a:latin typeface="Courier" pitchFamily="2" charset="0"/>
            </a:endParaRPr>
          </a:p>
        </p:txBody>
      </p:sp>
      <p:sp>
        <p:nvSpPr>
          <p:cNvPr id="3" name="Slide Number Placeholder 2">
            <a:extLst>
              <a:ext uri="{FF2B5EF4-FFF2-40B4-BE49-F238E27FC236}">
                <a16:creationId xmlns:a16="http://schemas.microsoft.com/office/drawing/2014/main" id="{99B991C1-3E3C-F84F-A209-12304804D72C}"/>
              </a:ext>
            </a:extLst>
          </p:cNvPr>
          <p:cNvSpPr>
            <a:spLocks noGrp="1"/>
          </p:cNvSpPr>
          <p:nvPr>
            <p:ph type="sldNum" sz="quarter" idx="12"/>
          </p:nvPr>
        </p:nvSpPr>
        <p:spPr/>
        <p:txBody>
          <a:bodyPr/>
          <a:lstStyle/>
          <a:p>
            <a:fld id="{E89BC60F-F4BF-4EE8-9F02-8A0093F1814F}" type="slidenum">
              <a:rPr lang="en-GB" smtClean="0"/>
              <a:t>17</a:t>
            </a:fld>
            <a:endParaRPr lang="en-GB"/>
          </a:p>
        </p:txBody>
      </p:sp>
      <p:sp>
        <p:nvSpPr>
          <p:cNvPr id="4" name="Title 3">
            <a:extLst>
              <a:ext uri="{FF2B5EF4-FFF2-40B4-BE49-F238E27FC236}">
                <a16:creationId xmlns:a16="http://schemas.microsoft.com/office/drawing/2014/main" id="{EA669CEC-03AD-EA4B-9FC8-4D254E807034}"/>
              </a:ext>
            </a:extLst>
          </p:cNvPr>
          <p:cNvSpPr>
            <a:spLocks noGrp="1"/>
          </p:cNvSpPr>
          <p:nvPr>
            <p:ph type="title"/>
          </p:nvPr>
        </p:nvSpPr>
        <p:spPr/>
        <p:txBody>
          <a:bodyPr/>
          <a:lstStyle/>
          <a:p>
            <a:r>
              <a:rPr lang="en-US" dirty="0"/>
              <a:t>Job Completion</a:t>
            </a:r>
          </a:p>
        </p:txBody>
      </p:sp>
      <p:sp>
        <p:nvSpPr>
          <p:cNvPr id="5" name="Rectangle 4">
            <a:extLst>
              <a:ext uri="{FF2B5EF4-FFF2-40B4-BE49-F238E27FC236}">
                <a16:creationId xmlns:a16="http://schemas.microsoft.com/office/drawing/2014/main" id="{8EA24DD2-C47D-214C-963F-081EB52049E2}"/>
              </a:ext>
            </a:extLst>
          </p:cNvPr>
          <p:cNvSpPr/>
          <p:nvPr/>
        </p:nvSpPr>
        <p:spPr>
          <a:xfrm>
            <a:off x="4629150" y="3614390"/>
            <a:ext cx="457200" cy="613317"/>
          </a:xfrm>
          <a:prstGeom prst="rect">
            <a:avLst/>
          </a:prstGeom>
          <a:noFill/>
          <a:ln w="381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a:extLst>
              <a:ext uri="{FF2B5EF4-FFF2-40B4-BE49-F238E27FC236}">
                <a16:creationId xmlns:a16="http://schemas.microsoft.com/office/drawing/2014/main" id="{C666C004-3A5F-AF44-9D36-980A9FF00540}"/>
              </a:ext>
            </a:extLst>
          </p:cNvPr>
          <p:cNvGrpSpPr/>
          <p:nvPr/>
        </p:nvGrpSpPr>
        <p:grpSpPr>
          <a:xfrm>
            <a:off x="6800850" y="5358904"/>
            <a:ext cx="4626257" cy="369332"/>
            <a:chOff x="4764334" y="3311240"/>
            <a:chExt cx="4626257" cy="369332"/>
          </a:xfrm>
        </p:grpSpPr>
        <p:sp>
          <p:nvSpPr>
            <p:cNvPr id="7" name="TextBox 6">
              <a:extLst>
                <a:ext uri="{FF2B5EF4-FFF2-40B4-BE49-F238E27FC236}">
                  <a16:creationId xmlns:a16="http://schemas.microsoft.com/office/drawing/2014/main" id="{190D9B1C-1018-204B-BFE0-F55D68E92091}"/>
                </a:ext>
              </a:extLst>
            </p:cNvPr>
            <p:cNvSpPr txBox="1"/>
            <p:nvPr/>
          </p:nvSpPr>
          <p:spPr>
            <a:xfrm>
              <a:off x="5776332" y="3311240"/>
              <a:ext cx="3614259" cy="369332"/>
            </a:xfrm>
            <a:prstGeom prst="rect">
              <a:avLst/>
            </a:prstGeom>
            <a:noFill/>
          </p:spPr>
          <p:txBody>
            <a:bodyPr wrap="none" rtlCol="0">
              <a:spAutoFit/>
            </a:bodyPr>
            <a:lstStyle/>
            <a:p>
              <a:r>
                <a:rPr lang="en-US" dirty="0"/>
                <a:t>Output from '</a:t>
              </a:r>
              <a:r>
                <a:rPr lang="en-US" sz="1600" dirty="0">
                  <a:latin typeface="Courier" pitchFamily="2" charset="0"/>
                </a:rPr>
                <a:t>hostname</a:t>
              </a:r>
              <a:r>
                <a:rPr lang="en-US" dirty="0"/>
                <a:t>' command</a:t>
              </a:r>
            </a:p>
          </p:txBody>
        </p:sp>
        <p:cxnSp>
          <p:nvCxnSpPr>
            <p:cNvPr id="8" name="Straight Arrow Connector 7">
              <a:extLst>
                <a:ext uri="{FF2B5EF4-FFF2-40B4-BE49-F238E27FC236}">
                  <a16:creationId xmlns:a16="http://schemas.microsoft.com/office/drawing/2014/main" id="{08EEF305-24CE-2C4C-9465-BAC7844753A6}"/>
                </a:ext>
              </a:extLst>
            </p:cNvPr>
            <p:cNvCxnSpPr>
              <a:cxnSpLocks/>
            </p:cNvCxnSpPr>
            <p:nvPr/>
          </p:nvCxnSpPr>
          <p:spPr>
            <a:xfrm flipH="1">
              <a:off x="4764334" y="3495906"/>
              <a:ext cx="100084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17BEEA79-AD83-0748-9300-0037CC0E16A9}"/>
              </a:ext>
            </a:extLst>
          </p:cNvPr>
          <p:cNvGrpSpPr/>
          <p:nvPr/>
        </p:nvGrpSpPr>
        <p:grpSpPr>
          <a:xfrm>
            <a:off x="4629150" y="5629453"/>
            <a:ext cx="6151946" cy="369332"/>
            <a:chOff x="1882673" y="3311240"/>
            <a:chExt cx="6151946" cy="369332"/>
          </a:xfrm>
        </p:grpSpPr>
        <p:sp>
          <p:nvSpPr>
            <p:cNvPr id="10" name="TextBox 9">
              <a:extLst>
                <a:ext uri="{FF2B5EF4-FFF2-40B4-BE49-F238E27FC236}">
                  <a16:creationId xmlns:a16="http://schemas.microsoft.com/office/drawing/2014/main" id="{4B878E16-6D63-A147-90AC-20E5C0678912}"/>
                </a:ext>
              </a:extLst>
            </p:cNvPr>
            <p:cNvSpPr txBox="1"/>
            <p:nvPr/>
          </p:nvSpPr>
          <p:spPr>
            <a:xfrm>
              <a:off x="5066371" y="3311240"/>
              <a:ext cx="2968248" cy="369332"/>
            </a:xfrm>
            <a:prstGeom prst="rect">
              <a:avLst/>
            </a:prstGeom>
            <a:noFill/>
          </p:spPr>
          <p:txBody>
            <a:bodyPr wrap="none" rtlCol="0">
              <a:spAutoFit/>
            </a:bodyPr>
            <a:lstStyle/>
            <a:p>
              <a:r>
                <a:rPr lang="en-US" dirty="0"/>
                <a:t>Output from '</a:t>
              </a:r>
              <a:r>
                <a:rPr lang="en-US" sz="1600" dirty="0" err="1">
                  <a:latin typeface="Courier" pitchFamily="2" charset="0"/>
                </a:rPr>
                <a:t>pwd</a:t>
              </a:r>
              <a:r>
                <a:rPr lang="en-US" dirty="0"/>
                <a:t>' command</a:t>
              </a:r>
            </a:p>
          </p:txBody>
        </p:sp>
        <p:cxnSp>
          <p:nvCxnSpPr>
            <p:cNvPr id="11" name="Straight Arrow Connector 10">
              <a:extLst>
                <a:ext uri="{FF2B5EF4-FFF2-40B4-BE49-F238E27FC236}">
                  <a16:creationId xmlns:a16="http://schemas.microsoft.com/office/drawing/2014/main" id="{AAAE3543-05ED-7849-BB76-20E5FD000193}"/>
                </a:ext>
              </a:extLst>
            </p:cNvPr>
            <p:cNvCxnSpPr>
              <a:cxnSpLocks/>
            </p:cNvCxnSpPr>
            <p:nvPr/>
          </p:nvCxnSpPr>
          <p:spPr>
            <a:xfrm flipH="1">
              <a:off x="1882673" y="3495906"/>
              <a:ext cx="317254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27306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5"/>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nodeType="clickEffect">
                                  <p:stCondLst>
                                    <p:cond delay="0"/>
                                  </p:stCondLst>
                                  <p:childTnLst>
                                    <p:set>
                                      <p:cBhvr>
                                        <p:cTn id="48" dur="1" fill="hold">
                                          <p:stCondLst>
                                            <p:cond delay="0"/>
                                          </p:stCondLst>
                                        </p:cTn>
                                        <p:tgtEl>
                                          <p:spTgt spid="6"/>
                                        </p:tgtEl>
                                        <p:attrNameLst>
                                          <p:attrName>style.visibility</p:attrName>
                                        </p:attrNameLst>
                                      </p:cBhvr>
                                      <p:to>
                                        <p:strVal val="hidden"/>
                                      </p:to>
                                    </p:set>
                                  </p:childTnLst>
                                </p:cTn>
                              </p:par>
                              <p:par>
                                <p:cTn id="49" presetID="1" presetClass="entr" presetSubtype="0" fill="hold" nodeType="withEffect">
                                  <p:stCondLst>
                                    <p:cond delay="0"/>
                                  </p:stCondLst>
                                  <p:childTnLst>
                                    <p:set>
                                      <p:cBhvr>
                                        <p:cTn id="50" dur="1" fill="hold">
                                          <p:stCondLst>
                                            <p:cond delay="0"/>
                                          </p:stCondLst>
                                        </p:cTn>
                                        <p:tgtEl>
                                          <p:spTgt spid="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nodeType="clickEffect">
                                  <p:stCondLst>
                                    <p:cond delay="0"/>
                                  </p:stCondLst>
                                  <p:childTnLst>
                                    <p:set>
                                      <p:cBhvr>
                                        <p:cTn id="54"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5" grpId="0" animBg="1"/>
      <p:bldP spid="5"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ECA924C-5072-574E-A0ED-352F2CD615AA}"/>
              </a:ext>
            </a:extLst>
          </p:cNvPr>
          <p:cNvSpPr>
            <a:spLocks noGrp="1"/>
          </p:cNvSpPr>
          <p:nvPr>
            <p:ph idx="1"/>
          </p:nvPr>
        </p:nvSpPr>
        <p:spPr/>
        <p:txBody>
          <a:bodyPr>
            <a:normAutofit/>
          </a:bodyPr>
          <a:lstStyle/>
          <a:p>
            <a:pPr marL="342900" indent="-342900">
              <a:buFont typeface="Arial" panose="020B0604020202020204" pitchFamily="34" charset="0"/>
              <a:buChar char="•"/>
            </a:pPr>
            <a:r>
              <a:rPr lang="en-US" dirty="0"/>
              <a:t>Jobs started from the current working directory</a:t>
            </a:r>
          </a:p>
          <a:p>
            <a:pPr marL="700088" lvl="1" indent="-342900">
              <a:buFont typeface="Arial" panose="020B0604020202020204" pitchFamily="34" charset="0"/>
              <a:buChar char="•"/>
            </a:pPr>
            <a:r>
              <a:rPr lang="en-US" dirty="0"/>
              <a:t>Can access files with the same relative path</a:t>
            </a:r>
          </a:p>
          <a:p>
            <a:pPr marL="700088" lvl="1" indent="-342900">
              <a:buFont typeface="Arial" panose="020B0604020202020204" pitchFamily="34" charset="0"/>
              <a:buChar char="•"/>
            </a:pPr>
            <a:r>
              <a:rPr lang="en-US" dirty="0"/>
              <a:t>Write their outputs into the cwd</a:t>
            </a:r>
          </a:p>
          <a:p>
            <a:pPr marL="342900" indent="-342900">
              <a:buFont typeface="Arial" panose="020B0604020202020204" pitchFamily="34" charset="0"/>
              <a:buChar char="•"/>
            </a:pPr>
            <a:r>
              <a:rPr lang="en-US" dirty="0"/>
              <a:t>Two options:</a:t>
            </a:r>
          </a:p>
          <a:p>
            <a:pPr marL="700088" lvl="1" indent="-342900">
              <a:buFont typeface="Arial" panose="020B0604020202020204" pitchFamily="34" charset="0"/>
              <a:buChar char="•"/>
            </a:pPr>
            <a:r>
              <a:rPr lang="en-US" dirty="0"/>
              <a:t>Add '-cwd' argument to </a:t>
            </a:r>
            <a:r>
              <a:rPr lang="en-US" dirty="0">
                <a:latin typeface="Courier" pitchFamily="2" charset="0"/>
              </a:rPr>
              <a:t>qsub</a:t>
            </a:r>
            <a:r>
              <a:rPr lang="en-US" dirty="0"/>
              <a:t> command:</a:t>
            </a:r>
          </a:p>
          <a:p>
            <a:pPr lvl="1" indent="0">
              <a:buNone/>
            </a:pPr>
            <a:r>
              <a:rPr lang="en-US" sz="1800" dirty="0">
                <a:solidFill>
                  <a:schemeClr val="accent5">
                    <a:lumMod val="50000"/>
                  </a:schemeClr>
                </a:solidFill>
                <a:latin typeface="Courier" pitchFamily="2" charset="0"/>
              </a:rPr>
              <a:t>qsub -cwd </a:t>
            </a:r>
            <a:r>
              <a:rPr lang="en-US" sz="1800" dirty="0" err="1">
                <a:solidFill>
                  <a:schemeClr val="accent5">
                    <a:lumMod val="50000"/>
                  </a:schemeClr>
                </a:solidFill>
                <a:latin typeface="Courier" pitchFamily="2" charset="0"/>
              </a:rPr>
              <a:t>sleep.sh</a:t>
            </a:r>
            <a:endParaRPr lang="en-US" sz="1800" dirty="0">
              <a:solidFill>
                <a:schemeClr val="accent5">
                  <a:lumMod val="50000"/>
                </a:schemeClr>
              </a:solidFill>
              <a:latin typeface="Courier" pitchFamily="2" charset="0"/>
            </a:endParaRPr>
          </a:p>
          <a:p>
            <a:pPr marL="642938" lvl="1" indent="-285750">
              <a:buFont typeface="Arial" panose="020B0604020202020204" pitchFamily="34" charset="0"/>
              <a:buChar char="•"/>
            </a:pPr>
            <a:r>
              <a:rPr lang="en-US" dirty="0"/>
              <a:t>Add GridEngine directive to script</a:t>
            </a:r>
          </a:p>
          <a:p>
            <a:pPr marL="998538" lvl="2" indent="-285750">
              <a:buFont typeface="Arial" panose="020B0604020202020204" pitchFamily="34" charset="0"/>
              <a:buChar char="•"/>
            </a:pPr>
            <a:r>
              <a:rPr lang="en-US" dirty="0"/>
              <a:t>Lines at top of script beginning </a:t>
            </a:r>
            <a:r>
              <a:rPr lang="en-US" sz="1600" dirty="0">
                <a:latin typeface="Courier" pitchFamily="2" charset="0"/>
              </a:rPr>
              <a:t>#$</a:t>
            </a:r>
          </a:p>
          <a:p>
            <a:pPr marL="285750" indent="-285750">
              <a:buFont typeface="Arial" panose="020B0604020202020204" pitchFamily="34" charset="0"/>
              <a:buChar char="•"/>
            </a:pPr>
            <a:r>
              <a:rPr lang="en-US" dirty="0"/>
              <a:t>Update your </a:t>
            </a:r>
            <a:r>
              <a:rPr lang="en-US" sz="1800" dirty="0" err="1">
                <a:latin typeface="Courier" pitchFamily="2" charset="0"/>
              </a:rPr>
              <a:t>sleep.sh</a:t>
            </a:r>
            <a:r>
              <a:rPr lang="en-US" sz="1800" dirty="0">
                <a:latin typeface="Courier" pitchFamily="2" charset="0"/>
              </a:rPr>
              <a:t> </a:t>
            </a:r>
            <a:r>
              <a:rPr lang="en-US" dirty="0"/>
              <a:t>script</a:t>
            </a:r>
          </a:p>
          <a:p>
            <a:pPr lvl="1" indent="0">
              <a:buNone/>
            </a:pPr>
            <a:r>
              <a:rPr lang="en-US" sz="1800" dirty="0">
                <a:solidFill>
                  <a:schemeClr val="accent1">
                    <a:lumMod val="75000"/>
                  </a:schemeClr>
                </a:solidFill>
                <a:latin typeface="Courier" pitchFamily="2" charset="0"/>
              </a:rPr>
              <a:t>[jabbott@login2 ~]$ cd </a:t>
            </a:r>
            <a:r>
              <a:rPr lang="en-US" sz="1800" dirty="0" err="1">
                <a:solidFill>
                  <a:schemeClr val="accent1">
                    <a:lumMod val="75000"/>
                  </a:schemeClr>
                </a:solidFill>
                <a:latin typeface="Courier" pitchFamily="2" charset="0"/>
              </a:rPr>
              <a:t>intro_to_linux</a:t>
            </a:r>
            <a:endParaRPr lang="en-US" sz="1800" dirty="0">
              <a:solidFill>
                <a:schemeClr val="accent1">
                  <a:lumMod val="75000"/>
                </a:schemeClr>
              </a:solidFill>
              <a:latin typeface="Courier" pitchFamily="2" charset="0"/>
            </a:endParaRPr>
          </a:p>
          <a:p>
            <a:pPr lvl="1" indent="0">
              <a:buNone/>
            </a:pPr>
            <a:r>
              <a:rPr lang="en-US" sz="1800" dirty="0">
                <a:solidFill>
                  <a:schemeClr val="accent1">
                    <a:lumMod val="75000"/>
                  </a:schemeClr>
                </a:solidFill>
                <a:latin typeface="Courier" pitchFamily="2" charset="0"/>
              </a:rPr>
              <a:t>[jabbott@login2 </a:t>
            </a:r>
            <a:r>
              <a:rPr lang="en-US" sz="1800" dirty="0" err="1">
                <a:solidFill>
                  <a:schemeClr val="accent1">
                    <a:lumMod val="75000"/>
                  </a:schemeClr>
                </a:solidFill>
                <a:latin typeface="Courier" pitchFamily="2" charset="0"/>
              </a:rPr>
              <a:t>intro_to_linux</a:t>
            </a:r>
            <a:r>
              <a:rPr lang="en-US" sz="1800" dirty="0">
                <a:solidFill>
                  <a:schemeClr val="accent1">
                    <a:lumMod val="75000"/>
                  </a:schemeClr>
                </a:solidFill>
                <a:latin typeface="Courier" pitchFamily="2" charset="0"/>
              </a:rPr>
              <a:t>]$ </a:t>
            </a:r>
            <a:r>
              <a:rPr lang="en-US" sz="1800" dirty="0">
                <a:solidFill>
                  <a:schemeClr val="accent5">
                    <a:lumMod val="50000"/>
                  </a:schemeClr>
                </a:solidFill>
                <a:latin typeface="Courier" pitchFamily="2" charset="0"/>
              </a:rPr>
              <a:t>nano </a:t>
            </a:r>
            <a:r>
              <a:rPr lang="en-US" sz="1800" dirty="0" err="1">
                <a:solidFill>
                  <a:schemeClr val="accent5">
                    <a:lumMod val="50000"/>
                  </a:schemeClr>
                </a:solidFill>
                <a:latin typeface="Courier" pitchFamily="2" charset="0"/>
              </a:rPr>
              <a:t>sleep.sh</a:t>
            </a:r>
            <a:endParaRPr lang="en-US" sz="1800" dirty="0">
              <a:solidFill>
                <a:schemeClr val="accent5">
                  <a:lumMod val="50000"/>
                </a:schemeClr>
              </a:solidFill>
              <a:latin typeface="Courier" pitchFamily="2" charset="0"/>
            </a:endParaRPr>
          </a:p>
          <a:p>
            <a:pPr lvl="1" indent="0">
              <a:buNone/>
            </a:pPr>
            <a:endParaRPr lang="en-US" dirty="0"/>
          </a:p>
        </p:txBody>
      </p:sp>
      <p:sp>
        <p:nvSpPr>
          <p:cNvPr id="3" name="Slide Number Placeholder 2">
            <a:extLst>
              <a:ext uri="{FF2B5EF4-FFF2-40B4-BE49-F238E27FC236}">
                <a16:creationId xmlns:a16="http://schemas.microsoft.com/office/drawing/2014/main" id="{5FE924C0-EC71-334B-92E1-D1D65EDC8B4E}"/>
              </a:ext>
            </a:extLst>
          </p:cNvPr>
          <p:cNvSpPr>
            <a:spLocks noGrp="1"/>
          </p:cNvSpPr>
          <p:nvPr>
            <p:ph type="sldNum" sz="quarter" idx="12"/>
          </p:nvPr>
        </p:nvSpPr>
        <p:spPr/>
        <p:txBody>
          <a:bodyPr/>
          <a:lstStyle/>
          <a:p>
            <a:fld id="{E89BC60F-F4BF-4EE8-9F02-8A0093F1814F}" type="slidenum">
              <a:rPr lang="en-GB" smtClean="0"/>
              <a:t>18</a:t>
            </a:fld>
            <a:endParaRPr lang="en-GB"/>
          </a:p>
        </p:txBody>
      </p:sp>
      <p:sp>
        <p:nvSpPr>
          <p:cNvPr id="4" name="Title 3">
            <a:extLst>
              <a:ext uri="{FF2B5EF4-FFF2-40B4-BE49-F238E27FC236}">
                <a16:creationId xmlns:a16="http://schemas.microsoft.com/office/drawing/2014/main" id="{978A8CA5-D853-A848-B27B-45F24BC15DBF}"/>
              </a:ext>
            </a:extLst>
          </p:cNvPr>
          <p:cNvSpPr>
            <a:spLocks noGrp="1"/>
          </p:cNvSpPr>
          <p:nvPr>
            <p:ph type="title"/>
          </p:nvPr>
        </p:nvSpPr>
        <p:spPr/>
        <p:txBody>
          <a:bodyPr/>
          <a:lstStyle/>
          <a:p>
            <a:r>
              <a:rPr lang="en-US" dirty="0"/>
              <a:t>Starting Jobs From the cwd</a:t>
            </a:r>
          </a:p>
        </p:txBody>
      </p:sp>
      <p:sp>
        <p:nvSpPr>
          <p:cNvPr id="5" name="Rectangle 4">
            <a:extLst>
              <a:ext uri="{FF2B5EF4-FFF2-40B4-BE49-F238E27FC236}">
                <a16:creationId xmlns:a16="http://schemas.microsoft.com/office/drawing/2014/main" id="{56513408-2EC0-F04E-AA62-05746912EBD8}"/>
              </a:ext>
            </a:extLst>
          </p:cNvPr>
          <p:cNvSpPr/>
          <p:nvPr/>
        </p:nvSpPr>
        <p:spPr>
          <a:xfrm>
            <a:off x="6591301" y="2928848"/>
            <a:ext cx="3395662" cy="923330"/>
          </a:xfrm>
          <a:prstGeom prst="rect">
            <a:avLst/>
          </a:prstGeom>
        </p:spPr>
        <p:txBody>
          <a:bodyPr wrap="square">
            <a:spAutoFit/>
          </a:bodyPr>
          <a:lstStyle/>
          <a:p>
            <a:pPr lvl="1" indent="0">
              <a:buNone/>
            </a:pPr>
            <a:r>
              <a:rPr lang="en-GB" dirty="0">
                <a:latin typeface="Courier" pitchFamily="2" charset="0"/>
                <a:cs typeface="Courier New" panose="02070309020205020404" pitchFamily="49" charset="0"/>
              </a:rPr>
              <a:t>sleep 60</a:t>
            </a:r>
          </a:p>
          <a:p>
            <a:pPr lvl="1" indent="0">
              <a:buNone/>
            </a:pPr>
            <a:r>
              <a:rPr lang="en-GB" dirty="0">
                <a:latin typeface="Courier" pitchFamily="2" charset="0"/>
                <a:cs typeface="Courier New" panose="02070309020205020404" pitchFamily="49" charset="0"/>
              </a:rPr>
              <a:t>hostname</a:t>
            </a:r>
          </a:p>
          <a:p>
            <a:pPr lvl="1" indent="0">
              <a:buNone/>
            </a:pPr>
            <a:r>
              <a:rPr lang="en-GB" dirty="0" err="1">
                <a:latin typeface="Courier" pitchFamily="2" charset="0"/>
                <a:cs typeface="Courier New" panose="02070309020205020404" pitchFamily="49" charset="0"/>
              </a:rPr>
              <a:t>pwd</a:t>
            </a:r>
            <a:endParaRPr lang="en-GB" dirty="0">
              <a:latin typeface="Courier" pitchFamily="2" charset="0"/>
              <a:cs typeface="Courier New" panose="02070309020205020404" pitchFamily="49" charset="0"/>
            </a:endParaRPr>
          </a:p>
        </p:txBody>
      </p:sp>
      <p:sp>
        <p:nvSpPr>
          <p:cNvPr id="6" name="Rectangle 5">
            <a:extLst>
              <a:ext uri="{FF2B5EF4-FFF2-40B4-BE49-F238E27FC236}">
                <a16:creationId xmlns:a16="http://schemas.microsoft.com/office/drawing/2014/main" id="{B69D9602-7EDF-A54C-A833-2AB13D0BA920}"/>
              </a:ext>
            </a:extLst>
          </p:cNvPr>
          <p:cNvSpPr/>
          <p:nvPr/>
        </p:nvSpPr>
        <p:spPr>
          <a:xfrm>
            <a:off x="6578636" y="2615281"/>
            <a:ext cx="2162772" cy="369332"/>
          </a:xfrm>
          <a:prstGeom prst="rect">
            <a:avLst/>
          </a:prstGeom>
        </p:spPr>
        <p:txBody>
          <a:bodyPr wrap="none">
            <a:spAutoFit/>
          </a:bodyPr>
          <a:lstStyle/>
          <a:p>
            <a:pPr lvl="1" indent="0">
              <a:buNone/>
            </a:pPr>
            <a:r>
              <a:rPr lang="en-GB" dirty="0">
                <a:latin typeface="Courier" pitchFamily="2" charset="0"/>
                <a:cs typeface="Courier New" panose="02070309020205020404" pitchFamily="49" charset="0"/>
              </a:rPr>
              <a:t>#!/bin/bash</a:t>
            </a:r>
          </a:p>
        </p:txBody>
      </p:sp>
      <p:sp>
        <p:nvSpPr>
          <p:cNvPr id="7" name="Rectangle 6">
            <a:extLst>
              <a:ext uri="{FF2B5EF4-FFF2-40B4-BE49-F238E27FC236}">
                <a16:creationId xmlns:a16="http://schemas.microsoft.com/office/drawing/2014/main" id="{99C6F2A3-0BF6-A74F-AE9B-98146BC794D3}"/>
              </a:ext>
            </a:extLst>
          </p:cNvPr>
          <p:cNvSpPr/>
          <p:nvPr/>
        </p:nvSpPr>
        <p:spPr>
          <a:xfrm>
            <a:off x="6578636" y="2871542"/>
            <a:ext cx="1611339" cy="369332"/>
          </a:xfrm>
          <a:prstGeom prst="rect">
            <a:avLst/>
          </a:prstGeom>
        </p:spPr>
        <p:txBody>
          <a:bodyPr wrap="none">
            <a:spAutoFit/>
          </a:bodyPr>
          <a:lstStyle/>
          <a:p>
            <a:pPr lvl="1" indent="0">
              <a:buNone/>
            </a:pPr>
            <a:r>
              <a:rPr lang="en-GB" dirty="0">
                <a:latin typeface="Courier" pitchFamily="2" charset="0"/>
                <a:cs typeface="Courier New" panose="02070309020205020404" pitchFamily="49" charset="0"/>
              </a:rPr>
              <a:t>#$ -cwd</a:t>
            </a:r>
          </a:p>
        </p:txBody>
      </p:sp>
      <p:sp>
        <p:nvSpPr>
          <p:cNvPr id="9" name="Rectangle 8">
            <a:extLst>
              <a:ext uri="{FF2B5EF4-FFF2-40B4-BE49-F238E27FC236}">
                <a16:creationId xmlns:a16="http://schemas.microsoft.com/office/drawing/2014/main" id="{198371F9-6A97-214A-AB6E-5DDBB3C41170}"/>
              </a:ext>
            </a:extLst>
          </p:cNvPr>
          <p:cNvSpPr/>
          <p:nvPr/>
        </p:nvSpPr>
        <p:spPr>
          <a:xfrm>
            <a:off x="7076820" y="2877283"/>
            <a:ext cx="1157288" cy="375529"/>
          </a:xfrm>
          <a:prstGeom prst="rect">
            <a:avLst/>
          </a:prstGeom>
          <a:noFill/>
          <a:ln w="381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11138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0" presetClass="path" presetSubtype="0" accel="50000" decel="50000" fill="hold" grpId="1" nodeType="clickEffect">
                                  <p:stCondLst>
                                    <p:cond delay="0"/>
                                  </p:stCondLst>
                                  <p:childTnLst>
                                    <p:animMotion origin="layout" path="M 0 0 L 0 0.03796 " pathEditMode="relative" ptsTypes="AA">
                                      <p:cBhvr>
                                        <p:cTn id="46" dur="2000" fill="hold"/>
                                        <p:tgtEl>
                                          <p:spTgt spid="5"/>
                                        </p:tgtEl>
                                        <p:attrNameLst>
                                          <p:attrName>ppt_x</p:attrName>
                                          <p:attrName>ppt_y</p:attrName>
                                        </p:attrNameLst>
                                      </p:cBhvr>
                                    </p:animMotion>
                                  </p:childTnLst>
                                </p:cTn>
                              </p:par>
                            </p:childTnLst>
                          </p:cTn>
                        </p:par>
                        <p:par>
                          <p:cTn id="47" fill="hold">
                            <p:stCondLst>
                              <p:cond delay="2000"/>
                            </p:stCondLst>
                            <p:childTnLst>
                              <p:par>
                                <p:cTn id="48" presetID="1" presetClass="entr" presetSubtype="0"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childTnLst>
                                </p:cTn>
                              </p:par>
                              <p:par>
                                <p:cTn id="50" presetID="1" presetClass="entr" presetSubtype="0" fill="hold" grpId="2" nodeType="withEffect">
                                  <p:stCondLst>
                                    <p:cond delay="0"/>
                                  </p:stCondLst>
                                  <p:childTnLst>
                                    <p:set>
                                      <p:cBhvr>
                                        <p:cTn id="51" dur="1" fill="hold">
                                          <p:stCondLst>
                                            <p:cond delay="0"/>
                                          </p:stCondLst>
                                        </p:cTn>
                                        <p:tgtEl>
                                          <p:spTgt spid="9"/>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9"/>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xit" presetSubtype="0" fill="hold" grpId="1" nodeType="clickEffect">
                                  <p:stCondLst>
                                    <p:cond delay="0"/>
                                  </p:stCondLst>
                                  <p:childTnLst>
                                    <p:set>
                                      <p:cBhvr>
                                        <p:cTn id="59"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5" grpId="0"/>
      <p:bldP spid="5" grpId="1"/>
      <p:bldP spid="6" grpId="0"/>
      <p:bldP spid="7" grpId="0"/>
      <p:bldP spid="9" grpId="0" animBg="1"/>
      <p:bldP spid="9" grpId="1" animBg="1"/>
      <p:bldP spid="9" grpId="2"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4638614-3077-7542-B740-FBBF4CE51354}"/>
              </a:ext>
            </a:extLst>
          </p:cNvPr>
          <p:cNvSpPr>
            <a:spLocks noGrp="1"/>
          </p:cNvSpPr>
          <p:nvPr>
            <p:ph idx="1"/>
          </p:nvPr>
        </p:nvSpPr>
        <p:spPr/>
        <p:txBody>
          <a:bodyPr/>
          <a:lstStyle/>
          <a:p>
            <a:pPr marL="0" lvl="1" indent="0">
              <a:buNone/>
            </a:pPr>
            <a:r>
              <a:rPr lang="en-US" sz="1800" dirty="0">
                <a:solidFill>
                  <a:schemeClr val="accent1">
                    <a:lumMod val="75000"/>
                  </a:schemeClr>
                </a:solidFill>
                <a:latin typeface="Courier" pitchFamily="2" charset="0"/>
              </a:rPr>
              <a:t>[jabbott@login2 </a:t>
            </a:r>
            <a:r>
              <a:rPr lang="en-US" sz="1800" dirty="0" err="1">
                <a:solidFill>
                  <a:schemeClr val="accent1">
                    <a:lumMod val="75000"/>
                  </a:schemeClr>
                </a:solidFill>
                <a:latin typeface="Courier" pitchFamily="2" charset="0"/>
              </a:rPr>
              <a:t>intro_to_linux</a:t>
            </a:r>
            <a:r>
              <a:rPr lang="en-US" sz="1800" dirty="0">
                <a:solidFill>
                  <a:schemeClr val="accent1">
                    <a:lumMod val="75000"/>
                  </a:schemeClr>
                </a:solidFill>
                <a:latin typeface="Courier" pitchFamily="2" charset="0"/>
              </a:rPr>
              <a:t>]$ </a:t>
            </a:r>
            <a:r>
              <a:rPr lang="en-US" sz="1800" dirty="0">
                <a:solidFill>
                  <a:schemeClr val="accent5">
                    <a:lumMod val="50000"/>
                  </a:schemeClr>
                </a:solidFill>
                <a:latin typeface="Courier" pitchFamily="2" charset="0"/>
              </a:rPr>
              <a:t>qsub </a:t>
            </a:r>
            <a:r>
              <a:rPr lang="en-US" sz="1800" dirty="0" err="1">
                <a:solidFill>
                  <a:schemeClr val="accent5">
                    <a:lumMod val="50000"/>
                  </a:schemeClr>
                </a:solidFill>
                <a:latin typeface="Courier" pitchFamily="2" charset="0"/>
              </a:rPr>
              <a:t>sleep.sh</a:t>
            </a:r>
            <a:endParaRPr lang="en-US" sz="1800" dirty="0">
              <a:solidFill>
                <a:schemeClr val="accent5">
                  <a:lumMod val="50000"/>
                </a:schemeClr>
              </a:solidFill>
              <a:latin typeface="Courier" pitchFamily="2" charset="0"/>
            </a:endParaRPr>
          </a:p>
          <a:p>
            <a:pPr marL="0" lvl="1" indent="0">
              <a:buNone/>
            </a:pPr>
            <a:r>
              <a:rPr lang="en-US" sz="1800" dirty="0">
                <a:solidFill>
                  <a:schemeClr val="accent1">
                    <a:lumMod val="75000"/>
                  </a:schemeClr>
                </a:solidFill>
                <a:latin typeface="Courier" pitchFamily="2" charset="0"/>
                <a:cs typeface="Courier New" panose="02070309020205020404" pitchFamily="49" charset="0"/>
              </a:rPr>
              <a:t>Your job 9205 ("</a:t>
            </a:r>
            <a:r>
              <a:rPr lang="en-US" sz="1800" dirty="0" err="1">
                <a:solidFill>
                  <a:schemeClr val="accent1">
                    <a:lumMod val="75000"/>
                  </a:schemeClr>
                </a:solidFill>
                <a:latin typeface="Courier" pitchFamily="2" charset="0"/>
                <a:cs typeface="Courier New" panose="02070309020205020404" pitchFamily="49" charset="0"/>
              </a:rPr>
              <a:t>sleep.sh</a:t>
            </a:r>
            <a:r>
              <a:rPr lang="en-US" sz="1800" dirty="0">
                <a:solidFill>
                  <a:schemeClr val="accent1">
                    <a:lumMod val="75000"/>
                  </a:schemeClr>
                </a:solidFill>
                <a:latin typeface="Courier" pitchFamily="2" charset="0"/>
                <a:cs typeface="Courier New" panose="02070309020205020404" pitchFamily="49" charset="0"/>
              </a:rPr>
              <a:t>") has been submitted</a:t>
            </a:r>
          </a:p>
          <a:p>
            <a:pPr marL="342900" indent="-342900">
              <a:buFont typeface="Arial" panose="020B0604020202020204" pitchFamily="34" charset="0"/>
              <a:buChar char="•"/>
            </a:pPr>
            <a:r>
              <a:rPr lang="en-US" dirty="0"/>
              <a:t>Monitor your job with qstat</a:t>
            </a:r>
          </a:p>
          <a:p>
            <a:pPr marL="342900" indent="-342900">
              <a:buFont typeface="Arial" panose="020B0604020202020204" pitchFamily="34" charset="0"/>
              <a:buChar char="•"/>
            </a:pPr>
            <a:r>
              <a:rPr lang="en-US" dirty="0"/>
              <a:t>Once it completes, check for outputs</a:t>
            </a:r>
          </a:p>
          <a:p>
            <a:r>
              <a:rPr lang="en-US" sz="1800" dirty="0">
                <a:solidFill>
                  <a:schemeClr val="accent1">
                    <a:lumMod val="75000"/>
                  </a:schemeClr>
                </a:solidFill>
                <a:latin typeface="Courier" pitchFamily="2" charset="0"/>
              </a:rPr>
              <a:t>[jabbott@login2 </a:t>
            </a:r>
            <a:r>
              <a:rPr lang="en-US" sz="1800" dirty="0" err="1">
                <a:solidFill>
                  <a:schemeClr val="accent1">
                    <a:lumMod val="75000"/>
                  </a:schemeClr>
                </a:solidFill>
                <a:latin typeface="Courier" pitchFamily="2" charset="0"/>
              </a:rPr>
              <a:t>intro_to_linux</a:t>
            </a:r>
            <a:r>
              <a:rPr lang="en-US" sz="1800" dirty="0">
                <a:solidFill>
                  <a:schemeClr val="accent1">
                    <a:lumMod val="75000"/>
                  </a:schemeClr>
                </a:solidFill>
                <a:latin typeface="Courier" pitchFamily="2" charset="0"/>
              </a:rPr>
              <a:t>]$ </a:t>
            </a:r>
            <a:r>
              <a:rPr lang="en-US" sz="1800" dirty="0">
                <a:solidFill>
                  <a:schemeClr val="accent5">
                    <a:lumMod val="50000"/>
                  </a:schemeClr>
                </a:solidFill>
                <a:latin typeface="Courier" pitchFamily="2" charset="0"/>
              </a:rPr>
              <a:t>ls -l </a:t>
            </a:r>
            <a:r>
              <a:rPr lang="en-US" sz="1800" dirty="0" err="1">
                <a:solidFill>
                  <a:schemeClr val="accent5">
                    <a:lumMod val="50000"/>
                  </a:schemeClr>
                </a:solidFill>
                <a:latin typeface="Courier" pitchFamily="2" charset="0"/>
              </a:rPr>
              <a:t>sleep.sh</a:t>
            </a:r>
            <a:r>
              <a:rPr lang="en-US" sz="1800" dirty="0">
                <a:solidFill>
                  <a:schemeClr val="accent5">
                    <a:lumMod val="50000"/>
                  </a:schemeClr>
                </a:solidFill>
                <a:latin typeface="Courier" pitchFamily="2" charset="0"/>
              </a:rPr>
              <a:t>.*</a:t>
            </a:r>
            <a:br>
              <a:rPr lang="en-US" sz="1800" dirty="0">
                <a:solidFill>
                  <a:schemeClr val="accent5">
                    <a:lumMod val="50000"/>
                  </a:schemeClr>
                </a:solidFill>
                <a:latin typeface="Courier" pitchFamily="2" charset="0"/>
              </a:rPr>
            </a:br>
            <a:r>
              <a:rPr lang="en-US" sz="1800" dirty="0">
                <a:solidFill>
                  <a:schemeClr val="accent1">
                    <a:lumMod val="75000"/>
                  </a:schemeClr>
                </a:solidFill>
                <a:latin typeface="Courier" pitchFamily="2" charset="0"/>
              </a:rPr>
              <a:t>-</a:t>
            </a:r>
            <a:r>
              <a:rPr lang="en-US" sz="1800" dirty="0" err="1">
                <a:solidFill>
                  <a:schemeClr val="accent1">
                    <a:lumMod val="75000"/>
                  </a:schemeClr>
                </a:solidFill>
                <a:latin typeface="Courier" pitchFamily="2" charset="0"/>
              </a:rPr>
              <a:t>rw</a:t>
            </a:r>
            <a:r>
              <a:rPr lang="en-US" sz="1800" dirty="0">
                <a:solidFill>
                  <a:schemeClr val="accent1">
                    <a:lumMod val="75000"/>
                  </a:schemeClr>
                </a:solidFill>
                <a:latin typeface="Courier" pitchFamily="2" charset="0"/>
              </a:rPr>
              <a:t>-r--r-- 1 </a:t>
            </a:r>
            <a:r>
              <a:rPr lang="en-US" sz="1800" dirty="0" err="1">
                <a:solidFill>
                  <a:schemeClr val="accent1">
                    <a:lumMod val="75000"/>
                  </a:schemeClr>
                </a:solidFill>
                <a:latin typeface="Courier" pitchFamily="2" charset="0"/>
              </a:rPr>
              <a:t>jabbott</a:t>
            </a:r>
            <a:r>
              <a:rPr lang="en-US" sz="1800" dirty="0">
                <a:solidFill>
                  <a:schemeClr val="accent1">
                    <a:lumMod val="75000"/>
                  </a:schemeClr>
                </a:solidFill>
                <a:latin typeface="Courier" pitchFamily="2" charset="0"/>
              </a:rPr>
              <a:t> </a:t>
            </a:r>
            <a:r>
              <a:rPr lang="en-US" sz="1800" dirty="0" err="1">
                <a:solidFill>
                  <a:schemeClr val="accent1">
                    <a:lumMod val="75000"/>
                  </a:schemeClr>
                </a:solidFill>
                <a:latin typeface="Courier" pitchFamily="2" charset="0"/>
              </a:rPr>
              <a:t>lsd</a:t>
            </a:r>
            <a:r>
              <a:rPr lang="en-US" sz="1800" dirty="0">
                <a:solidFill>
                  <a:schemeClr val="accent1">
                    <a:lumMod val="75000"/>
                  </a:schemeClr>
                </a:solidFill>
                <a:latin typeface="Courier" pitchFamily="2" charset="0"/>
              </a:rPr>
              <a:t>     0 Oct  4 17:53 sleep.sh.e9205</a:t>
            </a:r>
            <a:br>
              <a:rPr lang="en-US" sz="1800" dirty="0">
                <a:solidFill>
                  <a:schemeClr val="accent1">
                    <a:lumMod val="75000"/>
                  </a:schemeClr>
                </a:solidFill>
                <a:latin typeface="Courier" pitchFamily="2" charset="0"/>
              </a:rPr>
            </a:br>
            <a:r>
              <a:rPr lang="en-US" sz="1800" dirty="0">
                <a:solidFill>
                  <a:schemeClr val="accent1">
                    <a:lumMod val="75000"/>
                  </a:schemeClr>
                </a:solidFill>
                <a:latin typeface="Courier" pitchFamily="2" charset="0"/>
              </a:rPr>
              <a:t>-</a:t>
            </a:r>
            <a:r>
              <a:rPr lang="en-US" sz="1800" dirty="0" err="1">
                <a:solidFill>
                  <a:schemeClr val="accent1">
                    <a:lumMod val="75000"/>
                  </a:schemeClr>
                </a:solidFill>
                <a:latin typeface="Courier" pitchFamily="2" charset="0"/>
              </a:rPr>
              <a:t>rw</a:t>
            </a:r>
            <a:r>
              <a:rPr lang="en-US" sz="1800" dirty="0">
                <a:solidFill>
                  <a:schemeClr val="accent1">
                    <a:lumMod val="75000"/>
                  </a:schemeClr>
                </a:solidFill>
                <a:latin typeface="Courier" pitchFamily="2" charset="0"/>
              </a:rPr>
              <a:t>-r--r-- 1 </a:t>
            </a:r>
            <a:r>
              <a:rPr lang="en-US" sz="1800" dirty="0" err="1">
                <a:solidFill>
                  <a:schemeClr val="accent1">
                    <a:lumMod val="75000"/>
                  </a:schemeClr>
                </a:solidFill>
                <a:latin typeface="Courier" pitchFamily="2" charset="0"/>
              </a:rPr>
              <a:t>jabbott</a:t>
            </a:r>
            <a:r>
              <a:rPr lang="en-US" sz="1800" dirty="0">
                <a:solidFill>
                  <a:schemeClr val="accent1">
                    <a:lumMod val="75000"/>
                  </a:schemeClr>
                </a:solidFill>
                <a:latin typeface="Courier" pitchFamily="2" charset="0"/>
              </a:rPr>
              <a:t> </a:t>
            </a:r>
            <a:r>
              <a:rPr lang="en-US" sz="1800" dirty="0" err="1">
                <a:solidFill>
                  <a:schemeClr val="accent1">
                    <a:lumMod val="75000"/>
                  </a:schemeClr>
                </a:solidFill>
                <a:latin typeface="Courier" pitchFamily="2" charset="0"/>
              </a:rPr>
              <a:t>lsd</a:t>
            </a:r>
            <a:r>
              <a:rPr lang="en-US" sz="1800" dirty="0">
                <a:solidFill>
                  <a:schemeClr val="accent1">
                    <a:lumMod val="75000"/>
                  </a:schemeClr>
                </a:solidFill>
                <a:latin typeface="Courier" pitchFamily="2" charset="0"/>
              </a:rPr>
              <a:t>    73 Oct  4 17:54 sleep.sh.o9205</a:t>
            </a:r>
          </a:p>
          <a:p>
            <a:endParaRPr lang="en-US" sz="1800" dirty="0">
              <a:solidFill>
                <a:schemeClr val="accent1">
                  <a:lumMod val="75000"/>
                </a:schemeClr>
              </a:solidFill>
              <a:latin typeface="Courier" pitchFamily="2" charset="0"/>
            </a:endParaRPr>
          </a:p>
          <a:p>
            <a:pPr marL="285750" indent="-285750">
              <a:buFont typeface="Arial" panose="020B0604020202020204" pitchFamily="34" charset="0"/>
              <a:buChar char="•"/>
            </a:pPr>
            <a:r>
              <a:rPr lang="en-US" dirty="0"/>
              <a:t>Outputs have now been written to our cwd</a:t>
            </a:r>
          </a:p>
          <a:p>
            <a:r>
              <a:rPr lang="en-US" sz="1800" dirty="0">
                <a:solidFill>
                  <a:schemeClr val="accent1">
                    <a:lumMod val="75000"/>
                  </a:schemeClr>
                </a:solidFill>
                <a:latin typeface="Courier" pitchFamily="2" charset="0"/>
              </a:rPr>
              <a:t>[jabbott@login1 </a:t>
            </a:r>
            <a:r>
              <a:rPr lang="en-US" sz="1800" dirty="0" err="1">
                <a:solidFill>
                  <a:schemeClr val="accent1">
                    <a:lumMod val="75000"/>
                  </a:schemeClr>
                </a:solidFill>
                <a:latin typeface="Courier" pitchFamily="2" charset="0"/>
              </a:rPr>
              <a:t>intro_to_linux</a:t>
            </a:r>
            <a:r>
              <a:rPr lang="en-US" sz="1800" dirty="0">
                <a:solidFill>
                  <a:schemeClr val="accent1">
                    <a:lumMod val="75000"/>
                  </a:schemeClr>
                </a:solidFill>
                <a:latin typeface="Courier" pitchFamily="2" charset="0"/>
              </a:rPr>
              <a:t>]$ </a:t>
            </a:r>
            <a:r>
              <a:rPr lang="en-US" sz="1800" dirty="0">
                <a:solidFill>
                  <a:schemeClr val="accent5">
                    <a:lumMod val="50000"/>
                  </a:schemeClr>
                </a:solidFill>
                <a:latin typeface="Courier" pitchFamily="2" charset="0"/>
              </a:rPr>
              <a:t>cat sleep.sh.o9205</a:t>
            </a:r>
            <a:br>
              <a:rPr lang="en-US" sz="1800" dirty="0">
                <a:solidFill>
                  <a:schemeClr val="accent1">
                    <a:lumMod val="75000"/>
                  </a:schemeClr>
                </a:solidFill>
                <a:latin typeface="Courier" pitchFamily="2" charset="0"/>
              </a:rPr>
            </a:br>
            <a:r>
              <a:rPr lang="en-US" sz="1800" dirty="0">
                <a:solidFill>
                  <a:schemeClr val="accent1">
                    <a:lumMod val="75000"/>
                  </a:schemeClr>
                </a:solidFill>
                <a:latin typeface="Courier" pitchFamily="2" charset="0"/>
              </a:rPr>
              <a:t>c6420-2-3.cluster.lifesci.dundee.ac.uk</a:t>
            </a:r>
            <a:br>
              <a:rPr lang="en-US" sz="1800" dirty="0">
                <a:solidFill>
                  <a:schemeClr val="accent1">
                    <a:lumMod val="75000"/>
                  </a:schemeClr>
                </a:solidFill>
                <a:latin typeface="Courier" pitchFamily="2" charset="0"/>
              </a:rPr>
            </a:br>
            <a:r>
              <a:rPr lang="en-US" sz="1800" dirty="0">
                <a:solidFill>
                  <a:schemeClr val="accent1">
                    <a:lumMod val="75000"/>
                  </a:schemeClr>
                </a:solidFill>
                <a:latin typeface="Courier" pitchFamily="2" charset="0"/>
              </a:rPr>
              <a:t>/homes/</a:t>
            </a:r>
            <a:r>
              <a:rPr lang="en-US" sz="1800" dirty="0" err="1">
                <a:solidFill>
                  <a:schemeClr val="accent1">
                    <a:lumMod val="75000"/>
                  </a:schemeClr>
                </a:solidFill>
                <a:latin typeface="Courier" pitchFamily="2" charset="0"/>
              </a:rPr>
              <a:t>jabbott</a:t>
            </a:r>
            <a:r>
              <a:rPr lang="en-US" sz="1800" dirty="0">
                <a:solidFill>
                  <a:schemeClr val="accent1">
                    <a:lumMod val="75000"/>
                  </a:schemeClr>
                </a:solidFill>
                <a:latin typeface="Courier" pitchFamily="2" charset="0"/>
              </a:rPr>
              <a:t>/</a:t>
            </a:r>
            <a:r>
              <a:rPr lang="en-US" sz="1800" dirty="0" err="1">
                <a:solidFill>
                  <a:schemeClr val="accent1">
                    <a:lumMod val="75000"/>
                  </a:schemeClr>
                </a:solidFill>
                <a:latin typeface="Courier" pitchFamily="2" charset="0"/>
              </a:rPr>
              <a:t>intro_to_linux</a:t>
            </a:r>
            <a:endParaRPr lang="en-US" sz="1800" dirty="0">
              <a:solidFill>
                <a:schemeClr val="accent1">
                  <a:lumMod val="75000"/>
                </a:schemeClr>
              </a:solidFill>
              <a:latin typeface="Courier" pitchFamily="2" charset="0"/>
            </a:endParaRPr>
          </a:p>
        </p:txBody>
      </p:sp>
      <p:sp>
        <p:nvSpPr>
          <p:cNvPr id="3" name="Slide Number Placeholder 2">
            <a:extLst>
              <a:ext uri="{FF2B5EF4-FFF2-40B4-BE49-F238E27FC236}">
                <a16:creationId xmlns:a16="http://schemas.microsoft.com/office/drawing/2014/main" id="{B7B48676-C9BC-0148-A193-14983ACB4842}"/>
              </a:ext>
            </a:extLst>
          </p:cNvPr>
          <p:cNvSpPr>
            <a:spLocks noGrp="1"/>
          </p:cNvSpPr>
          <p:nvPr>
            <p:ph type="sldNum" sz="quarter" idx="12"/>
          </p:nvPr>
        </p:nvSpPr>
        <p:spPr/>
        <p:txBody>
          <a:bodyPr/>
          <a:lstStyle/>
          <a:p>
            <a:fld id="{E89BC60F-F4BF-4EE8-9F02-8A0093F1814F}" type="slidenum">
              <a:rPr lang="en-GB" smtClean="0"/>
              <a:t>19</a:t>
            </a:fld>
            <a:endParaRPr lang="en-GB"/>
          </a:p>
        </p:txBody>
      </p:sp>
      <p:sp>
        <p:nvSpPr>
          <p:cNvPr id="4" name="Title 3">
            <a:extLst>
              <a:ext uri="{FF2B5EF4-FFF2-40B4-BE49-F238E27FC236}">
                <a16:creationId xmlns:a16="http://schemas.microsoft.com/office/drawing/2014/main" id="{646CF41B-9A63-8D4E-B8F0-D88072E4E005}"/>
              </a:ext>
            </a:extLst>
          </p:cNvPr>
          <p:cNvSpPr>
            <a:spLocks noGrp="1"/>
          </p:cNvSpPr>
          <p:nvPr>
            <p:ph type="title"/>
          </p:nvPr>
        </p:nvSpPr>
        <p:spPr/>
        <p:txBody>
          <a:bodyPr/>
          <a:lstStyle/>
          <a:p>
            <a:r>
              <a:rPr lang="en-US" dirty="0"/>
              <a:t>Resubmit your job</a:t>
            </a:r>
          </a:p>
        </p:txBody>
      </p:sp>
      <p:grpSp>
        <p:nvGrpSpPr>
          <p:cNvPr id="7" name="Group 6">
            <a:extLst>
              <a:ext uri="{FF2B5EF4-FFF2-40B4-BE49-F238E27FC236}">
                <a16:creationId xmlns:a16="http://schemas.microsoft.com/office/drawing/2014/main" id="{3949F83E-CFBF-8042-BA65-3D7DC9B5FB91}"/>
              </a:ext>
            </a:extLst>
          </p:cNvPr>
          <p:cNvGrpSpPr/>
          <p:nvPr/>
        </p:nvGrpSpPr>
        <p:grpSpPr>
          <a:xfrm>
            <a:off x="5800725" y="4844554"/>
            <a:ext cx="4626257" cy="369332"/>
            <a:chOff x="4764334" y="3311240"/>
            <a:chExt cx="4626257" cy="369332"/>
          </a:xfrm>
        </p:grpSpPr>
        <p:sp>
          <p:nvSpPr>
            <p:cNvPr id="8" name="TextBox 7">
              <a:extLst>
                <a:ext uri="{FF2B5EF4-FFF2-40B4-BE49-F238E27FC236}">
                  <a16:creationId xmlns:a16="http://schemas.microsoft.com/office/drawing/2014/main" id="{AEBF2630-2B1B-874C-B283-4BD01C507BFE}"/>
                </a:ext>
              </a:extLst>
            </p:cNvPr>
            <p:cNvSpPr txBox="1"/>
            <p:nvPr/>
          </p:nvSpPr>
          <p:spPr>
            <a:xfrm>
              <a:off x="5776332" y="3311240"/>
              <a:ext cx="3614259" cy="369332"/>
            </a:xfrm>
            <a:prstGeom prst="rect">
              <a:avLst/>
            </a:prstGeom>
            <a:noFill/>
          </p:spPr>
          <p:txBody>
            <a:bodyPr wrap="none" rtlCol="0">
              <a:spAutoFit/>
            </a:bodyPr>
            <a:lstStyle/>
            <a:p>
              <a:r>
                <a:rPr lang="en-US" dirty="0"/>
                <a:t>Output from '</a:t>
              </a:r>
              <a:r>
                <a:rPr lang="en-US" sz="1600" dirty="0">
                  <a:latin typeface="Courier" pitchFamily="2" charset="0"/>
                </a:rPr>
                <a:t>hostname</a:t>
              </a:r>
              <a:r>
                <a:rPr lang="en-US" dirty="0"/>
                <a:t>' command</a:t>
              </a:r>
            </a:p>
          </p:txBody>
        </p:sp>
        <p:cxnSp>
          <p:nvCxnSpPr>
            <p:cNvPr id="9" name="Straight Arrow Connector 8">
              <a:extLst>
                <a:ext uri="{FF2B5EF4-FFF2-40B4-BE49-F238E27FC236}">
                  <a16:creationId xmlns:a16="http://schemas.microsoft.com/office/drawing/2014/main" id="{29ECCA26-7FC7-D04B-BB74-DE25183D14A5}"/>
                </a:ext>
              </a:extLst>
            </p:cNvPr>
            <p:cNvCxnSpPr>
              <a:cxnSpLocks/>
            </p:cNvCxnSpPr>
            <p:nvPr/>
          </p:nvCxnSpPr>
          <p:spPr>
            <a:xfrm flipH="1">
              <a:off x="4764334" y="3495906"/>
              <a:ext cx="100084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10" name="Group 9">
            <a:extLst>
              <a:ext uri="{FF2B5EF4-FFF2-40B4-BE49-F238E27FC236}">
                <a16:creationId xmlns:a16="http://schemas.microsoft.com/office/drawing/2014/main" id="{EE498E3B-59E5-5741-B0A8-3A7509DB0AD9}"/>
              </a:ext>
            </a:extLst>
          </p:cNvPr>
          <p:cNvGrpSpPr/>
          <p:nvPr/>
        </p:nvGrpSpPr>
        <p:grpSpPr>
          <a:xfrm>
            <a:off x="5157788" y="5115103"/>
            <a:ext cx="6620718" cy="369332"/>
            <a:chOff x="3411436" y="3311240"/>
            <a:chExt cx="6620718" cy="369332"/>
          </a:xfrm>
        </p:grpSpPr>
        <p:sp>
          <p:nvSpPr>
            <p:cNvPr id="11" name="TextBox 10">
              <a:extLst>
                <a:ext uri="{FF2B5EF4-FFF2-40B4-BE49-F238E27FC236}">
                  <a16:creationId xmlns:a16="http://schemas.microsoft.com/office/drawing/2014/main" id="{000C501F-89ED-5B48-A1E2-95A2802282AD}"/>
                </a:ext>
              </a:extLst>
            </p:cNvPr>
            <p:cNvSpPr txBox="1"/>
            <p:nvPr/>
          </p:nvSpPr>
          <p:spPr>
            <a:xfrm>
              <a:off x="5066371" y="3311240"/>
              <a:ext cx="4965783" cy="369332"/>
            </a:xfrm>
            <a:prstGeom prst="rect">
              <a:avLst/>
            </a:prstGeom>
            <a:noFill/>
          </p:spPr>
          <p:txBody>
            <a:bodyPr wrap="none" rtlCol="0">
              <a:spAutoFit/>
            </a:bodyPr>
            <a:lstStyle/>
            <a:p>
              <a:r>
                <a:rPr lang="en-US" dirty="0"/>
                <a:t>Output from '</a:t>
              </a:r>
              <a:r>
                <a:rPr lang="en-US" sz="1600" dirty="0" err="1">
                  <a:latin typeface="Courier" pitchFamily="2" charset="0"/>
                </a:rPr>
                <a:t>pwd</a:t>
              </a:r>
              <a:r>
                <a:rPr lang="en-US" dirty="0"/>
                <a:t>' command: cwd when submitted</a:t>
              </a:r>
            </a:p>
          </p:txBody>
        </p:sp>
        <p:cxnSp>
          <p:nvCxnSpPr>
            <p:cNvPr id="12" name="Straight Arrow Connector 11">
              <a:extLst>
                <a:ext uri="{FF2B5EF4-FFF2-40B4-BE49-F238E27FC236}">
                  <a16:creationId xmlns:a16="http://schemas.microsoft.com/office/drawing/2014/main" id="{E2B1AABB-A5E7-0043-8322-9CC4105CE4E0}"/>
                </a:ext>
              </a:extLst>
            </p:cNvPr>
            <p:cNvCxnSpPr>
              <a:cxnSpLocks/>
            </p:cNvCxnSpPr>
            <p:nvPr/>
          </p:nvCxnSpPr>
          <p:spPr>
            <a:xfrm flipH="1">
              <a:off x="3411436" y="3495906"/>
              <a:ext cx="164378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60521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nodeType="clickEffect">
                                  <p:stCondLst>
                                    <p:cond delay="0"/>
                                  </p:stCondLst>
                                  <p:childTnLst>
                                    <p:set>
                                      <p:cBhvr>
                                        <p:cTn id="36" dur="1" fill="hold">
                                          <p:stCondLst>
                                            <p:cond delay="0"/>
                                          </p:stCondLst>
                                        </p:cTn>
                                        <p:tgtEl>
                                          <p:spTgt spid="7"/>
                                        </p:tgtEl>
                                        <p:attrNameLst>
                                          <p:attrName>style.visibility</p:attrName>
                                        </p:attrNameLst>
                                      </p:cBhvr>
                                      <p:to>
                                        <p:strVal val="hidden"/>
                                      </p:to>
                                    </p:set>
                                  </p:childTnLst>
                                </p:cTn>
                              </p:par>
                              <p:par>
                                <p:cTn id="37" presetID="1" presetClass="entr" presetSubtype="0" fill="hold" nodeType="with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0D7A9F4-A245-8845-9226-A797D8769EB5}"/>
              </a:ext>
            </a:extLst>
          </p:cNvPr>
          <p:cNvSpPr>
            <a:spLocks noGrp="1"/>
          </p:cNvSpPr>
          <p:nvPr>
            <p:ph idx="1"/>
          </p:nvPr>
        </p:nvSpPr>
        <p:spPr>
          <a:xfrm>
            <a:off x="516467" y="1099229"/>
            <a:ext cx="11370733" cy="5180921"/>
          </a:xfrm>
        </p:spPr>
        <p:txBody>
          <a:bodyPr>
            <a:normAutofit/>
          </a:bodyPr>
          <a:lstStyle/>
          <a:p>
            <a:pPr marL="342900" indent="-342900">
              <a:buFont typeface="Arial" panose="020B0604020202020204" pitchFamily="34" charset="0"/>
              <a:buChar char="•"/>
            </a:pPr>
            <a:r>
              <a:rPr lang="en-GB" dirty="0"/>
              <a:t>Login to the cluster via SSH (</a:t>
            </a:r>
            <a:r>
              <a:rPr lang="en-GB" dirty="0" err="1">
                <a:latin typeface="Courier" pitchFamily="2" charset="0"/>
              </a:rPr>
              <a:t>login.compute.dundee.ac.uk</a:t>
            </a:r>
            <a:r>
              <a:rPr lang="en-GB" dirty="0"/>
              <a:t>)</a:t>
            </a:r>
            <a:br>
              <a:rPr lang="en-GB" dirty="0"/>
            </a:br>
            <a:endParaRPr lang="en-GB" dirty="0"/>
          </a:p>
          <a:p>
            <a:pPr marL="342900" indent="-342900">
              <a:buFont typeface="Arial" panose="020B0604020202020204" pitchFamily="34" charset="0"/>
              <a:buChar char="•"/>
            </a:pPr>
            <a:r>
              <a:rPr lang="en-GB" dirty="0"/>
              <a:t>From your home directory, run the following command:</a:t>
            </a:r>
          </a:p>
          <a:p>
            <a:r>
              <a:rPr lang="en-GB" sz="1600" dirty="0">
                <a:solidFill>
                  <a:schemeClr val="accent1">
                    <a:lumMod val="75000"/>
                  </a:schemeClr>
                </a:solidFill>
                <a:latin typeface="Courier" pitchFamily="2" charset="0"/>
              </a:rPr>
              <a:t>[jabbott@login2 ~]$ </a:t>
            </a:r>
            <a:r>
              <a:rPr lang="en-GB" sz="1600" dirty="0" err="1">
                <a:solidFill>
                  <a:schemeClr val="accent5">
                    <a:lumMod val="50000"/>
                  </a:schemeClr>
                </a:solidFill>
                <a:latin typeface="Courier" pitchFamily="2" charset="0"/>
              </a:rPr>
              <a:t>wget</a:t>
            </a:r>
            <a:r>
              <a:rPr lang="en-GB" sz="1600" dirty="0">
                <a:solidFill>
                  <a:schemeClr val="accent5">
                    <a:lumMod val="50000"/>
                  </a:schemeClr>
                </a:solidFill>
                <a:latin typeface="Courier" pitchFamily="2" charset="0"/>
              </a:rPr>
              <a:t> https://dag.compbio.dundee.ac.uk/workshops/downloads/intro_to_hpc.sh</a:t>
            </a:r>
          </a:p>
          <a:p>
            <a:pPr marL="285750" indent="-285750">
              <a:spcBef>
                <a:spcPts val="1200"/>
              </a:spcBef>
              <a:buFont typeface="Arial" panose="020B0604020202020204" pitchFamily="34" charset="0"/>
              <a:buChar char="•"/>
            </a:pPr>
            <a:r>
              <a:rPr lang="en-GB" dirty="0"/>
              <a:t>Now run</a:t>
            </a:r>
          </a:p>
          <a:p>
            <a:pPr marL="355600" lvl="2" indent="0">
              <a:buNone/>
            </a:pPr>
            <a:r>
              <a:rPr lang="en-GB" sz="1600" dirty="0">
                <a:solidFill>
                  <a:schemeClr val="accent1">
                    <a:lumMod val="75000"/>
                  </a:schemeClr>
                </a:solidFill>
                <a:latin typeface="Courier" pitchFamily="2" charset="0"/>
              </a:rPr>
              <a:t>[jabbott@login2 ~]$ </a:t>
            </a:r>
            <a:r>
              <a:rPr lang="en-GB" sz="1600" dirty="0">
                <a:solidFill>
                  <a:schemeClr val="accent5">
                    <a:lumMod val="50000"/>
                  </a:schemeClr>
                </a:solidFill>
                <a:latin typeface="Courier" pitchFamily="2" charset="0"/>
              </a:rPr>
              <a:t>bash </a:t>
            </a:r>
            <a:r>
              <a:rPr lang="en-GB" sz="1600" dirty="0" err="1">
                <a:solidFill>
                  <a:schemeClr val="accent5">
                    <a:lumMod val="50000"/>
                  </a:schemeClr>
                </a:solidFill>
                <a:latin typeface="Courier" pitchFamily="2" charset="0"/>
              </a:rPr>
              <a:t>intro_to_hpc.sh</a:t>
            </a:r>
            <a:endParaRPr lang="en-GB" sz="1600" dirty="0">
              <a:solidFill>
                <a:schemeClr val="accent5">
                  <a:lumMod val="50000"/>
                </a:schemeClr>
              </a:solidFill>
              <a:latin typeface="Courier" pitchFamily="2" charset="0"/>
            </a:endParaRPr>
          </a:p>
          <a:p>
            <a:pPr marL="342900" lvl="1" indent="-342900">
              <a:spcBef>
                <a:spcPts val="1200"/>
              </a:spcBef>
              <a:buFont typeface="Arial" panose="020B0604020202020204" pitchFamily="34" charset="0"/>
              <a:buChar char="•"/>
            </a:pPr>
            <a:r>
              <a:rPr lang="en-GB" sz="2200" dirty="0"/>
              <a:t>You should now have an '</a:t>
            </a:r>
            <a:r>
              <a:rPr lang="en-GB" sz="1800" dirty="0" err="1">
                <a:latin typeface="Courier" pitchFamily="2" charset="0"/>
              </a:rPr>
              <a:t>intro_to_hpc</a:t>
            </a:r>
            <a:r>
              <a:rPr lang="en-GB" sz="2200" dirty="0"/>
              <a:t>' directory</a:t>
            </a:r>
          </a:p>
          <a:p>
            <a:pPr marL="355600" lvl="2" indent="0">
              <a:buNone/>
            </a:pPr>
            <a:r>
              <a:rPr lang="en-GB" sz="1600" dirty="0">
                <a:solidFill>
                  <a:schemeClr val="accent1">
                    <a:lumMod val="75000"/>
                  </a:schemeClr>
                </a:solidFill>
                <a:latin typeface="Courier" pitchFamily="2" charset="0"/>
              </a:rPr>
              <a:t>[jabbott@login2 ~]$ </a:t>
            </a:r>
            <a:r>
              <a:rPr lang="en-GB" sz="1600" dirty="0">
                <a:solidFill>
                  <a:schemeClr val="accent5">
                    <a:lumMod val="50000"/>
                  </a:schemeClr>
                </a:solidFill>
                <a:latin typeface="Courier" pitchFamily="2" charset="0"/>
              </a:rPr>
              <a:t>ls</a:t>
            </a:r>
          </a:p>
          <a:p>
            <a:pPr marL="355600" lvl="2" indent="0">
              <a:buNone/>
            </a:pPr>
            <a:r>
              <a:rPr lang="en-GB" sz="1600" dirty="0" err="1">
                <a:solidFill>
                  <a:schemeClr val="tx1">
                    <a:lumMod val="50000"/>
                  </a:schemeClr>
                </a:solidFill>
                <a:latin typeface="Courier" pitchFamily="2" charset="0"/>
              </a:rPr>
              <a:t>intro_to_hpc</a:t>
            </a:r>
            <a:r>
              <a:rPr lang="en-GB" sz="1600" dirty="0">
                <a:solidFill>
                  <a:schemeClr val="tx1">
                    <a:lumMod val="50000"/>
                  </a:schemeClr>
                </a:solidFill>
                <a:latin typeface="Courier" pitchFamily="2" charset="0"/>
              </a:rPr>
              <a:t>  </a:t>
            </a:r>
            <a:r>
              <a:rPr lang="en-GB" sz="1600" dirty="0" err="1">
                <a:solidFill>
                  <a:schemeClr val="tx1">
                    <a:lumMod val="50000"/>
                  </a:schemeClr>
                </a:solidFill>
                <a:latin typeface="Courier" pitchFamily="2" charset="0"/>
              </a:rPr>
              <a:t>intro_to_linux</a:t>
            </a:r>
            <a:endParaRPr lang="en-GB" sz="1600" dirty="0">
              <a:solidFill>
                <a:schemeClr val="tx1">
                  <a:lumMod val="50000"/>
                </a:schemeClr>
              </a:solidFill>
              <a:latin typeface="Courier" pitchFamily="2" charset="0"/>
            </a:endParaRPr>
          </a:p>
          <a:p>
            <a:pPr marL="355600" lvl="2" indent="0">
              <a:buNone/>
            </a:pPr>
            <a:endParaRPr lang="en-GB" sz="1600" dirty="0">
              <a:solidFill>
                <a:schemeClr val="tx1">
                  <a:lumMod val="50000"/>
                </a:schemeClr>
              </a:solidFill>
              <a:latin typeface="Courier" pitchFamily="2" charset="0"/>
            </a:endParaRPr>
          </a:p>
        </p:txBody>
      </p:sp>
      <p:sp>
        <p:nvSpPr>
          <p:cNvPr id="3" name="Title 2">
            <a:extLst>
              <a:ext uri="{FF2B5EF4-FFF2-40B4-BE49-F238E27FC236}">
                <a16:creationId xmlns:a16="http://schemas.microsoft.com/office/drawing/2014/main" id="{8795E5B2-6D81-AF40-9DBB-F28868771D5F}"/>
              </a:ext>
            </a:extLst>
          </p:cNvPr>
          <p:cNvSpPr>
            <a:spLocks noGrp="1"/>
          </p:cNvSpPr>
          <p:nvPr>
            <p:ph type="title"/>
          </p:nvPr>
        </p:nvSpPr>
        <p:spPr/>
        <p:txBody>
          <a:bodyPr/>
          <a:lstStyle/>
          <a:p>
            <a:r>
              <a:rPr lang="en-GB" dirty="0"/>
              <a:t>Session Setup</a:t>
            </a:r>
          </a:p>
        </p:txBody>
      </p:sp>
    </p:spTree>
    <p:extLst>
      <p:ext uri="{BB962C8B-B14F-4D97-AF65-F5344CB8AC3E}">
        <p14:creationId xmlns:p14="http://schemas.microsoft.com/office/powerpoint/2010/main" val="3970315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147006E-EFA4-6B4D-B178-05B17B8FECC6}"/>
              </a:ext>
            </a:extLst>
          </p:cNvPr>
          <p:cNvSpPr>
            <a:spLocks noGrp="1"/>
          </p:cNvSpPr>
          <p:nvPr>
            <p:ph idx="1"/>
          </p:nvPr>
        </p:nvSpPr>
        <p:spPr/>
        <p:txBody>
          <a:bodyPr>
            <a:normAutofit/>
          </a:bodyPr>
          <a:lstStyle/>
          <a:p>
            <a:pPr marL="342900" indent="-342900">
              <a:buFont typeface="Arial" panose="020B0604020202020204" pitchFamily="34" charset="0"/>
              <a:buChar char="•"/>
            </a:pPr>
            <a:r>
              <a:rPr lang="en-GB" dirty="0"/>
              <a:t>All GridEngine options can be provided</a:t>
            </a:r>
          </a:p>
          <a:p>
            <a:pPr marL="700088" lvl="1" indent="-342900">
              <a:buFont typeface="Arial" panose="020B0604020202020204" pitchFamily="34" charset="0"/>
              <a:buChar char="•"/>
            </a:pPr>
            <a:r>
              <a:rPr lang="en-GB" dirty="0"/>
              <a:t>As command line arguments</a:t>
            </a:r>
          </a:p>
          <a:p>
            <a:pPr marL="700088" lvl="1" indent="-342900">
              <a:buFont typeface="Arial" panose="020B0604020202020204" pitchFamily="34" charset="0"/>
              <a:buChar char="•"/>
            </a:pPr>
            <a:r>
              <a:rPr lang="en-GB" dirty="0"/>
              <a:t>As GridEngine directives in your script</a:t>
            </a:r>
          </a:p>
          <a:p>
            <a:pPr marL="342900" indent="-342900">
              <a:buFont typeface="Arial" panose="020B0604020202020204" pitchFamily="34" charset="0"/>
              <a:buChar char="•"/>
            </a:pPr>
            <a:r>
              <a:rPr lang="en-GB" dirty="0"/>
              <a:t>Start job from current working directory rather than ~</a:t>
            </a:r>
            <a:endParaRPr lang="en-US" dirty="0"/>
          </a:p>
          <a:p>
            <a:pPr marL="342900" indent="-342900">
              <a:buFont typeface="Arial" panose="020B0604020202020204" pitchFamily="34" charset="0"/>
              <a:buChar char="•"/>
            </a:pPr>
            <a:r>
              <a:rPr lang="en-US" dirty="0"/>
              <a:t>Give your job a name</a:t>
            </a:r>
          </a:p>
          <a:p>
            <a:pPr>
              <a:lnSpc>
                <a:spcPct val="110000"/>
              </a:lnSpc>
            </a:pPr>
            <a:r>
              <a:rPr lang="en-US" spc="100" dirty="0">
                <a:solidFill>
                  <a:schemeClr val="accent5">
                    <a:lumMod val="50000"/>
                  </a:schemeClr>
                </a:solidFill>
                <a:latin typeface="Courier" pitchFamily="2" charset="0"/>
                <a:ea typeface="Courier New" charset="0"/>
                <a:cs typeface="Courier New" charset="0"/>
              </a:rPr>
              <a:t>qsub –cwd –N </a:t>
            </a:r>
            <a:r>
              <a:rPr lang="en-US" spc="100" dirty="0" err="1">
                <a:solidFill>
                  <a:schemeClr val="accent5">
                    <a:lumMod val="50000"/>
                  </a:schemeClr>
                </a:solidFill>
                <a:latin typeface="Courier" pitchFamily="2" charset="0"/>
                <a:ea typeface="Courier New" charset="0"/>
                <a:cs typeface="Courier New" charset="0"/>
              </a:rPr>
              <a:t>myJobName</a:t>
            </a:r>
            <a:r>
              <a:rPr lang="en-US" spc="100" dirty="0">
                <a:solidFill>
                  <a:schemeClr val="accent5">
                    <a:lumMod val="50000"/>
                  </a:schemeClr>
                </a:solidFill>
                <a:latin typeface="Courier" pitchFamily="2" charset="0"/>
                <a:ea typeface="Courier New" charset="0"/>
                <a:cs typeface="Courier New" charset="0"/>
              </a:rPr>
              <a:t> </a:t>
            </a:r>
            <a:r>
              <a:rPr lang="en-US" spc="100" dirty="0" err="1">
                <a:solidFill>
                  <a:schemeClr val="accent5">
                    <a:lumMod val="50000"/>
                  </a:schemeClr>
                </a:solidFill>
                <a:latin typeface="Courier" pitchFamily="2" charset="0"/>
                <a:ea typeface="Courier New" charset="0"/>
                <a:cs typeface="Courier New" charset="0"/>
              </a:rPr>
              <a:t>myscript.sh</a:t>
            </a:r>
            <a:endParaRPr lang="en-US" dirty="0">
              <a:solidFill>
                <a:schemeClr val="accent5">
                  <a:lumMod val="50000"/>
                </a:schemeClr>
              </a:solidFill>
            </a:endParaRPr>
          </a:p>
          <a:p>
            <a:pPr marL="342900" indent="-342900">
              <a:buFont typeface="Arial" panose="020B0604020202020204" pitchFamily="34" charset="0"/>
              <a:buChar char="•"/>
            </a:pPr>
            <a:r>
              <a:rPr lang="en-US" dirty="0"/>
              <a:t>Get email notifications</a:t>
            </a:r>
          </a:p>
          <a:p>
            <a:pPr>
              <a:lnSpc>
                <a:spcPct val="110000"/>
              </a:lnSpc>
            </a:pPr>
            <a:r>
              <a:rPr lang="en-US" spc="100" dirty="0" err="1">
                <a:solidFill>
                  <a:schemeClr val="accent5">
                    <a:lumMod val="50000"/>
                  </a:schemeClr>
                </a:solidFill>
                <a:latin typeface="Courier" pitchFamily="2" charset="0"/>
                <a:ea typeface="Courier New" charset="0"/>
                <a:cs typeface="Courier New" charset="0"/>
              </a:rPr>
              <a:t>qsub</a:t>
            </a:r>
            <a:r>
              <a:rPr lang="en-US" spc="100" dirty="0">
                <a:solidFill>
                  <a:schemeClr val="accent5">
                    <a:lumMod val="50000"/>
                  </a:schemeClr>
                </a:solidFill>
                <a:latin typeface="Courier" pitchFamily="2" charset="0"/>
                <a:ea typeface="Courier New" charset="0"/>
                <a:cs typeface="Courier New" charset="0"/>
              </a:rPr>
              <a:t> –M </a:t>
            </a:r>
            <a:r>
              <a:rPr lang="en-US" spc="100" dirty="0" err="1">
                <a:solidFill>
                  <a:schemeClr val="accent5">
                    <a:lumMod val="50000"/>
                  </a:schemeClr>
                </a:solidFill>
                <a:latin typeface="Courier" pitchFamily="2" charset="0"/>
                <a:ea typeface="Courier New" charset="0"/>
                <a:cs typeface="Courier New" charset="0"/>
              </a:rPr>
              <a:t>a.user@dundee.ac.uk</a:t>
            </a:r>
            <a:r>
              <a:rPr lang="en-US" spc="100" dirty="0">
                <a:solidFill>
                  <a:schemeClr val="accent5">
                    <a:lumMod val="50000"/>
                  </a:schemeClr>
                </a:solidFill>
                <a:latin typeface="Courier" pitchFamily="2" charset="0"/>
                <a:ea typeface="Courier New" charset="0"/>
                <a:cs typeface="Courier New" charset="0"/>
              </a:rPr>
              <a:t> –m a –m b –m e </a:t>
            </a:r>
          </a:p>
          <a:p>
            <a:endParaRPr lang="en-GB" dirty="0"/>
          </a:p>
        </p:txBody>
      </p:sp>
      <p:sp>
        <p:nvSpPr>
          <p:cNvPr id="4" name="Slide Number Placeholder 3">
            <a:extLst>
              <a:ext uri="{FF2B5EF4-FFF2-40B4-BE49-F238E27FC236}">
                <a16:creationId xmlns:a16="http://schemas.microsoft.com/office/drawing/2014/main" id="{45EE6276-23DD-B84B-B1B9-1772CEBDF8D3}"/>
              </a:ext>
            </a:extLst>
          </p:cNvPr>
          <p:cNvSpPr>
            <a:spLocks noGrp="1"/>
          </p:cNvSpPr>
          <p:nvPr>
            <p:ph type="sldNum" sz="quarter" idx="12"/>
          </p:nvPr>
        </p:nvSpPr>
        <p:spPr/>
        <p:txBody>
          <a:bodyPr/>
          <a:lstStyle/>
          <a:p>
            <a:fld id="{E89BC60F-F4BF-4EE8-9F02-8A0093F1814F}" type="slidenum">
              <a:rPr lang="en-GB" smtClean="0"/>
              <a:t>20</a:t>
            </a:fld>
            <a:endParaRPr lang="en-GB"/>
          </a:p>
        </p:txBody>
      </p:sp>
      <p:sp>
        <p:nvSpPr>
          <p:cNvPr id="2" name="Title 1">
            <a:extLst>
              <a:ext uri="{FF2B5EF4-FFF2-40B4-BE49-F238E27FC236}">
                <a16:creationId xmlns:a16="http://schemas.microsoft.com/office/drawing/2014/main" id="{7E6D3F9F-0293-5143-9B63-EC2003DB090C}"/>
              </a:ext>
            </a:extLst>
          </p:cNvPr>
          <p:cNvSpPr>
            <a:spLocks noGrp="1"/>
          </p:cNvSpPr>
          <p:nvPr>
            <p:ph type="title"/>
          </p:nvPr>
        </p:nvSpPr>
        <p:spPr/>
        <p:txBody>
          <a:bodyPr/>
          <a:lstStyle/>
          <a:p>
            <a:r>
              <a:rPr lang="en-GB" dirty="0"/>
              <a:t>Job submission options</a:t>
            </a:r>
          </a:p>
        </p:txBody>
      </p:sp>
      <p:sp>
        <p:nvSpPr>
          <p:cNvPr id="6" name="Frame 5">
            <a:extLst>
              <a:ext uri="{FF2B5EF4-FFF2-40B4-BE49-F238E27FC236}">
                <a16:creationId xmlns:a16="http://schemas.microsoft.com/office/drawing/2014/main" id="{DB2EB234-8F83-8743-AD67-0F296A15D03D}"/>
              </a:ext>
            </a:extLst>
          </p:cNvPr>
          <p:cNvSpPr/>
          <p:nvPr/>
        </p:nvSpPr>
        <p:spPr>
          <a:xfrm>
            <a:off x="2029844" y="3300839"/>
            <a:ext cx="2206488" cy="337931"/>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7" name="Straight Arrow Connector 6">
            <a:extLst>
              <a:ext uri="{FF2B5EF4-FFF2-40B4-BE49-F238E27FC236}">
                <a16:creationId xmlns:a16="http://schemas.microsoft.com/office/drawing/2014/main" id="{E2DC3DFF-8BEF-864E-BC58-C0F73707A705}"/>
              </a:ext>
            </a:extLst>
          </p:cNvPr>
          <p:cNvCxnSpPr>
            <a:cxnSpLocks/>
          </p:cNvCxnSpPr>
          <p:nvPr/>
        </p:nvCxnSpPr>
        <p:spPr>
          <a:xfrm flipV="1">
            <a:off x="4236332" y="3304001"/>
            <a:ext cx="2881022" cy="857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DBD788CE-F574-694D-B846-CCCB4F0910FE}"/>
              </a:ext>
            </a:extLst>
          </p:cNvPr>
          <p:cNvSpPr txBox="1"/>
          <p:nvPr/>
        </p:nvSpPr>
        <p:spPr>
          <a:xfrm>
            <a:off x="7117353" y="3105801"/>
            <a:ext cx="2113723" cy="400110"/>
          </a:xfrm>
          <a:prstGeom prst="rect">
            <a:avLst/>
          </a:prstGeom>
          <a:noFill/>
        </p:spPr>
        <p:txBody>
          <a:bodyPr wrap="square" rtlCol="0">
            <a:spAutoFit/>
          </a:bodyPr>
          <a:lstStyle/>
          <a:p>
            <a:r>
              <a:rPr lang="en-GB" sz="2000" spc="100" dirty="0">
                <a:solidFill>
                  <a:schemeClr val="accent5">
                    <a:lumMod val="50000"/>
                  </a:schemeClr>
                </a:solidFill>
                <a:latin typeface="Courier" pitchFamily="2" charset="0"/>
                <a:cs typeface="Courier New" charset="0"/>
              </a:rPr>
              <a:t>-N</a:t>
            </a:r>
            <a:r>
              <a:rPr lang="en-GB" dirty="0"/>
              <a:t>: set name of job</a:t>
            </a:r>
          </a:p>
        </p:txBody>
      </p:sp>
      <p:sp>
        <p:nvSpPr>
          <p:cNvPr id="12" name="Frame 11">
            <a:extLst>
              <a:ext uri="{FF2B5EF4-FFF2-40B4-BE49-F238E27FC236}">
                <a16:creationId xmlns:a16="http://schemas.microsoft.com/office/drawing/2014/main" id="{25E6E6DA-1BD2-2A40-8B6D-CA4C54D1DD1D}"/>
              </a:ext>
            </a:extLst>
          </p:cNvPr>
          <p:cNvSpPr/>
          <p:nvPr/>
        </p:nvSpPr>
        <p:spPr>
          <a:xfrm>
            <a:off x="1249238" y="4213070"/>
            <a:ext cx="3823252" cy="337931"/>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13" name="Straight Arrow Connector 12">
            <a:extLst>
              <a:ext uri="{FF2B5EF4-FFF2-40B4-BE49-F238E27FC236}">
                <a16:creationId xmlns:a16="http://schemas.microsoft.com/office/drawing/2014/main" id="{12A8D982-C6F6-1548-AB13-AB3B4E8E1C14}"/>
              </a:ext>
            </a:extLst>
          </p:cNvPr>
          <p:cNvCxnSpPr>
            <a:cxnSpLocks/>
          </p:cNvCxnSpPr>
          <p:nvPr/>
        </p:nvCxnSpPr>
        <p:spPr>
          <a:xfrm flipV="1">
            <a:off x="5079064" y="3718142"/>
            <a:ext cx="2935186" cy="4949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71F430D3-538A-D746-83B0-4DC1037BFC33}"/>
              </a:ext>
            </a:extLst>
          </p:cNvPr>
          <p:cNvSpPr txBox="1"/>
          <p:nvPr/>
        </p:nvSpPr>
        <p:spPr>
          <a:xfrm>
            <a:off x="8014250" y="3406326"/>
            <a:ext cx="3507190" cy="400110"/>
          </a:xfrm>
          <a:prstGeom prst="rect">
            <a:avLst/>
          </a:prstGeom>
          <a:noFill/>
        </p:spPr>
        <p:txBody>
          <a:bodyPr wrap="square" rtlCol="0">
            <a:spAutoFit/>
          </a:bodyPr>
          <a:lstStyle/>
          <a:p>
            <a:r>
              <a:rPr lang="en-GB" sz="2000" spc="100" dirty="0">
                <a:solidFill>
                  <a:schemeClr val="accent5">
                    <a:lumMod val="50000"/>
                  </a:schemeClr>
                </a:solidFill>
                <a:latin typeface="Courier" pitchFamily="2" charset="0"/>
                <a:cs typeface="Courier New" charset="0"/>
              </a:rPr>
              <a:t>-M</a:t>
            </a:r>
            <a:r>
              <a:rPr lang="en-GB" dirty="0"/>
              <a:t>: email address for notifications</a:t>
            </a:r>
          </a:p>
        </p:txBody>
      </p:sp>
      <p:sp>
        <p:nvSpPr>
          <p:cNvPr id="15" name="Frame 14">
            <a:extLst>
              <a:ext uri="{FF2B5EF4-FFF2-40B4-BE49-F238E27FC236}">
                <a16:creationId xmlns:a16="http://schemas.microsoft.com/office/drawing/2014/main" id="{44363BC7-1AEC-8B47-95D0-5670F969793B}"/>
              </a:ext>
            </a:extLst>
          </p:cNvPr>
          <p:cNvSpPr/>
          <p:nvPr/>
        </p:nvSpPr>
        <p:spPr>
          <a:xfrm>
            <a:off x="5004758" y="4213070"/>
            <a:ext cx="2493026" cy="337931"/>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16" name="Straight Arrow Connector 15">
            <a:extLst>
              <a:ext uri="{FF2B5EF4-FFF2-40B4-BE49-F238E27FC236}">
                <a16:creationId xmlns:a16="http://schemas.microsoft.com/office/drawing/2014/main" id="{5B89309D-9E40-3E4A-A3E8-09296BC7D3FB}"/>
              </a:ext>
            </a:extLst>
          </p:cNvPr>
          <p:cNvCxnSpPr>
            <a:cxnSpLocks/>
          </p:cNvCxnSpPr>
          <p:nvPr/>
        </p:nvCxnSpPr>
        <p:spPr>
          <a:xfrm>
            <a:off x="7497784" y="4382035"/>
            <a:ext cx="821267" cy="891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016A126D-A4B0-BA4B-B9D5-668A425D75FC}"/>
              </a:ext>
            </a:extLst>
          </p:cNvPr>
          <p:cNvSpPr txBox="1"/>
          <p:nvPr/>
        </p:nvSpPr>
        <p:spPr>
          <a:xfrm>
            <a:off x="8014250" y="3933919"/>
            <a:ext cx="4177750" cy="1600438"/>
          </a:xfrm>
          <a:prstGeom prst="rect">
            <a:avLst/>
          </a:prstGeom>
          <a:noFill/>
        </p:spPr>
        <p:txBody>
          <a:bodyPr wrap="square" rtlCol="0">
            <a:spAutoFit/>
          </a:bodyPr>
          <a:lstStyle/>
          <a:p>
            <a:r>
              <a:rPr lang="en-GB" sz="2000" spc="100" dirty="0">
                <a:solidFill>
                  <a:schemeClr val="accent5">
                    <a:lumMod val="50000"/>
                  </a:schemeClr>
                </a:solidFill>
                <a:latin typeface="Courier" pitchFamily="2" charset="0"/>
                <a:cs typeface="Courier New" charset="0"/>
              </a:rPr>
              <a:t>-m</a:t>
            </a:r>
            <a:r>
              <a:rPr lang="en-GB" dirty="0"/>
              <a:t>: when to send notifications</a:t>
            </a:r>
          </a:p>
          <a:p>
            <a:pPr lvl="1"/>
            <a:r>
              <a:rPr lang="en-US" sz="2000" spc="100" dirty="0">
                <a:solidFill>
                  <a:schemeClr val="accent5">
                    <a:lumMod val="50000"/>
                  </a:schemeClr>
                </a:solidFill>
                <a:latin typeface="Courier" pitchFamily="2" charset="0"/>
                <a:cs typeface="Courier New" charset="0"/>
              </a:rPr>
              <a:t>-m a</a:t>
            </a:r>
            <a:r>
              <a:rPr lang="en-US" dirty="0">
                <a:sym typeface="Wingdings"/>
              </a:rPr>
              <a:t> when job has aborted</a:t>
            </a:r>
          </a:p>
          <a:p>
            <a:pPr lvl="1"/>
            <a:r>
              <a:rPr lang="en-US" sz="2000" spc="100" dirty="0">
                <a:solidFill>
                  <a:schemeClr val="accent5">
                    <a:lumMod val="50000"/>
                  </a:schemeClr>
                </a:solidFill>
                <a:latin typeface="Courier" pitchFamily="2" charset="0"/>
                <a:cs typeface="Courier New" charset="0"/>
                <a:sym typeface="Wingdings"/>
              </a:rPr>
              <a:t>-m b</a:t>
            </a:r>
            <a:r>
              <a:rPr lang="en-US" dirty="0">
                <a:solidFill>
                  <a:schemeClr val="accent5">
                    <a:lumMod val="50000"/>
                  </a:schemeClr>
                </a:solidFill>
                <a:sym typeface="Wingdings"/>
              </a:rPr>
              <a:t> </a:t>
            </a:r>
            <a:r>
              <a:rPr lang="en-US" dirty="0">
                <a:sym typeface="Wingdings"/>
              </a:rPr>
              <a:t> when job begins</a:t>
            </a:r>
          </a:p>
          <a:p>
            <a:pPr lvl="1"/>
            <a:r>
              <a:rPr lang="en-US" sz="2000" spc="100" dirty="0">
                <a:solidFill>
                  <a:schemeClr val="accent5">
                    <a:lumMod val="50000"/>
                  </a:schemeClr>
                </a:solidFill>
                <a:latin typeface="Courier" pitchFamily="2" charset="0"/>
                <a:cs typeface="Courier New" charset="0"/>
                <a:sym typeface="Wingdings"/>
              </a:rPr>
              <a:t>-m e</a:t>
            </a:r>
            <a:r>
              <a:rPr lang="en-US" dirty="0">
                <a:sym typeface="Wingdings"/>
              </a:rPr>
              <a:t> when job ends</a:t>
            </a:r>
            <a:endParaRPr lang="en-US" dirty="0"/>
          </a:p>
          <a:p>
            <a:endParaRPr lang="en-GB" dirty="0"/>
          </a:p>
        </p:txBody>
      </p:sp>
    </p:spTree>
    <p:extLst>
      <p:ext uri="{BB962C8B-B14F-4D97-AF65-F5344CB8AC3E}">
        <p14:creationId xmlns:p14="http://schemas.microsoft.com/office/powerpoint/2010/main" val="178460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6"/>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12" grpId="0" animBg="1"/>
      <p:bldP spid="14" grpId="0"/>
      <p:bldP spid="15" grpId="0" animBg="1"/>
      <p:bldP spid="1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AB19B8-33A3-F04B-8AE4-EFB5D5004003}"/>
              </a:ext>
            </a:extLst>
          </p:cNvPr>
          <p:cNvSpPr>
            <a:spLocks noGrp="1"/>
          </p:cNvSpPr>
          <p:nvPr>
            <p:ph idx="1"/>
          </p:nvPr>
        </p:nvSpPr>
        <p:spPr/>
        <p:txBody>
          <a:bodyPr>
            <a:normAutofit/>
          </a:bodyPr>
          <a:lstStyle/>
          <a:p>
            <a:pPr marL="342900" indent="-342900">
              <a:buFont typeface="Arial" panose="020B0604020202020204" pitchFamily="34" charset="0"/>
              <a:buChar char="•"/>
            </a:pPr>
            <a:r>
              <a:rPr lang="en-US" dirty="0"/>
              <a:t>Programs report two types of output: STDOUT and STDERR</a:t>
            </a:r>
          </a:p>
          <a:p>
            <a:pPr marL="342900" indent="-342900">
              <a:buFont typeface="Arial" panose="020B0604020202020204" pitchFamily="34" charset="0"/>
              <a:buChar char="•"/>
            </a:pPr>
            <a:r>
              <a:rPr lang="en-US" dirty="0" err="1"/>
              <a:t>GridEngine</a:t>
            </a:r>
            <a:r>
              <a:rPr lang="en-US" dirty="0"/>
              <a:t> writes these to files rather than the screen</a:t>
            </a:r>
          </a:p>
          <a:p>
            <a:pPr marL="342900" indent="-342900">
              <a:buFont typeface="Arial" panose="020B0604020202020204" pitchFamily="34" charset="0"/>
              <a:buChar char="•"/>
            </a:pPr>
            <a:r>
              <a:rPr lang="en-US" dirty="0"/>
              <a:t>Written to job execution directory</a:t>
            </a:r>
          </a:p>
          <a:p>
            <a:pPr marL="342900" indent="-342900">
              <a:buFont typeface="Arial" panose="020B0604020202020204" pitchFamily="34" charset="0"/>
              <a:buChar char="•"/>
            </a:pPr>
            <a:r>
              <a:rPr lang="en-US" dirty="0"/>
              <a:t>STDOUT, by default, is named:</a:t>
            </a:r>
          </a:p>
          <a:p>
            <a:pPr marL="355600" lvl="2" indent="0">
              <a:buNone/>
            </a:pPr>
            <a:r>
              <a:rPr lang="en-US" dirty="0">
                <a:latin typeface="Courier New" panose="02070309020205020404" pitchFamily="49" charset="0"/>
                <a:cs typeface="Courier New" panose="02070309020205020404" pitchFamily="49" charset="0"/>
              </a:rPr>
              <a:t>&lt;jobname&gt;.o&lt;</a:t>
            </a:r>
            <a:r>
              <a:rPr lang="en-US" dirty="0" err="1">
                <a:latin typeface="Courier New" panose="02070309020205020404" pitchFamily="49" charset="0"/>
                <a:cs typeface="Courier New" panose="02070309020205020404" pitchFamily="49" charset="0"/>
              </a:rPr>
              <a:t>jobid</a:t>
            </a:r>
            <a:r>
              <a:rPr lang="en-US" dirty="0">
                <a:latin typeface="Courier New" panose="02070309020205020404" pitchFamily="49" charset="0"/>
                <a:cs typeface="Courier New" panose="02070309020205020404" pitchFamily="49" charset="0"/>
              </a:rPr>
              <a:t>&gt;</a:t>
            </a:r>
          </a:p>
          <a:p>
            <a:pPr marL="342900" indent="-342900">
              <a:buFont typeface="Arial" panose="020B0604020202020204" pitchFamily="34" charset="0"/>
              <a:buChar char="•"/>
            </a:pPr>
            <a:r>
              <a:rPr lang="en-US" dirty="0"/>
              <a:t>STDERR:</a:t>
            </a:r>
          </a:p>
          <a:p>
            <a:pPr marL="355600" lvl="2" indent="0">
              <a:buNone/>
            </a:pPr>
            <a:r>
              <a:rPr lang="en-US" dirty="0">
                <a:latin typeface="Courier New" panose="02070309020205020404" pitchFamily="49" charset="0"/>
                <a:cs typeface="Courier New" panose="02070309020205020404" pitchFamily="49" charset="0"/>
              </a:rPr>
              <a:t>&lt;jobname&gt;.e&lt;</a:t>
            </a:r>
            <a:r>
              <a:rPr lang="en-US" dirty="0" err="1">
                <a:latin typeface="Courier New" panose="02070309020205020404" pitchFamily="49" charset="0"/>
                <a:cs typeface="Courier New" panose="02070309020205020404" pitchFamily="49" charset="0"/>
              </a:rPr>
              <a:t>jobid</a:t>
            </a:r>
            <a:r>
              <a:rPr lang="en-US" dirty="0">
                <a:latin typeface="Courier New" panose="02070309020205020404" pitchFamily="49" charset="0"/>
                <a:cs typeface="Courier New" panose="02070309020205020404" pitchFamily="49" charset="0"/>
              </a:rPr>
              <a:t>&gt;</a:t>
            </a:r>
          </a:p>
          <a:p>
            <a:pPr marL="342900" indent="-342900">
              <a:buFont typeface="Arial" panose="020B0604020202020204" pitchFamily="34" charset="0"/>
              <a:buChar char="•"/>
            </a:pPr>
            <a:r>
              <a:rPr lang="en-US" dirty="0"/>
              <a:t>Either or both can be empty, but are always created</a:t>
            </a:r>
          </a:p>
          <a:p>
            <a:pPr marL="342900" indent="-342900">
              <a:buFont typeface="Arial" panose="020B0604020202020204" pitchFamily="34" charset="0"/>
              <a:buChar char="•"/>
            </a:pPr>
            <a:r>
              <a:rPr lang="en-US" b="1" dirty="0"/>
              <a:t>*</a:t>
            </a:r>
            <a:r>
              <a:rPr lang="en-US" b="1" dirty="0">
                <a:solidFill>
                  <a:srgbClr val="FF0000"/>
                </a:solidFill>
              </a:rPr>
              <a:t>DO NOT</a:t>
            </a:r>
            <a:r>
              <a:rPr lang="en-US" b="1" dirty="0"/>
              <a:t>* </a:t>
            </a:r>
            <a:r>
              <a:rPr lang="en-US" dirty="0"/>
              <a:t>delete them without checking their contents first</a:t>
            </a:r>
          </a:p>
          <a:p>
            <a:endParaRPr lang="en-GB" dirty="0"/>
          </a:p>
        </p:txBody>
      </p:sp>
      <p:sp>
        <p:nvSpPr>
          <p:cNvPr id="4" name="Slide Number Placeholder 3">
            <a:extLst>
              <a:ext uri="{FF2B5EF4-FFF2-40B4-BE49-F238E27FC236}">
                <a16:creationId xmlns:a16="http://schemas.microsoft.com/office/drawing/2014/main" id="{835E2D9A-F5CC-AA42-A7D5-37808D30F2E5}"/>
              </a:ext>
            </a:extLst>
          </p:cNvPr>
          <p:cNvSpPr>
            <a:spLocks noGrp="1"/>
          </p:cNvSpPr>
          <p:nvPr>
            <p:ph type="sldNum" sz="quarter" idx="12"/>
          </p:nvPr>
        </p:nvSpPr>
        <p:spPr/>
        <p:txBody>
          <a:bodyPr/>
          <a:lstStyle/>
          <a:p>
            <a:fld id="{E89BC60F-F4BF-4EE8-9F02-8A0093F1814F}" type="slidenum">
              <a:rPr lang="en-GB" smtClean="0"/>
              <a:t>21</a:t>
            </a:fld>
            <a:endParaRPr lang="en-GB"/>
          </a:p>
        </p:txBody>
      </p:sp>
      <p:sp>
        <p:nvSpPr>
          <p:cNvPr id="2" name="Title 1">
            <a:extLst>
              <a:ext uri="{FF2B5EF4-FFF2-40B4-BE49-F238E27FC236}">
                <a16:creationId xmlns:a16="http://schemas.microsoft.com/office/drawing/2014/main" id="{205FEF0C-9CEF-0E4E-9FCB-4D9DA65C7544}"/>
              </a:ext>
            </a:extLst>
          </p:cNvPr>
          <p:cNvSpPr>
            <a:spLocks noGrp="1"/>
          </p:cNvSpPr>
          <p:nvPr>
            <p:ph type="title"/>
          </p:nvPr>
        </p:nvSpPr>
        <p:spPr/>
        <p:txBody>
          <a:bodyPr/>
          <a:lstStyle/>
          <a:p>
            <a:r>
              <a:rPr lang="en-GB" dirty="0"/>
              <a:t>More on </a:t>
            </a:r>
            <a:r>
              <a:rPr lang="en-GB" dirty="0" err="1"/>
              <a:t>GridEngine</a:t>
            </a:r>
            <a:r>
              <a:rPr lang="en-GB" dirty="0"/>
              <a:t> Outputs</a:t>
            </a:r>
          </a:p>
        </p:txBody>
      </p:sp>
    </p:spTree>
    <p:extLst>
      <p:ext uri="{BB962C8B-B14F-4D97-AF65-F5344CB8AC3E}">
        <p14:creationId xmlns:p14="http://schemas.microsoft.com/office/powerpoint/2010/main" val="2303607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AB19B8-33A3-F04B-8AE4-EFB5D5004003}"/>
              </a:ext>
            </a:extLst>
          </p:cNvPr>
          <p:cNvSpPr>
            <a:spLocks noGrp="1"/>
          </p:cNvSpPr>
          <p:nvPr>
            <p:ph idx="1"/>
          </p:nvPr>
        </p:nvSpPr>
        <p:spPr/>
        <p:txBody>
          <a:bodyPr>
            <a:normAutofit/>
          </a:bodyPr>
          <a:lstStyle/>
          <a:p>
            <a:pPr marL="342900" indent="-342900">
              <a:buFont typeface="Arial" panose="020B0604020202020204" pitchFamily="34" charset="0"/>
              <a:buChar char="•"/>
            </a:pPr>
            <a:r>
              <a:rPr lang="en-US" dirty="0"/>
              <a:t>We can change:</a:t>
            </a:r>
          </a:p>
          <a:p>
            <a:pPr marL="700088" lvl="1" indent="-342900">
              <a:buFont typeface="Arial" panose="020B0604020202020204" pitchFamily="34" charset="0"/>
              <a:buChar char="•"/>
            </a:pPr>
            <a:r>
              <a:rPr lang="en-US" dirty="0"/>
              <a:t>	Where these files are written</a:t>
            </a:r>
          </a:p>
          <a:p>
            <a:pPr marL="700088" lvl="1" indent="-342900">
              <a:buFont typeface="Arial" panose="020B0604020202020204" pitchFamily="34" charset="0"/>
              <a:buChar char="•"/>
            </a:pPr>
            <a:r>
              <a:rPr lang="en-US" dirty="0"/>
              <a:t>	What they are named</a:t>
            </a:r>
          </a:p>
          <a:p>
            <a:pPr marL="342900" indent="-342900">
              <a:spcBef>
                <a:spcPts val="1200"/>
              </a:spcBef>
              <a:buFont typeface="Arial" panose="020B0604020202020204" pitchFamily="34" charset="0"/>
              <a:buChar char="•"/>
            </a:pPr>
            <a:r>
              <a:rPr lang="en-US" dirty="0"/>
              <a:t>Write STDOUT files to '~/outputs' directory and STDERR files to '~/errors'</a:t>
            </a:r>
          </a:p>
          <a:p>
            <a:pPr marL="355600" lvl="2" indent="0">
              <a:buNone/>
            </a:pPr>
            <a:r>
              <a:rPr lang="en-US" sz="1600" spc="100" dirty="0">
                <a:solidFill>
                  <a:schemeClr val="accent1">
                    <a:lumMod val="75000"/>
                  </a:schemeClr>
                </a:solidFill>
                <a:latin typeface="Courier" pitchFamily="2" charset="0"/>
                <a:cs typeface="Courier New" charset="0"/>
              </a:rPr>
              <a:t>(</a:t>
            </a:r>
            <a:r>
              <a:rPr lang="en-US" sz="1600" spc="100" dirty="0" err="1">
                <a:solidFill>
                  <a:schemeClr val="accent1">
                    <a:lumMod val="75000"/>
                  </a:schemeClr>
                </a:solidFill>
                <a:latin typeface="Courier" pitchFamily="2" charset="0"/>
                <a:cs typeface="Courier New" charset="0"/>
              </a:rPr>
              <a:t>myenv</a:t>
            </a:r>
            <a:r>
              <a:rPr lang="en-US" sz="1600" spc="100" dirty="0">
                <a:solidFill>
                  <a:schemeClr val="accent1">
                    <a:lumMod val="75000"/>
                  </a:schemeClr>
                </a:solidFill>
                <a:latin typeface="Courier" pitchFamily="2" charset="0"/>
                <a:cs typeface="Courier New" charset="0"/>
              </a:rPr>
              <a:t>) [jabbott@login1]$ </a:t>
            </a:r>
            <a:r>
              <a:rPr lang="en-US" sz="1600" spc="100" dirty="0">
                <a:solidFill>
                  <a:schemeClr val="accent5">
                    <a:lumMod val="50000"/>
                  </a:schemeClr>
                </a:solidFill>
                <a:latin typeface="Courier" pitchFamily="2" charset="0"/>
                <a:cs typeface="Courier New" charset="0"/>
              </a:rPr>
              <a:t>qsub –o outputs/ –e errors/ </a:t>
            </a:r>
            <a:r>
              <a:rPr lang="en-US" sz="1600" spc="100" dirty="0" err="1">
                <a:solidFill>
                  <a:schemeClr val="accent5">
                    <a:lumMod val="50000"/>
                  </a:schemeClr>
                </a:solidFill>
                <a:latin typeface="Courier" pitchFamily="2" charset="0"/>
                <a:cs typeface="Courier New" charset="0"/>
              </a:rPr>
              <a:t>sleep.sh</a:t>
            </a:r>
            <a:endParaRPr lang="en-US" sz="1600" spc="100" dirty="0">
              <a:solidFill>
                <a:schemeClr val="accent5">
                  <a:lumMod val="50000"/>
                </a:schemeClr>
              </a:solidFill>
              <a:latin typeface="Courier" pitchFamily="2" charset="0"/>
              <a:cs typeface="Courier New" charset="0"/>
            </a:endParaRPr>
          </a:p>
          <a:p>
            <a:pPr lvl="1">
              <a:spcBef>
                <a:spcPts val="1200"/>
              </a:spcBef>
              <a:buFont typeface="Arial" panose="020B0604020202020204" pitchFamily="34" charset="0"/>
              <a:buChar char="•"/>
            </a:pPr>
            <a:r>
              <a:rPr lang="en-US" sz="2200" dirty="0"/>
              <a:t>Write STDOUT to ./outputs/</a:t>
            </a:r>
            <a:r>
              <a:rPr lang="en-US" sz="2200" dirty="0" err="1"/>
              <a:t>out.txt</a:t>
            </a:r>
            <a:r>
              <a:rPr lang="en-US" sz="2200" dirty="0"/>
              <a:t> and STDERR to ./errors/</a:t>
            </a:r>
            <a:r>
              <a:rPr lang="en-US" sz="2200" dirty="0" err="1"/>
              <a:t>errors.txt</a:t>
            </a:r>
            <a:endParaRPr lang="en-US" sz="2200" dirty="0"/>
          </a:p>
          <a:p>
            <a:pPr marL="355600" lvl="2" indent="0">
              <a:buNone/>
            </a:pPr>
            <a:r>
              <a:rPr lang="en-US" sz="1600" spc="100" dirty="0">
                <a:solidFill>
                  <a:schemeClr val="accent1">
                    <a:lumMod val="75000"/>
                  </a:schemeClr>
                </a:solidFill>
                <a:latin typeface="Courier" pitchFamily="2" charset="0"/>
                <a:ea typeface="Courier New" charset="0"/>
                <a:cs typeface="Courier New" charset="0"/>
              </a:rPr>
              <a:t>(</a:t>
            </a:r>
            <a:r>
              <a:rPr lang="en-US" sz="1600" spc="100" dirty="0" err="1">
                <a:solidFill>
                  <a:schemeClr val="accent1">
                    <a:lumMod val="75000"/>
                  </a:schemeClr>
                </a:solidFill>
                <a:latin typeface="Courier" pitchFamily="2" charset="0"/>
                <a:ea typeface="Courier New" charset="0"/>
                <a:cs typeface="Courier New" charset="0"/>
              </a:rPr>
              <a:t>myenv</a:t>
            </a:r>
            <a:r>
              <a:rPr lang="en-US" sz="1600" spc="100" dirty="0">
                <a:solidFill>
                  <a:schemeClr val="accent1">
                    <a:lumMod val="75000"/>
                  </a:schemeClr>
                </a:solidFill>
                <a:latin typeface="Courier" pitchFamily="2" charset="0"/>
                <a:ea typeface="Courier New" charset="0"/>
                <a:cs typeface="Courier New" charset="0"/>
              </a:rPr>
              <a:t>) [jabbott@login1]$ </a:t>
            </a:r>
            <a:r>
              <a:rPr lang="en-US" sz="1600" spc="100" dirty="0">
                <a:solidFill>
                  <a:schemeClr val="accent5">
                    <a:lumMod val="50000"/>
                  </a:schemeClr>
                </a:solidFill>
                <a:latin typeface="Courier" pitchFamily="2" charset="0"/>
                <a:ea typeface="Courier New" charset="0"/>
                <a:cs typeface="Courier New" charset="0"/>
              </a:rPr>
              <a:t>qsub –cwd –o outputs/</a:t>
            </a:r>
            <a:r>
              <a:rPr lang="en-US" sz="1600" spc="100" dirty="0" err="1">
                <a:solidFill>
                  <a:schemeClr val="accent5">
                    <a:lumMod val="50000"/>
                  </a:schemeClr>
                </a:solidFill>
                <a:latin typeface="Courier" pitchFamily="2" charset="0"/>
                <a:ea typeface="Courier New" charset="0"/>
                <a:cs typeface="Courier New" charset="0"/>
              </a:rPr>
              <a:t>out.txt</a:t>
            </a:r>
            <a:r>
              <a:rPr lang="en-US" sz="1600" spc="100" dirty="0">
                <a:solidFill>
                  <a:schemeClr val="accent5">
                    <a:lumMod val="50000"/>
                  </a:schemeClr>
                </a:solidFill>
                <a:latin typeface="Courier" pitchFamily="2" charset="0"/>
                <a:ea typeface="Courier New" charset="0"/>
                <a:cs typeface="Courier New" charset="0"/>
              </a:rPr>
              <a:t> –e errors/</a:t>
            </a:r>
            <a:r>
              <a:rPr lang="en-US" sz="1600" spc="100" dirty="0" err="1">
                <a:solidFill>
                  <a:schemeClr val="accent5">
                    <a:lumMod val="50000"/>
                  </a:schemeClr>
                </a:solidFill>
                <a:latin typeface="Courier" pitchFamily="2" charset="0"/>
                <a:ea typeface="Courier New" charset="0"/>
                <a:cs typeface="Courier New" charset="0"/>
              </a:rPr>
              <a:t>error.txt</a:t>
            </a:r>
            <a:r>
              <a:rPr lang="en-US" sz="1600" spc="100" dirty="0">
                <a:solidFill>
                  <a:schemeClr val="accent5">
                    <a:lumMod val="50000"/>
                  </a:schemeClr>
                </a:solidFill>
                <a:latin typeface="Courier" pitchFamily="2" charset="0"/>
                <a:ea typeface="Courier New" charset="0"/>
                <a:cs typeface="Courier New" charset="0"/>
              </a:rPr>
              <a:t> \</a:t>
            </a:r>
            <a:br>
              <a:rPr lang="en-US" sz="1600" spc="100" dirty="0">
                <a:solidFill>
                  <a:schemeClr val="accent5">
                    <a:lumMod val="50000"/>
                  </a:schemeClr>
                </a:solidFill>
                <a:latin typeface="Courier" pitchFamily="2" charset="0"/>
                <a:ea typeface="Courier New" charset="0"/>
                <a:cs typeface="Courier New" charset="0"/>
              </a:rPr>
            </a:br>
            <a:r>
              <a:rPr lang="en-US" sz="1600" spc="100" dirty="0">
                <a:solidFill>
                  <a:schemeClr val="accent5">
                    <a:lumMod val="50000"/>
                  </a:schemeClr>
                </a:solidFill>
                <a:latin typeface="Courier" pitchFamily="2" charset="0"/>
                <a:ea typeface="Courier New" charset="0"/>
                <a:cs typeface="Courier New" charset="0"/>
              </a:rPr>
              <a:t> 	</a:t>
            </a:r>
            <a:r>
              <a:rPr lang="en-US" sz="1600" spc="100" dirty="0" err="1">
                <a:solidFill>
                  <a:schemeClr val="accent5">
                    <a:lumMod val="50000"/>
                  </a:schemeClr>
                </a:solidFill>
                <a:latin typeface="Courier" pitchFamily="2" charset="0"/>
                <a:ea typeface="Courier New" charset="0"/>
                <a:cs typeface="Courier New" charset="0"/>
              </a:rPr>
              <a:t>sleep.sh</a:t>
            </a:r>
            <a:endParaRPr lang="en-US" sz="1600" spc="100" dirty="0">
              <a:solidFill>
                <a:schemeClr val="accent5">
                  <a:lumMod val="50000"/>
                </a:schemeClr>
              </a:solidFill>
              <a:latin typeface="Courier" pitchFamily="2" charset="0"/>
              <a:ea typeface="Courier New" charset="0"/>
              <a:cs typeface="Courier New" charset="0"/>
            </a:endParaRPr>
          </a:p>
          <a:p>
            <a:pPr marL="342900" indent="-342900">
              <a:spcBef>
                <a:spcPts val="1200"/>
              </a:spcBef>
              <a:buFont typeface="Arial" panose="020B0604020202020204" pitchFamily="34" charset="0"/>
              <a:buChar char="•"/>
            </a:pPr>
            <a:r>
              <a:rPr lang="en-US" dirty="0"/>
              <a:t>Joins STDOUT and STDERR in one file - ./</a:t>
            </a:r>
            <a:r>
              <a:rPr lang="en-US" dirty="0" err="1"/>
              <a:t>out_and_error.txt</a:t>
            </a:r>
            <a:endParaRPr lang="en-US" dirty="0"/>
          </a:p>
          <a:p>
            <a:pPr lvl="1" indent="0">
              <a:buNone/>
            </a:pPr>
            <a:r>
              <a:rPr lang="en-US" sz="1600" spc="100" dirty="0">
                <a:solidFill>
                  <a:schemeClr val="accent1">
                    <a:lumMod val="75000"/>
                  </a:schemeClr>
                </a:solidFill>
                <a:latin typeface="Courier" pitchFamily="2" charset="0"/>
                <a:ea typeface="Courier New" charset="0"/>
                <a:cs typeface="Courier New" charset="0"/>
              </a:rPr>
              <a:t>(</a:t>
            </a:r>
            <a:r>
              <a:rPr lang="en-US" sz="1600" spc="100" dirty="0" err="1">
                <a:solidFill>
                  <a:schemeClr val="accent1">
                    <a:lumMod val="75000"/>
                  </a:schemeClr>
                </a:solidFill>
                <a:latin typeface="Courier" pitchFamily="2" charset="0"/>
                <a:ea typeface="Courier New" charset="0"/>
                <a:cs typeface="Courier New" charset="0"/>
              </a:rPr>
              <a:t>myenv</a:t>
            </a:r>
            <a:r>
              <a:rPr lang="en-US" sz="1600" spc="100" dirty="0">
                <a:solidFill>
                  <a:schemeClr val="accent1">
                    <a:lumMod val="75000"/>
                  </a:schemeClr>
                </a:solidFill>
                <a:latin typeface="Courier" pitchFamily="2" charset="0"/>
                <a:ea typeface="Courier New" charset="0"/>
                <a:cs typeface="Courier New" charset="0"/>
              </a:rPr>
              <a:t>) [jabbott@login1]$ </a:t>
            </a:r>
            <a:r>
              <a:rPr lang="en-US" sz="1600" spc="100" dirty="0">
                <a:solidFill>
                  <a:schemeClr val="accent5">
                    <a:lumMod val="50000"/>
                  </a:schemeClr>
                </a:solidFill>
                <a:latin typeface="Courier" pitchFamily="2" charset="0"/>
                <a:ea typeface="Courier New" charset="0"/>
                <a:cs typeface="Courier New" charset="0"/>
              </a:rPr>
              <a:t>qsub –cwd –j y –o </a:t>
            </a:r>
            <a:r>
              <a:rPr lang="en-US" sz="1600" spc="100" dirty="0" err="1">
                <a:solidFill>
                  <a:schemeClr val="accent5">
                    <a:lumMod val="50000"/>
                  </a:schemeClr>
                </a:solidFill>
                <a:latin typeface="Courier" pitchFamily="2" charset="0"/>
                <a:ea typeface="Courier New" charset="0"/>
                <a:cs typeface="Courier New" charset="0"/>
              </a:rPr>
              <a:t>out_and_error.txt</a:t>
            </a:r>
            <a:r>
              <a:rPr lang="en-US" sz="1600" spc="100" dirty="0">
                <a:solidFill>
                  <a:schemeClr val="accent5">
                    <a:lumMod val="50000"/>
                  </a:schemeClr>
                </a:solidFill>
                <a:latin typeface="Courier" pitchFamily="2" charset="0"/>
                <a:ea typeface="Courier New" charset="0"/>
                <a:cs typeface="Courier New" charset="0"/>
              </a:rPr>
              <a:t> </a:t>
            </a:r>
            <a:r>
              <a:rPr lang="en-US" sz="1600" spc="100" dirty="0" err="1">
                <a:solidFill>
                  <a:schemeClr val="accent5">
                    <a:lumMod val="50000"/>
                  </a:schemeClr>
                </a:solidFill>
                <a:latin typeface="Courier" pitchFamily="2" charset="0"/>
                <a:ea typeface="Courier New" charset="0"/>
                <a:cs typeface="Courier New" charset="0"/>
              </a:rPr>
              <a:t>sleep.sh</a:t>
            </a:r>
            <a:endParaRPr lang="en-US" sz="1600" spc="100" dirty="0">
              <a:solidFill>
                <a:schemeClr val="accent5">
                  <a:lumMod val="50000"/>
                </a:schemeClr>
              </a:solidFill>
              <a:latin typeface="Courier" pitchFamily="2" charset="0"/>
              <a:ea typeface="Courier New" charset="0"/>
              <a:cs typeface="Courier New" charset="0"/>
            </a:endParaRPr>
          </a:p>
          <a:p>
            <a:pPr lvl="1" indent="0">
              <a:buNone/>
            </a:pPr>
            <a:endParaRPr lang="en-US" dirty="0"/>
          </a:p>
        </p:txBody>
      </p:sp>
      <p:sp>
        <p:nvSpPr>
          <p:cNvPr id="4" name="Slide Number Placeholder 3">
            <a:extLst>
              <a:ext uri="{FF2B5EF4-FFF2-40B4-BE49-F238E27FC236}">
                <a16:creationId xmlns:a16="http://schemas.microsoft.com/office/drawing/2014/main" id="{835E2D9A-F5CC-AA42-A7D5-37808D30F2E5}"/>
              </a:ext>
            </a:extLst>
          </p:cNvPr>
          <p:cNvSpPr>
            <a:spLocks noGrp="1"/>
          </p:cNvSpPr>
          <p:nvPr>
            <p:ph type="sldNum" sz="quarter" idx="12"/>
          </p:nvPr>
        </p:nvSpPr>
        <p:spPr/>
        <p:txBody>
          <a:bodyPr/>
          <a:lstStyle/>
          <a:p>
            <a:fld id="{E89BC60F-F4BF-4EE8-9F02-8A0093F1814F}" type="slidenum">
              <a:rPr lang="en-GB" smtClean="0"/>
              <a:t>22</a:t>
            </a:fld>
            <a:endParaRPr lang="en-GB"/>
          </a:p>
        </p:txBody>
      </p:sp>
      <p:sp>
        <p:nvSpPr>
          <p:cNvPr id="2" name="Title 1">
            <a:extLst>
              <a:ext uri="{FF2B5EF4-FFF2-40B4-BE49-F238E27FC236}">
                <a16:creationId xmlns:a16="http://schemas.microsoft.com/office/drawing/2014/main" id="{205FEF0C-9CEF-0E4E-9FCB-4D9DA65C7544}"/>
              </a:ext>
            </a:extLst>
          </p:cNvPr>
          <p:cNvSpPr>
            <a:spLocks noGrp="1"/>
          </p:cNvSpPr>
          <p:nvPr>
            <p:ph type="title"/>
          </p:nvPr>
        </p:nvSpPr>
        <p:spPr/>
        <p:txBody>
          <a:bodyPr/>
          <a:lstStyle/>
          <a:p>
            <a:r>
              <a:rPr lang="en-GB" dirty="0"/>
              <a:t>More on </a:t>
            </a:r>
            <a:r>
              <a:rPr lang="en-GB" dirty="0" err="1"/>
              <a:t>GridEngine</a:t>
            </a:r>
            <a:r>
              <a:rPr lang="en-GB" dirty="0"/>
              <a:t> Outputs</a:t>
            </a:r>
          </a:p>
        </p:txBody>
      </p:sp>
    </p:spTree>
    <p:extLst>
      <p:ext uri="{BB962C8B-B14F-4D97-AF65-F5344CB8AC3E}">
        <p14:creationId xmlns:p14="http://schemas.microsoft.com/office/powerpoint/2010/main" val="628694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1D91E7C-FC46-8442-90EA-963F60DFA325}"/>
              </a:ext>
            </a:extLst>
          </p:cNvPr>
          <p:cNvSpPr>
            <a:spLocks noGrp="1"/>
          </p:cNvSpPr>
          <p:nvPr>
            <p:ph idx="1"/>
          </p:nvPr>
        </p:nvSpPr>
        <p:spPr/>
        <p:txBody>
          <a:bodyPr/>
          <a:lstStyle/>
          <a:p>
            <a:pPr marL="342900" indent="-342900">
              <a:buFont typeface="Arial" panose="020B0604020202020204" pitchFamily="34" charset="0"/>
              <a:buChar char="•"/>
            </a:pPr>
            <a:r>
              <a:rPr lang="en-US" dirty="0"/>
              <a:t>Edit your script (</a:t>
            </a:r>
            <a:r>
              <a:rPr lang="en-US" dirty="0">
                <a:latin typeface="Courier" pitchFamily="2" charset="0"/>
              </a:rPr>
              <a:t>nano </a:t>
            </a:r>
            <a:r>
              <a:rPr lang="en-US" dirty="0" err="1">
                <a:latin typeface="Courier" pitchFamily="2" charset="0"/>
              </a:rPr>
              <a:t>sleep.sh</a:t>
            </a:r>
            <a:r>
              <a:rPr lang="en-US" dirty="0"/>
              <a:t>)</a:t>
            </a:r>
          </a:p>
          <a:p>
            <a:pPr marL="342900" indent="-342900">
              <a:buFont typeface="Arial" panose="020B0604020202020204" pitchFamily="34" charset="0"/>
              <a:buChar char="•"/>
            </a:pPr>
            <a:r>
              <a:rPr lang="en-US" dirty="0"/>
              <a:t>Increase the number of seconds passed to '</a:t>
            </a:r>
            <a:r>
              <a:rPr lang="en-US" dirty="0">
                <a:latin typeface="Courier" pitchFamily="2" charset="0"/>
              </a:rPr>
              <a:t>sleep</a:t>
            </a:r>
            <a:r>
              <a:rPr lang="en-US" dirty="0"/>
              <a:t>' to 300</a:t>
            </a:r>
          </a:p>
          <a:p>
            <a:pPr marL="342900" indent="-342900">
              <a:buFont typeface="Arial" panose="020B0604020202020204" pitchFamily="34" charset="0"/>
              <a:buChar char="•"/>
            </a:pPr>
            <a:r>
              <a:rPr lang="en-US" dirty="0"/>
              <a:t>Save the script (</a:t>
            </a:r>
            <a:r>
              <a:rPr lang="en-US" dirty="0">
                <a:latin typeface="Courier" pitchFamily="2" charset="0"/>
              </a:rPr>
              <a:t>^O</a:t>
            </a:r>
            <a:r>
              <a:rPr lang="en-US" dirty="0"/>
              <a:t>)</a:t>
            </a:r>
          </a:p>
          <a:p>
            <a:pPr marL="342900" indent="-342900">
              <a:buFont typeface="Arial" panose="020B0604020202020204" pitchFamily="34" charset="0"/>
              <a:buChar char="•"/>
            </a:pPr>
            <a:r>
              <a:rPr lang="en-US" dirty="0"/>
              <a:t>Resubmit the script and note the job id</a:t>
            </a:r>
          </a:p>
          <a:p>
            <a:pPr marL="355600" lvl="2" indent="0">
              <a:buNone/>
            </a:pPr>
            <a:r>
              <a:rPr lang="en-US" sz="1600" dirty="0">
                <a:solidFill>
                  <a:schemeClr val="accent1">
                    <a:lumMod val="75000"/>
                  </a:schemeClr>
                </a:solidFill>
                <a:latin typeface="Courier" pitchFamily="2" charset="0"/>
              </a:rPr>
              <a:t>[jabbott@login1 </a:t>
            </a:r>
            <a:r>
              <a:rPr lang="en-US" sz="1600" dirty="0" err="1">
                <a:solidFill>
                  <a:schemeClr val="accent1">
                    <a:lumMod val="75000"/>
                  </a:schemeClr>
                </a:solidFill>
                <a:latin typeface="Courier" pitchFamily="2" charset="0"/>
              </a:rPr>
              <a:t>intro_to_linux</a:t>
            </a:r>
            <a:r>
              <a:rPr lang="en-US" sz="1600" dirty="0">
                <a:solidFill>
                  <a:schemeClr val="accent1">
                    <a:lumMod val="75000"/>
                  </a:schemeClr>
                </a:solidFill>
                <a:latin typeface="Courier" pitchFamily="2" charset="0"/>
              </a:rPr>
              <a:t>]$ </a:t>
            </a:r>
            <a:r>
              <a:rPr lang="en-US" sz="1600" dirty="0">
                <a:solidFill>
                  <a:schemeClr val="accent5">
                    <a:lumMod val="50000"/>
                  </a:schemeClr>
                </a:solidFill>
                <a:latin typeface="Courier" pitchFamily="2" charset="0"/>
              </a:rPr>
              <a:t>qsub </a:t>
            </a:r>
            <a:r>
              <a:rPr lang="en-US" sz="1600" dirty="0" err="1">
                <a:solidFill>
                  <a:schemeClr val="accent5">
                    <a:lumMod val="50000"/>
                  </a:schemeClr>
                </a:solidFill>
                <a:latin typeface="Courier" pitchFamily="2" charset="0"/>
              </a:rPr>
              <a:t>sleep.sh</a:t>
            </a:r>
            <a:br>
              <a:rPr lang="en-US" sz="1600" dirty="0">
                <a:solidFill>
                  <a:schemeClr val="accent5">
                    <a:lumMod val="50000"/>
                  </a:schemeClr>
                </a:solidFill>
                <a:latin typeface="Courier" pitchFamily="2" charset="0"/>
              </a:rPr>
            </a:br>
            <a:r>
              <a:rPr lang="en-US" sz="1600" dirty="0">
                <a:solidFill>
                  <a:schemeClr val="accent1">
                    <a:lumMod val="75000"/>
                  </a:schemeClr>
                </a:solidFill>
                <a:latin typeface="Courier" pitchFamily="2" charset="0"/>
              </a:rPr>
              <a:t>Your job 9944 ("</a:t>
            </a:r>
            <a:r>
              <a:rPr lang="en-US" sz="1600" dirty="0" err="1">
                <a:solidFill>
                  <a:schemeClr val="accent1">
                    <a:lumMod val="75000"/>
                  </a:schemeClr>
                </a:solidFill>
                <a:latin typeface="Courier" pitchFamily="2" charset="0"/>
              </a:rPr>
              <a:t>sleep.sh</a:t>
            </a:r>
            <a:r>
              <a:rPr lang="en-US" sz="1600" dirty="0">
                <a:solidFill>
                  <a:schemeClr val="accent1">
                    <a:lumMod val="75000"/>
                  </a:schemeClr>
                </a:solidFill>
                <a:latin typeface="Courier" pitchFamily="2" charset="0"/>
              </a:rPr>
              <a:t>") has been submitted</a:t>
            </a:r>
          </a:p>
          <a:p>
            <a:pPr lvl="1">
              <a:buFont typeface="Arial" panose="020B0604020202020204" pitchFamily="34" charset="0"/>
              <a:buChar char="•"/>
            </a:pPr>
            <a:r>
              <a:rPr lang="en-US" dirty="0"/>
              <a:t>View full details of running job</a:t>
            </a:r>
          </a:p>
          <a:p>
            <a:pPr marL="355600" lvl="2" indent="0">
              <a:buNone/>
            </a:pPr>
            <a:r>
              <a:rPr lang="en-US" sz="1600" dirty="0">
                <a:solidFill>
                  <a:schemeClr val="accent1">
                    <a:lumMod val="75000"/>
                  </a:schemeClr>
                </a:solidFill>
                <a:latin typeface="Courier" pitchFamily="2" charset="0"/>
              </a:rPr>
              <a:t>[jabbott@login1 </a:t>
            </a:r>
            <a:r>
              <a:rPr lang="en-US" sz="1600" dirty="0" err="1">
                <a:solidFill>
                  <a:schemeClr val="accent1">
                    <a:lumMod val="75000"/>
                  </a:schemeClr>
                </a:solidFill>
                <a:latin typeface="Courier" pitchFamily="2" charset="0"/>
              </a:rPr>
              <a:t>intro_to_linux</a:t>
            </a:r>
            <a:r>
              <a:rPr lang="en-US" sz="1600" dirty="0">
                <a:solidFill>
                  <a:schemeClr val="accent1">
                    <a:lumMod val="75000"/>
                  </a:schemeClr>
                </a:solidFill>
                <a:latin typeface="Courier" pitchFamily="2" charset="0"/>
              </a:rPr>
              <a:t>]$ </a:t>
            </a:r>
            <a:r>
              <a:rPr lang="en-US" sz="1600" dirty="0">
                <a:solidFill>
                  <a:schemeClr val="accent5">
                    <a:lumMod val="50000"/>
                  </a:schemeClr>
                </a:solidFill>
                <a:latin typeface="Courier" pitchFamily="2" charset="0"/>
              </a:rPr>
              <a:t>qstat -j 9944</a:t>
            </a:r>
          </a:p>
          <a:p>
            <a:pPr lvl="1">
              <a:buFont typeface="Arial" panose="020B0604020202020204" pitchFamily="34" charset="0"/>
              <a:buChar char="•"/>
            </a:pPr>
            <a:r>
              <a:rPr lang="en-US" dirty="0"/>
              <a:t>Delete the running job</a:t>
            </a:r>
          </a:p>
          <a:p>
            <a:pPr marL="355600" lvl="2" indent="0">
              <a:buNone/>
            </a:pPr>
            <a:r>
              <a:rPr lang="en-US" sz="1600" dirty="0">
                <a:solidFill>
                  <a:schemeClr val="accent1">
                    <a:lumMod val="75000"/>
                  </a:schemeClr>
                </a:solidFill>
                <a:latin typeface="Courier" pitchFamily="2" charset="0"/>
              </a:rPr>
              <a:t>[jabbott@login1 </a:t>
            </a:r>
            <a:r>
              <a:rPr lang="en-US" sz="1600" dirty="0" err="1">
                <a:solidFill>
                  <a:schemeClr val="accent1">
                    <a:lumMod val="75000"/>
                  </a:schemeClr>
                </a:solidFill>
                <a:latin typeface="Courier" pitchFamily="2" charset="0"/>
              </a:rPr>
              <a:t>intro_to_linux</a:t>
            </a:r>
            <a:r>
              <a:rPr lang="en-US" sz="1600" dirty="0">
                <a:solidFill>
                  <a:schemeClr val="accent1">
                    <a:lumMod val="75000"/>
                  </a:schemeClr>
                </a:solidFill>
                <a:latin typeface="Courier" pitchFamily="2" charset="0"/>
              </a:rPr>
              <a:t>]$ </a:t>
            </a:r>
            <a:r>
              <a:rPr lang="en-US" sz="1600" dirty="0" err="1">
                <a:solidFill>
                  <a:schemeClr val="accent5">
                    <a:lumMod val="50000"/>
                  </a:schemeClr>
                </a:solidFill>
                <a:latin typeface="Courier" pitchFamily="2" charset="0"/>
              </a:rPr>
              <a:t>qdel</a:t>
            </a:r>
            <a:r>
              <a:rPr lang="en-US" sz="1600" dirty="0">
                <a:solidFill>
                  <a:schemeClr val="accent5">
                    <a:lumMod val="50000"/>
                  </a:schemeClr>
                </a:solidFill>
                <a:latin typeface="Courier" pitchFamily="2" charset="0"/>
              </a:rPr>
              <a:t> 9944</a:t>
            </a:r>
            <a:br>
              <a:rPr lang="en-US" sz="1600" dirty="0">
                <a:solidFill>
                  <a:schemeClr val="accent5">
                    <a:lumMod val="50000"/>
                  </a:schemeClr>
                </a:solidFill>
                <a:latin typeface="Courier" pitchFamily="2" charset="0"/>
              </a:rPr>
            </a:br>
            <a:r>
              <a:rPr lang="en-US" sz="1600" dirty="0" err="1">
                <a:solidFill>
                  <a:schemeClr val="accent1">
                    <a:lumMod val="75000"/>
                  </a:schemeClr>
                </a:solidFill>
                <a:latin typeface="Courier" pitchFamily="2" charset="0"/>
              </a:rPr>
              <a:t>jabbott</a:t>
            </a:r>
            <a:r>
              <a:rPr lang="en-US" sz="1600" dirty="0">
                <a:solidFill>
                  <a:schemeClr val="accent1">
                    <a:lumMod val="75000"/>
                  </a:schemeClr>
                </a:solidFill>
                <a:latin typeface="Courier" pitchFamily="2" charset="0"/>
              </a:rPr>
              <a:t> has registered the job 9952 for deletion</a:t>
            </a:r>
          </a:p>
          <a:p>
            <a:pPr marL="342900" lvl="1" indent="-342900">
              <a:buFont typeface="Arial" panose="020B0604020202020204" pitchFamily="34" charset="0"/>
              <a:buChar char="•"/>
            </a:pPr>
            <a:r>
              <a:rPr lang="en-US" dirty="0"/>
              <a:t>View full details of completed job</a:t>
            </a:r>
          </a:p>
          <a:p>
            <a:pPr marL="355600" lvl="2" indent="0">
              <a:buNone/>
            </a:pPr>
            <a:r>
              <a:rPr lang="en-US" sz="1600" dirty="0">
                <a:solidFill>
                  <a:schemeClr val="accent1">
                    <a:lumMod val="75000"/>
                  </a:schemeClr>
                </a:solidFill>
                <a:latin typeface="Courier" pitchFamily="2" charset="0"/>
              </a:rPr>
              <a:t>[jabbott@login1 </a:t>
            </a:r>
            <a:r>
              <a:rPr lang="en-US" sz="1600" dirty="0" err="1">
                <a:solidFill>
                  <a:schemeClr val="accent1">
                    <a:lumMod val="75000"/>
                  </a:schemeClr>
                </a:solidFill>
                <a:latin typeface="Courier" pitchFamily="2" charset="0"/>
              </a:rPr>
              <a:t>intro_to_linux</a:t>
            </a:r>
            <a:r>
              <a:rPr lang="en-US" sz="1600" dirty="0">
                <a:solidFill>
                  <a:schemeClr val="accent1">
                    <a:lumMod val="75000"/>
                  </a:schemeClr>
                </a:solidFill>
                <a:latin typeface="Courier" pitchFamily="2" charset="0"/>
              </a:rPr>
              <a:t>]$ </a:t>
            </a:r>
            <a:r>
              <a:rPr lang="en-US" sz="1600" dirty="0" err="1">
                <a:solidFill>
                  <a:schemeClr val="accent5">
                    <a:lumMod val="50000"/>
                  </a:schemeClr>
                </a:solidFill>
                <a:latin typeface="Courier" pitchFamily="2" charset="0"/>
              </a:rPr>
              <a:t>qacct</a:t>
            </a:r>
            <a:r>
              <a:rPr lang="en-US" sz="1600" dirty="0">
                <a:solidFill>
                  <a:schemeClr val="accent5">
                    <a:lumMod val="50000"/>
                  </a:schemeClr>
                </a:solidFill>
                <a:latin typeface="Courier" pitchFamily="2" charset="0"/>
              </a:rPr>
              <a:t> -j 9944</a:t>
            </a:r>
            <a:endParaRPr lang="en-US" sz="1400" dirty="0"/>
          </a:p>
        </p:txBody>
      </p:sp>
      <p:sp>
        <p:nvSpPr>
          <p:cNvPr id="3" name="Slide Number Placeholder 2">
            <a:extLst>
              <a:ext uri="{FF2B5EF4-FFF2-40B4-BE49-F238E27FC236}">
                <a16:creationId xmlns:a16="http://schemas.microsoft.com/office/drawing/2014/main" id="{742C08AD-1E1E-E643-B61B-46AAE9D5C1E1}"/>
              </a:ext>
            </a:extLst>
          </p:cNvPr>
          <p:cNvSpPr>
            <a:spLocks noGrp="1"/>
          </p:cNvSpPr>
          <p:nvPr>
            <p:ph type="sldNum" sz="quarter" idx="12"/>
          </p:nvPr>
        </p:nvSpPr>
        <p:spPr/>
        <p:txBody>
          <a:bodyPr/>
          <a:lstStyle/>
          <a:p>
            <a:fld id="{E89BC60F-F4BF-4EE8-9F02-8A0093F1814F}" type="slidenum">
              <a:rPr lang="en-GB" smtClean="0"/>
              <a:t>23</a:t>
            </a:fld>
            <a:endParaRPr lang="en-GB"/>
          </a:p>
        </p:txBody>
      </p:sp>
      <p:sp>
        <p:nvSpPr>
          <p:cNvPr id="4" name="Title 3">
            <a:extLst>
              <a:ext uri="{FF2B5EF4-FFF2-40B4-BE49-F238E27FC236}">
                <a16:creationId xmlns:a16="http://schemas.microsoft.com/office/drawing/2014/main" id="{36478B8A-3695-6241-B4D8-22794DA967BE}"/>
              </a:ext>
            </a:extLst>
          </p:cNvPr>
          <p:cNvSpPr>
            <a:spLocks noGrp="1"/>
          </p:cNvSpPr>
          <p:nvPr>
            <p:ph type="title"/>
          </p:nvPr>
        </p:nvSpPr>
        <p:spPr/>
        <p:txBody>
          <a:bodyPr/>
          <a:lstStyle/>
          <a:p>
            <a:r>
              <a:rPr lang="en-US" dirty="0"/>
              <a:t>Working with Jobs</a:t>
            </a:r>
          </a:p>
        </p:txBody>
      </p:sp>
      <p:sp>
        <p:nvSpPr>
          <p:cNvPr id="5" name="Rectangle 4">
            <a:extLst>
              <a:ext uri="{FF2B5EF4-FFF2-40B4-BE49-F238E27FC236}">
                <a16:creationId xmlns:a16="http://schemas.microsoft.com/office/drawing/2014/main" id="{ED0ADFB7-D66F-9F41-81E2-387ED1E46A8A}"/>
              </a:ext>
            </a:extLst>
          </p:cNvPr>
          <p:cNvSpPr/>
          <p:nvPr/>
        </p:nvSpPr>
        <p:spPr>
          <a:xfrm>
            <a:off x="1914524" y="3100384"/>
            <a:ext cx="600075" cy="285752"/>
          </a:xfrm>
          <a:prstGeom prst="rect">
            <a:avLst/>
          </a:prstGeom>
          <a:no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27196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423BA18-FF39-1249-B844-33EE5DEA5994}"/>
              </a:ext>
            </a:extLst>
          </p:cNvPr>
          <p:cNvSpPr>
            <a:spLocks noGrp="1"/>
          </p:cNvSpPr>
          <p:nvPr>
            <p:ph sz="half" idx="1"/>
          </p:nvPr>
        </p:nvSpPr>
        <p:spPr>
          <a:xfrm>
            <a:off x="516467" y="1593852"/>
            <a:ext cx="5324573" cy="3903700"/>
          </a:xfrm>
        </p:spPr>
        <p:txBody>
          <a:bodyPr>
            <a:normAutofit/>
          </a:bodyPr>
          <a:lstStyle/>
          <a:p>
            <a:pPr marL="342900" indent="-342900">
              <a:buFont typeface="Arial" panose="020B0604020202020204" pitchFamily="34" charset="0"/>
              <a:buChar char="•"/>
            </a:pPr>
            <a:r>
              <a:rPr lang="en-US" sz="1800" dirty="0"/>
              <a:t>Our job ran using default cluster parameters</a:t>
            </a:r>
          </a:p>
          <a:p>
            <a:pPr marL="700088" lvl="1" indent="-342900">
              <a:buFont typeface="Arial" panose="020B0604020202020204" pitchFamily="34" charset="0"/>
              <a:buChar char="•"/>
            </a:pPr>
            <a:r>
              <a:rPr lang="en-US" sz="1800" dirty="0"/>
              <a:t>Defined by a 'job class'</a:t>
            </a:r>
          </a:p>
          <a:p>
            <a:pPr marL="342900" indent="-342900">
              <a:buFont typeface="Arial" panose="020B0604020202020204" pitchFamily="34" charset="0"/>
              <a:buChar char="•"/>
            </a:pPr>
            <a:r>
              <a:rPr lang="en-US" sz="1800" dirty="0"/>
              <a:t>Three job classes available:</a:t>
            </a:r>
          </a:p>
          <a:p>
            <a:pPr marL="700088" lvl="1" indent="-342900">
              <a:spcBef>
                <a:spcPts val="0"/>
              </a:spcBef>
              <a:spcAft>
                <a:spcPts val="0"/>
              </a:spcAft>
              <a:buFont typeface="Arial" panose="020B0604020202020204" pitchFamily="34" charset="0"/>
              <a:buChar char="•"/>
            </a:pPr>
            <a:r>
              <a:rPr lang="en-US" sz="1800" dirty="0"/>
              <a:t>short (default) - max runtime of 12 hours</a:t>
            </a:r>
          </a:p>
          <a:p>
            <a:pPr marL="700088" lvl="1" indent="-342900">
              <a:spcBef>
                <a:spcPts val="0"/>
              </a:spcBef>
              <a:spcAft>
                <a:spcPts val="0"/>
              </a:spcAft>
              <a:buFont typeface="Arial" panose="020B0604020202020204" pitchFamily="34" charset="0"/>
              <a:buChar char="•"/>
            </a:pPr>
            <a:r>
              <a:rPr lang="en-US" sz="1800" dirty="0"/>
              <a:t>long - max runtime of 72 hours</a:t>
            </a:r>
          </a:p>
          <a:p>
            <a:pPr marL="700088" lvl="1" indent="-342900">
              <a:spcBef>
                <a:spcPts val="0"/>
              </a:spcBef>
              <a:spcAft>
                <a:spcPts val="0"/>
              </a:spcAft>
              <a:buFont typeface="Arial" panose="020B0604020202020204" pitchFamily="34" charset="0"/>
              <a:buChar char="•"/>
            </a:pPr>
            <a:r>
              <a:rPr lang="en-US" sz="1800" dirty="0"/>
              <a:t>4week - max runtime of 4weeks</a:t>
            </a:r>
          </a:p>
          <a:p>
            <a:pPr marL="342900" indent="-342900">
              <a:spcBef>
                <a:spcPts val="0"/>
              </a:spcBef>
              <a:spcAft>
                <a:spcPts val="0"/>
              </a:spcAft>
              <a:buFont typeface="Arial" panose="020B0604020202020204" pitchFamily="34" charset="0"/>
              <a:buChar char="•"/>
            </a:pPr>
            <a:r>
              <a:rPr lang="en-US" sz="1800" dirty="0"/>
              <a:t>Each job class defines an 8 Gb RAM requirement</a:t>
            </a:r>
          </a:p>
          <a:p>
            <a:pPr marL="285750" indent="-285750">
              <a:buFont typeface="Arial" panose="020B0604020202020204" pitchFamily="34" charset="0"/>
              <a:buChar char="•"/>
            </a:pPr>
            <a:r>
              <a:rPr lang="en-US" sz="1800" dirty="0"/>
              <a:t>Select class allowing leeway for your job to complete</a:t>
            </a:r>
          </a:p>
          <a:p>
            <a:pPr lvl="0">
              <a:buClr>
                <a:srgbClr val="464646"/>
              </a:buClr>
            </a:pPr>
            <a:endParaRPr lang="en-US" dirty="0">
              <a:latin typeface="Courier" pitchFamily="2" charset="0"/>
            </a:endParaRPr>
          </a:p>
        </p:txBody>
      </p:sp>
      <p:sp>
        <p:nvSpPr>
          <p:cNvPr id="6" name="Content Placeholder 5">
            <a:extLst>
              <a:ext uri="{FF2B5EF4-FFF2-40B4-BE49-F238E27FC236}">
                <a16:creationId xmlns:a16="http://schemas.microsoft.com/office/drawing/2014/main" id="{4833EEAA-E260-CF47-ACFB-D67634A66A12}"/>
              </a:ext>
            </a:extLst>
          </p:cNvPr>
          <p:cNvSpPr>
            <a:spLocks noGrp="1"/>
          </p:cNvSpPr>
          <p:nvPr>
            <p:ph sz="half" idx="2"/>
          </p:nvPr>
        </p:nvSpPr>
        <p:spPr/>
        <p:txBody>
          <a:bodyPr/>
          <a:lstStyle/>
          <a:p>
            <a:pPr marL="342900" indent="-342900">
              <a:buFont typeface="Arial" panose="020B0604020202020204" pitchFamily="34" charset="0"/>
              <a:buChar char="•"/>
            </a:pPr>
            <a:r>
              <a:rPr lang="en-US" sz="1800" dirty="0"/>
              <a:t>Job class selected using </a:t>
            </a:r>
            <a:r>
              <a:rPr lang="en-US" sz="1400" dirty="0">
                <a:latin typeface="Courier" pitchFamily="2" charset="0"/>
              </a:rPr>
              <a:t>'-</a:t>
            </a:r>
            <a:r>
              <a:rPr lang="en-US" sz="1400" dirty="0" err="1">
                <a:latin typeface="Courier" pitchFamily="2" charset="0"/>
              </a:rPr>
              <a:t>jc</a:t>
            </a:r>
            <a:r>
              <a:rPr lang="en-US" sz="1800" dirty="0"/>
              <a:t>' directive</a:t>
            </a:r>
          </a:p>
          <a:p>
            <a:pPr marL="342900" indent="-342900">
              <a:buFont typeface="Arial" panose="020B0604020202020204" pitchFamily="34" charset="0"/>
              <a:buChar char="•"/>
            </a:pPr>
            <a:r>
              <a:rPr lang="en-US" sz="1800" dirty="0"/>
              <a:t>Update </a:t>
            </a:r>
            <a:r>
              <a:rPr lang="en-US" sz="1800" dirty="0" err="1"/>
              <a:t>sleep.sh</a:t>
            </a:r>
            <a:r>
              <a:rPr lang="en-US" sz="1800" dirty="0"/>
              <a:t> using nano (</a:t>
            </a:r>
            <a:r>
              <a:rPr lang="en-US" sz="1600" dirty="0">
                <a:latin typeface="Courier" pitchFamily="2" charset="0"/>
              </a:rPr>
              <a:t>nano </a:t>
            </a:r>
            <a:r>
              <a:rPr lang="en-US" sz="1600" dirty="0" err="1">
                <a:latin typeface="Courier" pitchFamily="2" charset="0"/>
              </a:rPr>
              <a:t>sleep.sh</a:t>
            </a:r>
            <a:r>
              <a:rPr lang="en-US" sz="1800" dirty="0"/>
              <a:t>):</a:t>
            </a:r>
          </a:p>
          <a:p>
            <a:pPr marL="342900" indent="-342900">
              <a:buFont typeface="Arial" panose="020B0604020202020204" pitchFamily="34" charset="0"/>
              <a:buChar char="•"/>
            </a:pPr>
            <a:r>
              <a:rPr lang="en-US" sz="1800" dirty="0"/>
              <a:t>Add the directive</a:t>
            </a:r>
            <a:br>
              <a:rPr lang="en-US" sz="1800" dirty="0"/>
            </a:br>
            <a:r>
              <a:rPr lang="en-US" sz="1600" dirty="0">
                <a:latin typeface="Courier" pitchFamily="2" charset="0"/>
              </a:rPr>
              <a:t>#$ -</a:t>
            </a:r>
            <a:r>
              <a:rPr lang="en-US" sz="1600" dirty="0" err="1">
                <a:latin typeface="Courier" pitchFamily="2" charset="0"/>
              </a:rPr>
              <a:t>jc</a:t>
            </a:r>
            <a:r>
              <a:rPr lang="en-US" sz="1600" dirty="0">
                <a:latin typeface="Courier" pitchFamily="2" charset="0"/>
              </a:rPr>
              <a:t> long</a:t>
            </a:r>
          </a:p>
          <a:p>
            <a:pPr marL="342900" indent="-342900">
              <a:buFont typeface="Arial" panose="020B0604020202020204" pitchFamily="34" charset="0"/>
              <a:buChar char="•"/>
            </a:pPr>
            <a:r>
              <a:rPr lang="en-US" sz="1800" dirty="0"/>
              <a:t>Resubmit the job (</a:t>
            </a:r>
            <a:r>
              <a:rPr lang="en-US" sz="1600" dirty="0">
                <a:solidFill>
                  <a:schemeClr val="accent5">
                    <a:lumMod val="50000"/>
                  </a:schemeClr>
                </a:solidFill>
                <a:latin typeface="Courier" pitchFamily="2" charset="0"/>
              </a:rPr>
              <a:t>qsub</a:t>
            </a:r>
            <a:r>
              <a:rPr lang="en-US" sz="1800" dirty="0"/>
              <a:t>)</a:t>
            </a:r>
          </a:p>
          <a:p>
            <a:pPr marL="342900" indent="-342900">
              <a:buFont typeface="Arial" panose="020B0604020202020204" pitchFamily="34" charset="0"/>
              <a:buChar char="•"/>
            </a:pPr>
            <a:r>
              <a:rPr lang="en-US" sz="1800" dirty="0"/>
              <a:t>Check its status (</a:t>
            </a:r>
            <a:r>
              <a:rPr lang="en-US" sz="1600" dirty="0">
                <a:solidFill>
                  <a:schemeClr val="accent5">
                    <a:lumMod val="50000"/>
                  </a:schemeClr>
                </a:solidFill>
                <a:latin typeface="Courier" pitchFamily="2" charset="0"/>
              </a:rPr>
              <a:t>qstat</a:t>
            </a:r>
            <a:r>
              <a:rPr lang="en-US" sz="1800" dirty="0"/>
              <a:t>)</a:t>
            </a:r>
          </a:p>
          <a:p>
            <a:endParaRPr lang="en-US" dirty="0"/>
          </a:p>
        </p:txBody>
      </p:sp>
      <p:sp>
        <p:nvSpPr>
          <p:cNvPr id="4" name="Title 3">
            <a:extLst>
              <a:ext uri="{FF2B5EF4-FFF2-40B4-BE49-F238E27FC236}">
                <a16:creationId xmlns:a16="http://schemas.microsoft.com/office/drawing/2014/main" id="{20CA74C9-5F41-4A46-A280-FFA56ABCE009}"/>
              </a:ext>
            </a:extLst>
          </p:cNvPr>
          <p:cNvSpPr>
            <a:spLocks noGrp="1"/>
          </p:cNvSpPr>
          <p:nvPr>
            <p:ph type="title"/>
          </p:nvPr>
        </p:nvSpPr>
        <p:spPr/>
        <p:txBody>
          <a:bodyPr/>
          <a:lstStyle/>
          <a:p>
            <a:r>
              <a:rPr lang="en-US" dirty="0"/>
              <a:t>Job Classes</a:t>
            </a:r>
          </a:p>
        </p:txBody>
      </p:sp>
      <p:sp>
        <p:nvSpPr>
          <p:cNvPr id="3" name="Slide Number Placeholder 2">
            <a:extLst>
              <a:ext uri="{FF2B5EF4-FFF2-40B4-BE49-F238E27FC236}">
                <a16:creationId xmlns:a16="http://schemas.microsoft.com/office/drawing/2014/main" id="{8FA82390-C259-4544-AF24-8CA78D9C6AC2}"/>
              </a:ext>
            </a:extLst>
          </p:cNvPr>
          <p:cNvSpPr>
            <a:spLocks noGrp="1"/>
          </p:cNvSpPr>
          <p:nvPr>
            <p:ph type="sldNum" sz="quarter" idx="12"/>
          </p:nvPr>
        </p:nvSpPr>
        <p:spPr/>
        <p:txBody>
          <a:bodyPr/>
          <a:lstStyle/>
          <a:p>
            <a:fld id="{E89BC60F-F4BF-4EE8-9F02-8A0093F1814F}" type="slidenum">
              <a:rPr lang="en-GB" smtClean="0"/>
              <a:t>24</a:t>
            </a:fld>
            <a:endParaRPr lang="en-GB"/>
          </a:p>
        </p:txBody>
      </p:sp>
      <p:sp>
        <p:nvSpPr>
          <p:cNvPr id="5" name="Rectangle 4">
            <a:extLst>
              <a:ext uri="{FF2B5EF4-FFF2-40B4-BE49-F238E27FC236}">
                <a16:creationId xmlns:a16="http://schemas.microsoft.com/office/drawing/2014/main" id="{C896827D-4D2A-9145-AD42-BB4119D597E1}"/>
              </a:ext>
            </a:extLst>
          </p:cNvPr>
          <p:cNvSpPr/>
          <p:nvPr/>
        </p:nvSpPr>
        <p:spPr>
          <a:xfrm>
            <a:off x="8743946" y="4929528"/>
            <a:ext cx="812649" cy="613317"/>
          </a:xfrm>
          <a:prstGeom prst="rect">
            <a:avLst/>
          </a:prstGeom>
          <a:noFill/>
          <a:ln w="381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DB978895-A1F5-FB4C-ADA3-59C01F0EB209}"/>
              </a:ext>
            </a:extLst>
          </p:cNvPr>
          <p:cNvSpPr/>
          <p:nvPr/>
        </p:nvSpPr>
        <p:spPr>
          <a:xfrm>
            <a:off x="212322" y="4942681"/>
            <a:ext cx="11531753" cy="600164"/>
          </a:xfrm>
          <a:prstGeom prst="rect">
            <a:avLst/>
          </a:prstGeom>
        </p:spPr>
        <p:txBody>
          <a:bodyPr wrap="square">
            <a:spAutoFit/>
          </a:bodyPr>
          <a:lstStyle/>
          <a:p>
            <a:pPr lvl="0">
              <a:buClr>
                <a:srgbClr val="464646"/>
              </a:buClr>
            </a:pPr>
            <a:r>
              <a:rPr lang="en-US" sz="1100" dirty="0">
                <a:solidFill>
                  <a:srgbClr val="4365E2">
                    <a:lumMod val="75000"/>
                  </a:srgbClr>
                </a:solidFill>
                <a:latin typeface="Courier" pitchFamily="2" charset="0"/>
              </a:rPr>
              <a:t>job-ID.  prior   name       user         state submit/start at     queue                              </a:t>
            </a:r>
            <a:r>
              <a:rPr lang="en-US" sz="1100" dirty="0" err="1">
                <a:solidFill>
                  <a:srgbClr val="4365E2">
                    <a:lumMod val="75000"/>
                  </a:srgbClr>
                </a:solidFill>
                <a:latin typeface="Courier" pitchFamily="2" charset="0"/>
              </a:rPr>
              <a:t>jclass</a:t>
            </a:r>
            <a:r>
              <a:rPr lang="en-US" sz="1100" dirty="0">
                <a:solidFill>
                  <a:srgbClr val="4365E2">
                    <a:lumMod val="75000"/>
                  </a:srgbClr>
                </a:solidFill>
                <a:latin typeface="Courier" pitchFamily="2" charset="0"/>
              </a:rPr>
              <a:t>          slots ja-task-ID</a:t>
            </a:r>
            <a:br>
              <a:rPr lang="en-US" sz="1100" dirty="0">
                <a:solidFill>
                  <a:srgbClr val="4365E2">
                    <a:lumMod val="75000"/>
                  </a:srgbClr>
                </a:solidFill>
                <a:latin typeface="Courier" pitchFamily="2" charset="0"/>
              </a:rPr>
            </a:br>
            <a:r>
              <a:rPr lang="en-US" sz="1100" dirty="0">
                <a:solidFill>
                  <a:srgbClr val="4365E2">
                    <a:lumMod val="75000"/>
                  </a:srgbClr>
                </a:solidFill>
                <a:latin typeface="Courier" pitchFamily="2" charset="0"/>
              </a:rPr>
              <a:t>--------------------------------------------------------------------------------------------------------------------------------------</a:t>
            </a:r>
            <a:br>
              <a:rPr lang="en-US" sz="1100" dirty="0">
                <a:solidFill>
                  <a:srgbClr val="4365E2">
                    <a:lumMod val="75000"/>
                  </a:srgbClr>
                </a:solidFill>
                <a:latin typeface="Courier" pitchFamily="2" charset="0"/>
              </a:rPr>
            </a:br>
            <a:r>
              <a:rPr lang="en-US" sz="1100" dirty="0">
                <a:solidFill>
                  <a:srgbClr val="4365E2">
                    <a:lumMod val="75000"/>
                  </a:srgbClr>
                </a:solidFill>
                <a:latin typeface="Courier" pitchFamily="2" charset="0"/>
              </a:rPr>
              <a:t>9211.    0.50500 </a:t>
            </a:r>
            <a:r>
              <a:rPr lang="en-US" sz="1100" dirty="0" err="1">
                <a:solidFill>
                  <a:srgbClr val="4365E2">
                    <a:lumMod val="75000"/>
                  </a:srgbClr>
                </a:solidFill>
                <a:latin typeface="Courier" pitchFamily="2" charset="0"/>
              </a:rPr>
              <a:t>sleep.sh</a:t>
            </a:r>
            <a:r>
              <a:rPr lang="en-US" sz="1100" dirty="0">
                <a:solidFill>
                  <a:srgbClr val="4365E2">
                    <a:lumMod val="75000"/>
                  </a:srgbClr>
                </a:solidFill>
                <a:latin typeface="Courier" pitchFamily="2" charset="0"/>
              </a:rPr>
              <a:t>   </a:t>
            </a:r>
            <a:r>
              <a:rPr lang="en-US" sz="1100" dirty="0" err="1">
                <a:solidFill>
                  <a:srgbClr val="4365E2">
                    <a:lumMod val="75000"/>
                  </a:srgbClr>
                </a:solidFill>
                <a:latin typeface="Courier" pitchFamily="2" charset="0"/>
              </a:rPr>
              <a:t>jabbott</a:t>
            </a:r>
            <a:r>
              <a:rPr lang="en-US" sz="1100" dirty="0">
                <a:solidFill>
                  <a:srgbClr val="4365E2">
                    <a:lumMod val="75000"/>
                  </a:srgbClr>
                </a:solidFill>
                <a:latin typeface="Courier" pitchFamily="2" charset="0"/>
              </a:rPr>
              <a:t>      r     10/04/2020 14:36:53 all.q@c6420-2-2.cluster.lifesc     long                </a:t>
            </a:r>
            <a:r>
              <a:rPr lang="en-US" sz="1100" dirty="0">
                <a:solidFill>
                  <a:srgbClr val="4365E2">
                    <a:lumMod val="75000"/>
                  </a:srgbClr>
                </a:solidFill>
              </a:rPr>
              <a:t>1</a:t>
            </a:r>
          </a:p>
        </p:txBody>
      </p:sp>
    </p:spTree>
    <p:extLst>
      <p:ext uri="{BB962C8B-B14F-4D97-AF65-F5344CB8AC3E}">
        <p14:creationId xmlns:p14="http://schemas.microsoft.com/office/powerpoint/2010/main" val="2069369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6" grpId="0" build="p"/>
      <p:bldP spid="5" grpId="0" animBg="1"/>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0B97161E-A388-304B-92B8-82111B1569B1}"/>
              </a:ext>
            </a:extLst>
          </p:cNvPr>
          <p:cNvSpPr>
            <a:spLocks noGrp="1"/>
          </p:cNvSpPr>
          <p:nvPr>
            <p:ph idx="1"/>
          </p:nvPr>
        </p:nvSpPr>
        <p:spPr/>
        <p:txBody>
          <a:bodyPr/>
          <a:lstStyle/>
          <a:p>
            <a:pPr marL="342900" indent="-342900">
              <a:buFont typeface="Arial" panose="020B0604020202020204" pitchFamily="34" charset="0"/>
              <a:buChar char="•"/>
            </a:pPr>
            <a:r>
              <a:rPr lang="en-US" dirty="0"/>
              <a:t>Job classes request 8G free memory</a:t>
            </a:r>
          </a:p>
          <a:p>
            <a:pPr marL="342900" indent="-342900">
              <a:buFont typeface="Arial" panose="020B0604020202020204" pitchFamily="34" charset="0"/>
              <a:buChar char="•"/>
            </a:pPr>
            <a:r>
              <a:rPr lang="en-US" dirty="0"/>
              <a:t>Exceed this value? No problem </a:t>
            </a:r>
            <a:r>
              <a:rPr lang="en-US" b="1" dirty="0"/>
              <a:t>unless</a:t>
            </a:r>
            <a:r>
              <a:rPr lang="en-US" dirty="0"/>
              <a:t> node is running out of memory</a:t>
            </a:r>
          </a:p>
          <a:p>
            <a:pPr marL="342900" indent="-342900">
              <a:buFont typeface="Arial" panose="020B0604020202020204" pitchFamily="34" charset="0"/>
              <a:buChar char="•"/>
            </a:pPr>
            <a:r>
              <a:rPr lang="en-US" dirty="0"/>
              <a:t>Need more? </a:t>
            </a:r>
            <a:r>
              <a:rPr lang="en-US" b="1" dirty="0"/>
              <a:t>Modify</a:t>
            </a:r>
            <a:r>
              <a:rPr lang="en-US" dirty="0"/>
              <a:t> amount requested by job class</a:t>
            </a:r>
          </a:p>
          <a:p>
            <a:r>
              <a:rPr lang="en-US" dirty="0">
                <a:latin typeface="Courier" pitchFamily="2" charset="0"/>
              </a:rPr>
              <a:t>	</a:t>
            </a:r>
            <a:r>
              <a:rPr lang="en-US" sz="1800" dirty="0">
                <a:solidFill>
                  <a:schemeClr val="accent1">
                    <a:lumMod val="75000"/>
                  </a:schemeClr>
                </a:solidFill>
                <a:latin typeface="Courier" pitchFamily="2" charset="0"/>
              </a:rPr>
              <a:t>#$ -mods </a:t>
            </a:r>
            <a:r>
              <a:rPr lang="en-US" sz="1800" dirty="0" err="1">
                <a:solidFill>
                  <a:schemeClr val="accent1">
                    <a:lumMod val="75000"/>
                  </a:schemeClr>
                </a:solidFill>
                <a:latin typeface="Courier" pitchFamily="2" charset="0"/>
              </a:rPr>
              <a:t>l_hard</a:t>
            </a:r>
            <a:r>
              <a:rPr lang="en-US" sz="1800" dirty="0">
                <a:solidFill>
                  <a:schemeClr val="accent1">
                    <a:lumMod val="75000"/>
                  </a:schemeClr>
                </a:solidFill>
                <a:latin typeface="Courier" pitchFamily="2" charset="0"/>
              </a:rPr>
              <a:t> </a:t>
            </a:r>
            <a:r>
              <a:rPr lang="en-US" sz="1800" dirty="0" err="1">
                <a:solidFill>
                  <a:schemeClr val="accent1">
                    <a:lumMod val="75000"/>
                  </a:schemeClr>
                </a:solidFill>
                <a:latin typeface="Courier" pitchFamily="2" charset="0"/>
              </a:rPr>
              <a:t>mfree</a:t>
            </a:r>
            <a:r>
              <a:rPr lang="en-US" sz="1800" dirty="0">
                <a:solidFill>
                  <a:schemeClr val="accent1">
                    <a:lumMod val="75000"/>
                  </a:schemeClr>
                </a:solidFill>
                <a:latin typeface="Courier" pitchFamily="2" charset="0"/>
              </a:rPr>
              <a:t> 16G</a:t>
            </a:r>
          </a:p>
          <a:p>
            <a:pPr marL="285750" indent="-285750">
              <a:buFont typeface="Arial" panose="020B0604020202020204" pitchFamily="34" charset="0"/>
              <a:buChar char="•"/>
            </a:pPr>
            <a:r>
              <a:rPr lang="en-US" dirty="0"/>
              <a:t>Need to use local disk on the node?</a:t>
            </a:r>
          </a:p>
          <a:p>
            <a:pPr marL="642938" lvl="1" indent="-285750">
              <a:buFont typeface="Arial" panose="020B0604020202020204" pitchFamily="34" charset="0"/>
              <a:buChar char="•"/>
            </a:pPr>
            <a:r>
              <a:rPr lang="en-US" dirty="0"/>
              <a:t>Local disk usage not defined by job class</a:t>
            </a:r>
          </a:p>
          <a:p>
            <a:pPr marL="642938" lvl="1" indent="-285750">
              <a:buFont typeface="Arial" panose="020B0604020202020204" pitchFamily="34" charset="0"/>
              <a:buChar char="•"/>
            </a:pPr>
            <a:r>
              <a:rPr lang="en-US" dirty="0"/>
              <a:t>Need to </a:t>
            </a:r>
            <a:r>
              <a:rPr lang="en-US" b="1" dirty="0"/>
              <a:t>add </a:t>
            </a:r>
            <a:r>
              <a:rPr lang="en-US" dirty="0"/>
              <a:t>request to job class</a:t>
            </a:r>
          </a:p>
          <a:p>
            <a:pPr marL="642938" lvl="1" indent="-285750">
              <a:buFont typeface="Arial" panose="020B0604020202020204" pitchFamily="34" charset="0"/>
              <a:buChar char="•"/>
            </a:pPr>
            <a:r>
              <a:rPr lang="en-US" sz="1800" dirty="0">
                <a:solidFill>
                  <a:schemeClr val="accent1">
                    <a:lumMod val="75000"/>
                  </a:schemeClr>
                </a:solidFill>
                <a:latin typeface="Courier" pitchFamily="2" charset="0"/>
              </a:rPr>
              <a:t>#$ -adds </a:t>
            </a:r>
            <a:r>
              <a:rPr lang="en-US" sz="1800" dirty="0" err="1">
                <a:solidFill>
                  <a:schemeClr val="accent1">
                    <a:lumMod val="75000"/>
                  </a:schemeClr>
                </a:solidFill>
                <a:latin typeface="Courier" pitchFamily="2" charset="0"/>
              </a:rPr>
              <a:t>l_hard</a:t>
            </a:r>
            <a:r>
              <a:rPr lang="en-US" sz="1800" dirty="0">
                <a:solidFill>
                  <a:schemeClr val="accent1">
                    <a:lumMod val="75000"/>
                  </a:schemeClr>
                </a:solidFill>
                <a:latin typeface="Courier" pitchFamily="2" charset="0"/>
              </a:rPr>
              <a:t> </a:t>
            </a:r>
            <a:r>
              <a:rPr lang="en-US" sz="1800" dirty="0" err="1">
                <a:solidFill>
                  <a:schemeClr val="accent1">
                    <a:lumMod val="75000"/>
                  </a:schemeClr>
                </a:solidFill>
                <a:latin typeface="Courier" pitchFamily="2" charset="0"/>
              </a:rPr>
              <a:t>local_free</a:t>
            </a:r>
            <a:r>
              <a:rPr lang="en-US" sz="1800" dirty="0">
                <a:solidFill>
                  <a:schemeClr val="accent1">
                    <a:lumMod val="75000"/>
                  </a:schemeClr>
                </a:solidFill>
                <a:latin typeface="Courier" pitchFamily="2" charset="0"/>
              </a:rPr>
              <a:t> 50G</a:t>
            </a:r>
          </a:p>
          <a:p>
            <a:pPr marL="642938" lvl="1" indent="-285750">
              <a:buFont typeface="Arial" panose="020B0604020202020204" pitchFamily="34" charset="0"/>
              <a:buChar char="•"/>
            </a:pPr>
            <a:r>
              <a:rPr lang="en-US" sz="1800" dirty="0"/>
              <a:t>All resource requests other than </a:t>
            </a:r>
            <a:r>
              <a:rPr lang="en-US" sz="1800" dirty="0" err="1">
                <a:latin typeface="Courier" pitchFamily="2" charset="0"/>
              </a:rPr>
              <a:t>mfree</a:t>
            </a:r>
            <a:r>
              <a:rPr lang="en-US" sz="1800" dirty="0"/>
              <a:t> take this form</a:t>
            </a:r>
          </a:p>
        </p:txBody>
      </p:sp>
      <p:sp>
        <p:nvSpPr>
          <p:cNvPr id="5" name="Slide Number Placeholder 4">
            <a:extLst>
              <a:ext uri="{FF2B5EF4-FFF2-40B4-BE49-F238E27FC236}">
                <a16:creationId xmlns:a16="http://schemas.microsoft.com/office/drawing/2014/main" id="{62A1F473-24F7-5D46-9996-20D8CF8E2AEE}"/>
              </a:ext>
            </a:extLst>
          </p:cNvPr>
          <p:cNvSpPr>
            <a:spLocks noGrp="1"/>
          </p:cNvSpPr>
          <p:nvPr>
            <p:ph type="sldNum" sz="quarter" idx="12"/>
          </p:nvPr>
        </p:nvSpPr>
        <p:spPr/>
        <p:txBody>
          <a:bodyPr/>
          <a:lstStyle/>
          <a:p>
            <a:fld id="{E89BC60F-F4BF-4EE8-9F02-8A0093F1814F}" type="slidenum">
              <a:rPr lang="en-GB" smtClean="0"/>
              <a:t>25</a:t>
            </a:fld>
            <a:endParaRPr lang="en-GB"/>
          </a:p>
        </p:txBody>
      </p:sp>
      <p:sp>
        <p:nvSpPr>
          <p:cNvPr id="4" name="Title 3">
            <a:extLst>
              <a:ext uri="{FF2B5EF4-FFF2-40B4-BE49-F238E27FC236}">
                <a16:creationId xmlns:a16="http://schemas.microsoft.com/office/drawing/2014/main" id="{30E5F739-7BB9-A24A-AB9A-6AB1F93B1DCD}"/>
              </a:ext>
            </a:extLst>
          </p:cNvPr>
          <p:cNvSpPr>
            <a:spLocks noGrp="1"/>
          </p:cNvSpPr>
          <p:nvPr>
            <p:ph type="title"/>
          </p:nvPr>
        </p:nvSpPr>
        <p:spPr/>
        <p:txBody>
          <a:bodyPr/>
          <a:lstStyle/>
          <a:p>
            <a:r>
              <a:rPr lang="en-US" dirty="0"/>
              <a:t>Specifying different requirements</a:t>
            </a:r>
          </a:p>
        </p:txBody>
      </p:sp>
    </p:spTree>
    <p:extLst>
      <p:ext uri="{BB962C8B-B14F-4D97-AF65-F5344CB8AC3E}">
        <p14:creationId xmlns:p14="http://schemas.microsoft.com/office/powerpoint/2010/main" val="939246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A4B92AA6-5D96-6843-96BF-9EF89D471A98}"/>
              </a:ext>
            </a:extLst>
          </p:cNvPr>
          <p:cNvGraphicFramePr>
            <a:graphicFrameLocks noGrp="1"/>
          </p:cNvGraphicFramePr>
          <p:nvPr>
            <p:ph idx="1"/>
            <p:extLst>
              <p:ext uri="{D42A27DB-BD31-4B8C-83A1-F6EECF244321}">
                <p14:modId xmlns:p14="http://schemas.microsoft.com/office/powerpoint/2010/main" val="1450528236"/>
              </p:ext>
            </p:extLst>
          </p:nvPr>
        </p:nvGraphicFramePr>
        <p:xfrm>
          <a:off x="515938" y="1784356"/>
          <a:ext cx="11160123" cy="3337560"/>
        </p:xfrm>
        <a:graphic>
          <a:graphicData uri="http://schemas.openxmlformats.org/drawingml/2006/table">
            <a:tbl>
              <a:tblPr firstRow="1" bandRow="1">
                <a:tableStyleId>{616DA210-FB5B-4158-B5E0-FEB733F419BA}</a:tableStyleId>
              </a:tblPr>
              <a:tblGrid>
                <a:gridCol w="2455862">
                  <a:extLst>
                    <a:ext uri="{9D8B030D-6E8A-4147-A177-3AD203B41FA5}">
                      <a16:colId xmlns:a16="http://schemas.microsoft.com/office/drawing/2014/main" val="3407168629"/>
                    </a:ext>
                  </a:extLst>
                </a:gridCol>
                <a:gridCol w="4286250">
                  <a:extLst>
                    <a:ext uri="{9D8B030D-6E8A-4147-A177-3AD203B41FA5}">
                      <a16:colId xmlns:a16="http://schemas.microsoft.com/office/drawing/2014/main" val="2620758038"/>
                    </a:ext>
                  </a:extLst>
                </a:gridCol>
                <a:gridCol w="4418011">
                  <a:extLst>
                    <a:ext uri="{9D8B030D-6E8A-4147-A177-3AD203B41FA5}">
                      <a16:colId xmlns:a16="http://schemas.microsoft.com/office/drawing/2014/main" val="855402394"/>
                    </a:ext>
                  </a:extLst>
                </a:gridCol>
              </a:tblGrid>
              <a:tr h="370840">
                <a:tc>
                  <a:txBody>
                    <a:bodyPr/>
                    <a:lstStyle/>
                    <a:p>
                      <a:r>
                        <a:rPr lang="en-GB" dirty="0"/>
                        <a:t>Resource</a:t>
                      </a:r>
                    </a:p>
                  </a:txBody>
                  <a:tcPr/>
                </a:tc>
                <a:tc>
                  <a:txBody>
                    <a:bodyPr/>
                    <a:lstStyle/>
                    <a:p>
                      <a:r>
                        <a:rPr lang="en-GB" dirty="0"/>
                        <a:t>Example</a:t>
                      </a:r>
                    </a:p>
                  </a:txBody>
                  <a:tcPr/>
                </a:tc>
                <a:tc>
                  <a:txBody>
                    <a:bodyPr/>
                    <a:lstStyle/>
                    <a:p>
                      <a:r>
                        <a:rPr lang="en-GB" dirty="0"/>
                        <a:t>Meaning</a:t>
                      </a:r>
                    </a:p>
                  </a:txBody>
                  <a:tcPr/>
                </a:tc>
                <a:extLst>
                  <a:ext uri="{0D108BD9-81ED-4DB2-BD59-A6C34878D82A}">
                    <a16:rowId xmlns:a16="http://schemas.microsoft.com/office/drawing/2014/main" val="2096458745"/>
                  </a:ext>
                </a:extLst>
              </a:tr>
              <a:tr h="370840">
                <a:tc>
                  <a:txBody>
                    <a:bodyPr/>
                    <a:lstStyle/>
                    <a:p>
                      <a:r>
                        <a:rPr lang="en-GB" sz="1800" kern="1200" dirty="0" err="1">
                          <a:solidFill>
                            <a:schemeClr val="tx1"/>
                          </a:solidFill>
                          <a:latin typeface="Courier" pitchFamily="2" charset="0"/>
                          <a:ea typeface="+mn-ea"/>
                          <a:cs typeface="+mn-cs"/>
                        </a:rPr>
                        <a:t>m_mem_free</a:t>
                      </a:r>
                      <a:r>
                        <a:rPr lang="en-GB" sz="1800" kern="1200" dirty="0">
                          <a:solidFill>
                            <a:schemeClr val="tx1"/>
                          </a:solidFill>
                          <a:latin typeface="Courier" pitchFamily="2" charset="0"/>
                          <a:ea typeface="+mn-ea"/>
                          <a:cs typeface="+mn-cs"/>
                        </a:rPr>
                        <a:t>/</a:t>
                      </a:r>
                      <a:r>
                        <a:rPr lang="en-GB" sz="1800" kern="1200" dirty="0" err="1">
                          <a:solidFill>
                            <a:schemeClr val="tx1"/>
                          </a:solidFill>
                          <a:latin typeface="Courier" pitchFamily="2" charset="0"/>
                          <a:ea typeface="+mn-ea"/>
                          <a:cs typeface="+mn-cs"/>
                        </a:rPr>
                        <a:t>mfree</a:t>
                      </a:r>
                      <a:endParaRPr lang="en-GB" sz="1800" kern="1200" dirty="0">
                        <a:solidFill>
                          <a:schemeClr val="tx1"/>
                        </a:solidFill>
                        <a:latin typeface="Courier" pitchFamily="2" charset="0"/>
                        <a:ea typeface="+mn-ea"/>
                        <a:cs typeface="+mn-cs"/>
                      </a:endParaRPr>
                    </a:p>
                  </a:txBody>
                  <a:tcPr/>
                </a:tc>
                <a:tc>
                  <a:txBody>
                    <a:bodyPr/>
                    <a:lstStyle/>
                    <a:p>
                      <a:r>
                        <a:rPr lang="en-GB" sz="1800" kern="1200" dirty="0">
                          <a:solidFill>
                            <a:schemeClr val="tx1"/>
                          </a:solidFill>
                          <a:latin typeface="Courier" pitchFamily="2" charset="0"/>
                          <a:ea typeface="+mn-ea"/>
                          <a:cs typeface="+mn-cs"/>
                        </a:rPr>
                        <a:t>#$ -mods </a:t>
                      </a:r>
                      <a:r>
                        <a:rPr lang="en-GB" sz="1800" kern="1200" dirty="0" err="1">
                          <a:solidFill>
                            <a:schemeClr val="tx1"/>
                          </a:solidFill>
                          <a:latin typeface="Courier" pitchFamily="2" charset="0"/>
                          <a:ea typeface="+mn-ea"/>
                          <a:cs typeface="+mn-cs"/>
                        </a:rPr>
                        <a:t>l_hard</a:t>
                      </a:r>
                      <a:r>
                        <a:rPr lang="en-GB" sz="1800" kern="1200" dirty="0">
                          <a:solidFill>
                            <a:schemeClr val="tx1"/>
                          </a:solidFill>
                          <a:latin typeface="Courier" pitchFamily="2" charset="0"/>
                          <a:ea typeface="+mn-ea"/>
                          <a:cs typeface="+mn-cs"/>
                        </a:rPr>
                        <a:t> </a:t>
                      </a:r>
                      <a:r>
                        <a:rPr lang="en-GB" sz="1800" kern="1200" dirty="0" err="1">
                          <a:solidFill>
                            <a:schemeClr val="tx1"/>
                          </a:solidFill>
                          <a:latin typeface="Courier" pitchFamily="2" charset="0"/>
                          <a:ea typeface="+mn-ea"/>
                          <a:cs typeface="+mn-cs"/>
                        </a:rPr>
                        <a:t>mfree</a:t>
                      </a:r>
                      <a:r>
                        <a:rPr lang="en-GB" sz="1800" kern="1200" dirty="0">
                          <a:solidFill>
                            <a:schemeClr val="tx1"/>
                          </a:solidFill>
                          <a:latin typeface="Courier" pitchFamily="2" charset="0"/>
                          <a:ea typeface="+mn-ea"/>
                          <a:cs typeface="+mn-cs"/>
                        </a:rPr>
                        <a:t> 16G</a:t>
                      </a:r>
                    </a:p>
                  </a:txBody>
                  <a:tcPr/>
                </a:tc>
                <a:tc>
                  <a:txBody>
                    <a:bodyPr/>
                    <a:lstStyle/>
                    <a:p>
                      <a:r>
                        <a:rPr lang="en-GB" dirty="0"/>
                        <a:t>Request 16G free memory</a:t>
                      </a:r>
                    </a:p>
                  </a:txBody>
                  <a:tcPr/>
                </a:tc>
                <a:extLst>
                  <a:ext uri="{0D108BD9-81ED-4DB2-BD59-A6C34878D82A}">
                    <a16:rowId xmlns:a16="http://schemas.microsoft.com/office/drawing/2014/main" val="172596527"/>
                  </a:ext>
                </a:extLst>
              </a:tr>
              <a:tr h="370840">
                <a:tc>
                  <a:txBody>
                    <a:bodyPr/>
                    <a:lstStyle/>
                    <a:p>
                      <a:r>
                        <a:rPr lang="en-GB" dirty="0" err="1">
                          <a:latin typeface="Courier" pitchFamily="2" charset="0"/>
                        </a:rPr>
                        <a:t>h_vmem</a:t>
                      </a:r>
                      <a:endParaRPr lang="en-GB" dirty="0">
                        <a:latin typeface="Courier" pitchFamily="2" charset="0"/>
                      </a:endParaRPr>
                    </a:p>
                  </a:txBody>
                  <a:tcPr/>
                </a:tc>
                <a:tc>
                  <a:txBody>
                    <a:bodyPr/>
                    <a:lstStyle/>
                    <a:p>
                      <a:r>
                        <a:rPr lang="en-GB" dirty="0">
                          <a:latin typeface="Courier" pitchFamily="2" charset="0"/>
                        </a:rPr>
                        <a:t>#$ -adds </a:t>
                      </a:r>
                      <a:r>
                        <a:rPr lang="en-GB" dirty="0" err="1">
                          <a:latin typeface="Courier" pitchFamily="2" charset="0"/>
                        </a:rPr>
                        <a:t>l_hard</a:t>
                      </a:r>
                      <a:r>
                        <a:rPr lang="en-GB" dirty="0">
                          <a:latin typeface="Courier" pitchFamily="2" charset="0"/>
                        </a:rPr>
                        <a:t> </a:t>
                      </a:r>
                      <a:r>
                        <a:rPr lang="en-GB" dirty="0" err="1">
                          <a:latin typeface="Courier" pitchFamily="2" charset="0"/>
                        </a:rPr>
                        <a:t>h_vmem</a:t>
                      </a:r>
                      <a:r>
                        <a:rPr lang="en-GB" dirty="0">
                          <a:latin typeface="Courier" pitchFamily="2" charset="0"/>
                        </a:rPr>
                        <a:t> 16G</a:t>
                      </a:r>
                    </a:p>
                  </a:txBody>
                  <a:tcPr/>
                </a:tc>
                <a:tc>
                  <a:txBody>
                    <a:bodyPr/>
                    <a:lstStyle/>
                    <a:p>
                      <a:r>
                        <a:rPr lang="en-GB" dirty="0"/>
                        <a:t>Set hard memory limit of 16G</a:t>
                      </a:r>
                    </a:p>
                  </a:txBody>
                  <a:tcPr/>
                </a:tc>
                <a:extLst>
                  <a:ext uri="{0D108BD9-81ED-4DB2-BD59-A6C34878D82A}">
                    <a16:rowId xmlns:a16="http://schemas.microsoft.com/office/drawing/2014/main" val="3830179412"/>
                  </a:ext>
                </a:extLst>
              </a:tr>
              <a:tr h="370840">
                <a:tc>
                  <a:txBody>
                    <a:bodyPr/>
                    <a:lstStyle/>
                    <a:p>
                      <a:r>
                        <a:rPr lang="en-GB" sz="1800" kern="1200" dirty="0" err="1">
                          <a:solidFill>
                            <a:schemeClr val="tx1"/>
                          </a:solidFill>
                          <a:latin typeface="Courier" pitchFamily="2" charset="0"/>
                          <a:ea typeface="+mn-ea"/>
                          <a:cs typeface="+mn-cs"/>
                        </a:rPr>
                        <a:t>local_free</a:t>
                      </a:r>
                      <a:endParaRPr lang="en-GB" sz="1800" kern="1200" dirty="0">
                        <a:solidFill>
                          <a:schemeClr val="tx1"/>
                        </a:solidFill>
                        <a:latin typeface="Courier" pitchFamily="2" charset="0"/>
                        <a:ea typeface="+mn-ea"/>
                        <a:cs typeface="+mn-cs"/>
                      </a:endParaRPr>
                    </a:p>
                  </a:txBody>
                  <a:tcPr/>
                </a:tc>
                <a:tc>
                  <a:txBody>
                    <a:bodyPr/>
                    <a:lstStyle/>
                    <a:p>
                      <a:r>
                        <a:rPr lang="en-GB" sz="1800" kern="1200" dirty="0">
                          <a:solidFill>
                            <a:schemeClr val="tx1"/>
                          </a:solidFill>
                          <a:latin typeface="Courier" pitchFamily="2" charset="0"/>
                          <a:ea typeface="+mn-ea"/>
                          <a:cs typeface="+mn-cs"/>
                        </a:rPr>
                        <a:t>#$ -adds </a:t>
                      </a:r>
                      <a:r>
                        <a:rPr lang="en-GB" sz="1800" kern="1200" dirty="0" err="1">
                          <a:solidFill>
                            <a:schemeClr val="tx1"/>
                          </a:solidFill>
                          <a:latin typeface="Courier" pitchFamily="2" charset="0"/>
                          <a:ea typeface="+mn-ea"/>
                          <a:cs typeface="+mn-cs"/>
                        </a:rPr>
                        <a:t>l_hard</a:t>
                      </a:r>
                      <a:r>
                        <a:rPr lang="en-GB" sz="1800" kern="1200" dirty="0">
                          <a:solidFill>
                            <a:schemeClr val="tx1"/>
                          </a:solidFill>
                          <a:latin typeface="Courier" pitchFamily="2" charset="0"/>
                          <a:ea typeface="+mn-ea"/>
                          <a:cs typeface="+mn-cs"/>
                        </a:rPr>
                        <a:t> </a:t>
                      </a:r>
                      <a:r>
                        <a:rPr lang="en-GB" sz="1800" kern="1200" dirty="0" err="1">
                          <a:solidFill>
                            <a:schemeClr val="tx1"/>
                          </a:solidFill>
                          <a:latin typeface="Courier" pitchFamily="2" charset="0"/>
                          <a:ea typeface="+mn-ea"/>
                          <a:cs typeface="+mn-cs"/>
                        </a:rPr>
                        <a:t>local_free</a:t>
                      </a:r>
                      <a:r>
                        <a:rPr lang="en-GB" sz="1800" kern="1200" dirty="0">
                          <a:solidFill>
                            <a:schemeClr val="tx1"/>
                          </a:solidFill>
                          <a:latin typeface="Courier" pitchFamily="2" charset="0"/>
                          <a:ea typeface="+mn-ea"/>
                          <a:cs typeface="+mn-cs"/>
                        </a:rPr>
                        <a:t> 50G</a:t>
                      </a:r>
                    </a:p>
                  </a:txBody>
                  <a:tcPr/>
                </a:tc>
                <a:tc>
                  <a:txBody>
                    <a:bodyPr/>
                    <a:lstStyle/>
                    <a:p>
                      <a:r>
                        <a:rPr lang="en-GB" dirty="0"/>
                        <a:t>Request 50G free local disk space ($TMPDIR)</a:t>
                      </a:r>
                    </a:p>
                  </a:txBody>
                  <a:tcPr/>
                </a:tc>
                <a:extLst>
                  <a:ext uri="{0D108BD9-81ED-4DB2-BD59-A6C34878D82A}">
                    <a16:rowId xmlns:a16="http://schemas.microsoft.com/office/drawing/2014/main" val="2405709177"/>
                  </a:ext>
                </a:extLst>
              </a:tr>
              <a:tr h="370840">
                <a:tc>
                  <a:txBody>
                    <a:bodyPr/>
                    <a:lstStyle/>
                    <a:p>
                      <a:r>
                        <a:rPr lang="en-GB" sz="1800" kern="1200" dirty="0" err="1">
                          <a:solidFill>
                            <a:schemeClr val="tx1"/>
                          </a:solidFill>
                          <a:latin typeface="Courier" pitchFamily="2" charset="0"/>
                          <a:ea typeface="+mn-ea"/>
                          <a:cs typeface="+mn-cs"/>
                        </a:rPr>
                        <a:t>ramdisk</a:t>
                      </a:r>
                      <a:endParaRPr lang="en-GB" sz="1800" kern="1200" dirty="0">
                        <a:solidFill>
                          <a:schemeClr val="tx1"/>
                        </a:solidFill>
                        <a:latin typeface="Courier" pitchFamily="2" charset="0"/>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tx1"/>
                          </a:solidFill>
                          <a:latin typeface="Courier" pitchFamily="2" charset="0"/>
                          <a:ea typeface="+mn-ea"/>
                          <a:cs typeface="+mn-cs"/>
                        </a:rPr>
                        <a:t>#$ -adds </a:t>
                      </a:r>
                      <a:r>
                        <a:rPr lang="en-GB" sz="1800" kern="1200" dirty="0" err="1">
                          <a:solidFill>
                            <a:schemeClr val="tx1"/>
                          </a:solidFill>
                          <a:latin typeface="Courier" pitchFamily="2" charset="0"/>
                          <a:ea typeface="+mn-ea"/>
                          <a:cs typeface="+mn-cs"/>
                        </a:rPr>
                        <a:t>l_hard</a:t>
                      </a:r>
                      <a:r>
                        <a:rPr lang="en-GB" sz="1800" kern="1200" dirty="0">
                          <a:solidFill>
                            <a:schemeClr val="tx1"/>
                          </a:solidFill>
                          <a:latin typeface="Courier" pitchFamily="2" charset="0"/>
                          <a:ea typeface="+mn-ea"/>
                          <a:cs typeface="+mn-cs"/>
                        </a:rPr>
                        <a:t> </a:t>
                      </a:r>
                      <a:r>
                        <a:rPr lang="en-GB" sz="1800" kern="1200" dirty="0" err="1">
                          <a:solidFill>
                            <a:schemeClr val="tx1"/>
                          </a:solidFill>
                          <a:latin typeface="Courier" pitchFamily="2" charset="0"/>
                          <a:ea typeface="+mn-ea"/>
                          <a:cs typeface="+mn-cs"/>
                        </a:rPr>
                        <a:t>ramdisk</a:t>
                      </a:r>
                      <a:r>
                        <a:rPr lang="en-GB" sz="1800" kern="1200" dirty="0">
                          <a:solidFill>
                            <a:schemeClr val="tx1"/>
                          </a:solidFill>
                          <a:latin typeface="Courier" pitchFamily="2" charset="0"/>
                          <a:ea typeface="+mn-ea"/>
                          <a:cs typeface="+mn-cs"/>
                        </a:rPr>
                        <a:t> 20G</a:t>
                      </a:r>
                    </a:p>
                  </a:txBody>
                  <a:tcPr/>
                </a:tc>
                <a:tc>
                  <a:txBody>
                    <a:bodyPr/>
                    <a:lstStyle/>
                    <a:p>
                      <a:r>
                        <a:rPr lang="en-GB" dirty="0"/>
                        <a:t>Request 20G </a:t>
                      </a:r>
                      <a:r>
                        <a:rPr lang="en-GB" dirty="0" err="1"/>
                        <a:t>ramdisk</a:t>
                      </a:r>
                      <a:r>
                        <a:rPr lang="en-GB" dirty="0"/>
                        <a:t> ($TMPDIR1)</a:t>
                      </a:r>
                    </a:p>
                  </a:txBody>
                  <a:tcPr/>
                </a:tc>
                <a:extLst>
                  <a:ext uri="{0D108BD9-81ED-4DB2-BD59-A6C34878D82A}">
                    <a16:rowId xmlns:a16="http://schemas.microsoft.com/office/drawing/2014/main" val="458082663"/>
                  </a:ext>
                </a:extLst>
              </a:tr>
              <a:tr h="370840">
                <a:tc>
                  <a:txBody>
                    <a:bodyPr/>
                    <a:lstStyle/>
                    <a:p>
                      <a:r>
                        <a:rPr lang="en-GB" sz="1800" kern="1200" dirty="0" err="1">
                          <a:solidFill>
                            <a:schemeClr val="tx1"/>
                          </a:solidFill>
                          <a:latin typeface="Courier" pitchFamily="2" charset="0"/>
                          <a:ea typeface="+mn-ea"/>
                          <a:cs typeface="+mn-cs"/>
                        </a:rPr>
                        <a:t>avx</a:t>
                      </a:r>
                      <a:endParaRPr lang="en-GB" sz="1800" kern="1200" dirty="0">
                        <a:solidFill>
                          <a:schemeClr val="tx1"/>
                        </a:solidFill>
                        <a:latin typeface="Courier" pitchFamily="2" charset="0"/>
                        <a:ea typeface="+mn-ea"/>
                        <a:cs typeface="+mn-cs"/>
                      </a:endParaRPr>
                    </a:p>
                  </a:txBody>
                  <a:tcPr/>
                </a:tc>
                <a:tc>
                  <a:txBody>
                    <a:bodyPr/>
                    <a:lstStyle/>
                    <a:p>
                      <a:r>
                        <a:rPr lang="en-GB" sz="1800" kern="1200" dirty="0">
                          <a:solidFill>
                            <a:schemeClr val="tx1"/>
                          </a:solidFill>
                          <a:latin typeface="Courier" pitchFamily="2" charset="0"/>
                          <a:ea typeface="+mn-ea"/>
                          <a:cs typeface="+mn-cs"/>
                        </a:rPr>
                        <a:t>#$ -adds </a:t>
                      </a:r>
                      <a:r>
                        <a:rPr lang="en-GB" sz="1800" kern="1200" dirty="0" err="1">
                          <a:solidFill>
                            <a:schemeClr val="tx1"/>
                          </a:solidFill>
                          <a:latin typeface="Courier" pitchFamily="2" charset="0"/>
                          <a:ea typeface="+mn-ea"/>
                          <a:cs typeface="+mn-cs"/>
                        </a:rPr>
                        <a:t>l_hard</a:t>
                      </a:r>
                      <a:r>
                        <a:rPr lang="en-GB" sz="1800" kern="1200" dirty="0">
                          <a:solidFill>
                            <a:schemeClr val="tx1"/>
                          </a:solidFill>
                          <a:latin typeface="Courier" pitchFamily="2" charset="0"/>
                          <a:ea typeface="+mn-ea"/>
                          <a:cs typeface="+mn-cs"/>
                        </a:rPr>
                        <a:t> </a:t>
                      </a:r>
                      <a:r>
                        <a:rPr lang="en-GB" sz="1800" kern="1200" dirty="0" err="1">
                          <a:solidFill>
                            <a:schemeClr val="tx1"/>
                          </a:solidFill>
                          <a:latin typeface="Courier" pitchFamily="2" charset="0"/>
                          <a:ea typeface="+mn-ea"/>
                          <a:cs typeface="+mn-cs"/>
                        </a:rPr>
                        <a:t>avx</a:t>
                      </a:r>
                      <a:r>
                        <a:rPr lang="en-GB" sz="1800" kern="1200" dirty="0">
                          <a:solidFill>
                            <a:schemeClr val="tx1"/>
                          </a:solidFill>
                          <a:latin typeface="Courier" pitchFamily="2" charset="0"/>
                          <a:ea typeface="+mn-ea"/>
                          <a:cs typeface="+mn-cs"/>
                        </a:rPr>
                        <a:t> TRUE</a:t>
                      </a:r>
                    </a:p>
                  </a:txBody>
                  <a:tcPr/>
                </a:tc>
                <a:tc>
                  <a:txBody>
                    <a:bodyPr/>
                    <a:lstStyle/>
                    <a:p>
                      <a:r>
                        <a:rPr lang="en-GB" dirty="0"/>
                        <a:t>Request CPUs supporting AVX extensions</a:t>
                      </a:r>
                    </a:p>
                  </a:txBody>
                  <a:tcPr/>
                </a:tc>
                <a:extLst>
                  <a:ext uri="{0D108BD9-81ED-4DB2-BD59-A6C34878D82A}">
                    <a16:rowId xmlns:a16="http://schemas.microsoft.com/office/drawing/2014/main" val="3156045861"/>
                  </a:ext>
                </a:extLst>
              </a:tr>
              <a:tr h="370840">
                <a:tc>
                  <a:txBody>
                    <a:bodyPr/>
                    <a:lstStyle/>
                    <a:p>
                      <a:r>
                        <a:rPr lang="en-GB" sz="1800" kern="1200" dirty="0">
                          <a:solidFill>
                            <a:schemeClr val="tx1"/>
                          </a:solidFill>
                          <a:latin typeface="Courier" pitchFamily="2" charset="0"/>
                          <a:ea typeface="+mn-ea"/>
                          <a:cs typeface="+mn-cs"/>
                        </a:rPr>
                        <a:t>avx2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tx1"/>
                          </a:solidFill>
                          <a:latin typeface="Courier" pitchFamily="2" charset="0"/>
                          <a:ea typeface="+mn-ea"/>
                          <a:cs typeface="+mn-cs"/>
                        </a:rPr>
                        <a:t>#$ -adds </a:t>
                      </a:r>
                      <a:r>
                        <a:rPr lang="en-GB" sz="1800" kern="1200" dirty="0" err="1">
                          <a:solidFill>
                            <a:schemeClr val="tx1"/>
                          </a:solidFill>
                          <a:latin typeface="Courier" pitchFamily="2" charset="0"/>
                          <a:ea typeface="+mn-ea"/>
                          <a:cs typeface="+mn-cs"/>
                        </a:rPr>
                        <a:t>l_hard</a:t>
                      </a:r>
                      <a:r>
                        <a:rPr lang="en-GB" sz="1800" kern="1200" dirty="0">
                          <a:solidFill>
                            <a:schemeClr val="tx1"/>
                          </a:solidFill>
                          <a:latin typeface="Courier" pitchFamily="2" charset="0"/>
                          <a:ea typeface="+mn-ea"/>
                          <a:cs typeface="+mn-cs"/>
                        </a:rPr>
                        <a:t> avx2 TRUE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Request CPUs supporting AVX2 extensions</a:t>
                      </a:r>
                    </a:p>
                  </a:txBody>
                  <a:tcPr/>
                </a:tc>
                <a:extLst>
                  <a:ext uri="{0D108BD9-81ED-4DB2-BD59-A6C34878D82A}">
                    <a16:rowId xmlns:a16="http://schemas.microsoft.com/office/drawing/2014/main" val="550486451"/>
                  </a:ext>
                </a:extLst>
              </a:tr>
              <a:tr h="370840">
                <a:tc>
                  <a:txBody>
                    <a:bodyPr/>
                    <a:lstStyle/>
                    <a:p>
                      <a:r>
                        <a:rPr lang="en-GB" sz="1800" kern="1200" dirty="0">
                          <a:solidFill>
                            <a:schemeClr val="tx1"/>
                          </a:solidFill>
                          <a:latin typeface="Courier" pitchFamily="2" charset="0"/>
                          <a:ea typeface="+mn-ea"/>
                          <a:cs typeface="+mn-cs"/>
                        </a:rPr>
                        <a:t>avx512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tx1"/>
                          </a:solidFill>
                          <a:latin typeface="Courier" pitchFamily="2" charset="0"/>
                          <a:ea typeface="+mn-ea"/>
                          <a:cs typeface="+mn-cs"/>
                        </a:rPr>
                        <a:t>#$ -adds </a:t>
                      </a:r>
                      <a:r>
                        <a:rPr lang="en-GB" sz="1800" kern="1200" dirty="0" err="1">
                          <a:solidFill>
                            <a:schemeClr val="tx1"/>
                          </a:solidFill>
                          <a:latin typeface="Courier" pitchFamily="2" charset="0"/>
                          <a:ea typeface="+mn-ea"/>
                          <a:cs typeface="+mn-cs"/>
                        </a:rPr>
                        <a:t>l_hard</a:t>
                      </a:r>
                      <a:r>
                        <a:rPr lang="en-GB" sz="1800" kern="1200" dirty="0">
                          <a:solidFill>
                            <a:schemeClr val="tx1"/>
                          </a:solidFill>
                          <a:latin typeface="Courier" pitchFamily="2" charset="0"/>
                          <a:ea typeface="+mn-ea"/>
                          <a:cs typeface="+mn-cs"/>
                        </a:rPr>
                        <a:t> avx512 TRUE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Request CPUs supporting AVX256 extensions</a:t>
                      </a:r>
                    </a:p>
                  </a:txBody>
                  <a:tcPr/>
                </a:tc>
                <a:extLst>
                  <a:ext uri="{0D108BD9-81ED-4DB2-BD59-A6C34878D82A}">
                    <a16:rowId xmlns:a16="http://schemas.microsoft.com/office/drawing/2014/main" val="4148704938"/>
                  </a:ext>
                </a:extLst>
              </a:tr>
              <a:tr h="370840">
                <a:tc>
                  <a:txBody>
                    <a:bodyPr/>
                    <a:lstStyle/>
                    <a:p>
                      <a:r>
                        <a:rPr lang="en-GB" sz="1800" kern="1200" dirty="0" err="1">
                          <a:solidFill>
                            <a:schemeClr val="tx1"/>
                          </a:solidFill>
                          <a:latin typeface="Courier" pitchFamily="2" charset="0"/>
                          <a:ea typeface="+mn-ea"/>
                          <a:cs typeface="+mn-cs"/>
                        </a:rPr>
                        <a:t>gpu</a:t>
                      </a:r>
                      <a:endParaRPr lang="en-GB" sz="1800" kern="1200" dirty="0">
                        <a:solidFill>
                          <a:schemeClr val="tx1"/>
                        </a:solidFill>
                        <a:latin typeface="Courier" pitchFamily="2" charset="0"/>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tx1"/>
                          </a:solidFill>
                          <a:latin typeface="Courier" pitchFamily="2" charset="0"/>
                          <a:ea typeface="+mn-ea"/>
                          <a:cs typeface="+mn-cs"/>
                        </a:rPr>
                        <a:t>#$ -adds </a:t>
                      </a:r>
                      <a:r>
                        <a:rPr lang="en-GB" sz="1800" kern="1200" dirty="0" err="1">
                          <a:solidFill>
                            <a:schemeClr val="tx1"/>
                          </a:solidFill>
                          <a:latin typeface="Courier" pitchFamily="2" charset="0"/>
                          <a:ea typeface="+mn-ea"/>
                          <a:cs typeface="+mn-cs"/>
                        </a:rPr>
                        <a:t>l_hard</a:t>
                      </a:r>
                      <a:r>
                        <a:rPr lang="en-GB" sz="1800" kern="1200" dirty="0">
                          <a:solidFill>
                            <a:schemeClr val="tx1"/>
                          </a:solidFill>
                          <a:latin typeface="Courier" pitchFamily="2" charset="0"/>
                          <a:ea typeface="+mn-ea"/>
                          <a:cs typeface="+mn-cs"/>
                        </a:rPr>
                        <a:t> </a:t>
                      </a:r>
                      <a:r>
                        <a:rPr lang="en-GB" sz="1800" kern="1200" dirty="0" err="1">
                          <a:solidFill>
                            <a:schemeClr val="tx1"/>
                          </a:solidFill>
                          <a:latin typeface="Courier" pitchFamily="2" charset="0"/>
                          <a:ea typeface="+mn-ea"/>
                          <a:cs typeface="+mn-cs"/>
                        </a:rPr>
                        <a:t>gpu</a:t>
                      </a:r>
                      <a:r>
                        <a:rPr lang="en-GB" sz="1800" kern="1200" dirty="0">
                          <a:solidFill>
                            <a:schemeClr val="tx1"/>
                          </a:solidFill>
                          <a:latin typeface="Courier" pitchFamily="2" charset="0"/>
                          <a:ea typeface="+mn-ea"/>
                          <a:cs typeface="+mn-cs"/>
                        </a:rPr>
                        <a:t> 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Request node with 1 GPU card</a:t>
                      </a:r>
                    </a:p>
                  </a:txBody>
                  <a:tcPr/>
                </a:tc>
                <a:extLst>
                  <a:ext uri="{0D108BD9-81ED-4DB2-BD59-A6C34878D82A}">
                    <a16:rowId xmlns:a16="http://schemas.microsoft.com/office/drawing/2014/main" val="2102501528"/>
                  </a:ext>
                </a:extLst>
              </a:tr>
            </a:tbl>
          </a:graphicData>
        </a:graphic>
      </p:graphicFrame>
      <p:sp>
        <p:nvSpPr>
          <p:cNvPr id="3" name="Slide Number Placeholder 2">
            <a:extLst>
              <a:ext uri="{FF2B5EF4-FFF2-40B4-BE49-F238E27FC236}">
                <a16:creationId xmlns:a16="http://schemas.microsoft.com/office/drawing/2014/main" id="{A40CC185-7996-1C43-872F-AA1805C3817F}"/>
              </a:ext>
            </a:extLst>
          </p:cNvPr>
          <p:cNvSpPr>
            <a:spLocks noGrp="1"/>
          </p:cNvSpPr>
          <p:nvPr>
            <p:ph type="sldNum" sz="quarter" idx="12"/>
          </p:nvPr>
        </p:nvSpPr>
        <p:spPr/>
        <p:txBody>
          <a:bodyPr/>
          <a:lstStyle/>
          <a:p>
            <a:fld id="{E89BC60F-F4BF-4EE8-9F02-8A0093F1814F}" type="slidenum">
              <a:rPr lang="en-GB" smtClean="0"/>
              <a:t>26</a:t>
            </a:fld>
            <a:endParaRPr lang="en-GB"/>
          </a:p>
        </p:txBody>
      </p:sp>
      <p:sp>
        <p:nvSpPr>
          <p:cNvPr id="4" name="Title 3">
            <a:extLst>
              <a:ext uri="{FF2B5EF4-FFF2-40B4-BE49-F238E27FC236}">
                <a16:creationId xmlns:a16="http://schemas.microsoft.com/office/drawing/2014/main" id="{143F86FB-AEA6-AF4F-A5A6-ABFADA9533CE}"/>
              </a:ext>
            </a:extLst>
          </p:cNvPr>
          <p:cNvSpPr>
            <a:spLocks noGrp="1"/>
          </p:cNvSpPr>
          <p:nvPr>
            <p:ph type="title"/>
          </p:nvPr>
        </p:nvSpPr>
        <p:spPr/>
        <p:txBody>
          <a:bodyPr/>
          <a:lstStyle/>
          <a:p>
            <a:r>
              <a:rPr lang="en-GB" dirty="0"/>
              <a:t>Requestable Resources</a:t>
            </a:r>
          </a:p>
        </p:txBody>
      </p:sp>
    </p:spTree>
    <p:extLst>
      <p:ext uri="{BB962C8B-B14F-4D97-AF65-F5344CB8AC3E}">
        <p14:creationId xmlns:p14="http://schemas.microsoft.com/office/powerpoint/2010/main" val="1982387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1BFB167-2D7A-FE46-9966-8718F2D2AE09}"/>
              </a:ext>
            </a:extLst>
          </p:cNvPr>
          <p:cNvSpPr>
            <a:spLocks noGrp="1"/>
          </p:cNvSpPr>
          <p:nvPr>
            <p:ph type="title"/>
          </p:nvPr>
        </p:nvSpPr>
        <p:spPr/>
        <p:txBody>
          <a:bodyPr/>
          <a:lstStyle/>
          <a:p>
            <a:pPr algn="ctr"/>
            <a:r>
              <a:rPr lang="en-GB" dirty="0"/>
              <a:t>Managing Software with </a:t>
            </a:r>
            <a:r>
              <a:rPr lang="en-GB" dirty="0" err="1"/>
              <a:t>Conda</a:t>
            </a:r>
            <a:endParaRPr lang="en-GB" dirty="0"/>
          </a:p>
        </p:txBody>
      </p:sp>
      <p:sp>
        <p:nvSpPr>
          <p:cNvPr id="3" name="Slide Number Placeholder 2">
            <a:extLst>
              <a:ext uri="{FF2B5EF4-FFF2-40B4-BE49-F238E27FC236}">
                <a16:creationId xmlns:a16="http://schemas.microsoft.com/office/drawing/2014/main" id="{6763DF47-1A1E-E741-9A4F-6F935006740E}"/>
              </a:ext>
            </a:extLst>
          </p:cNvPr>
          <p:cNvSpPr>
            <a:spLocks noGrp="1"/>
          </p:cNvSpPr>
          <p:nvPr>
            <p:ph type="sldNum" sz="quarter" idx="4294967295"/>
          </p:nvPr>
        </p:nvSpPr>
        <p:spPr>
          <a:xfrm>
            <a:off x="11547475" y="6530975"/>
            <a:ext cx="644525" cy="227013"/>
          </a:xfrm>
          <a:prstGeom prst="rect">
            <a:avLst/>
          </a:prstGeom>
        </p:spPr>
        <p:txBody>
          <a:bodyPr/>
          <a:lstStyle/>
          <a:p>
            <a:fld id="{E89BC60F-F4BF-4EE8-9F02-8A0093F1814F}" type="slidenum">
              <a:rPr lang="en-GB" smtClean="0"/>
              <a:t>27</a:t>
            </a:fld>
            <a:endParaRPr lang="en-GB"/>
          </a:p>
        </p:txBody>
      </p:sp>
    </p:spTree>
    <p:extLst>
      <p:ext uri="{BB962C8B-B14F-4D97-AF65-F5344CB8AC3E}">
        <p14:creationId xmlns:p14="http://schemas.microsoft.com/office/powerpoint/2010/main" val="903179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14FD13E-50D7-CC41-8057-3278115D046C}"/>
              </a:ext>
            </a:extLst>
          </p:cNvPr>
          <p:cNvSpPr>
            <a:spLocks noGrp="1"/>
          </p:cNvSpPr>
          <p:nvPr>
            <p:ph idx="1"/>
          </p:nvPr>
        </p:nvSpPr>
        <p:spPr>
          <a:xfrm>
            <a:off x="516467" y="1127803"/>
            <a:ext cx="11159067" cy="4844363"/>
          </a:xfrm>
        </p:spPr>
        <p:txBody>
          <a:bodyPr>
            <a:normAutofit/>
          </a:bodyPr>
          <a:lstStyle/>
          <a:p>
            <a:pPr lvl="1">
              <a:buFont typeface="Arial" panose="020B0604020202020204" pitchFamily="34" charset="0"/>
              <a:buChar char="•"/>
            </a:pPr>
            <a:r>
              <a:rPr lang="en-US" sz="2400" dirty="0"/>
              <a:t>'Old approach' - </a:t>
            </a:r>
            <a:r>
              <a:rPr lang="en-US" sz="2400" dirty="0" err="1"/>
              <a:t>centralised</a:t>
            </a:r>
            <a:r>
              <a:rPr lang="en-US" sz="2400" dirty="0"/>
              <a:t> installations</a:t>
            </a:r>
          </a:p>
          <a:p>
            <a:pPr lvl="2">
              <a:buFont typeface="Arial" panose="020B0604020202020204" pitchFamily="34" charset="0"/>
              <a:buChar char="•"/>
            </a:pPr>
            <a:r>
              <a:rPr lang="en-US" sz="2200" dirty="0"/>
              <a:t>Various issues…</a:t>
            </a:r>
          </a:p>
          <a:p>
            <a:pPr lvl="1">
              <a:buFont typeface="Arial" panose="020B0604020202020204" pitchFamily="34" charset="0"/>
              <a:buChar char="•"/>
            </a:pPr>
            <a:r>
              <a:rPr lang="en-US" sz="2400" dirty="0" err="1"/>
              <a:t>Conda</a:t>
            </a:r>
            <a:endParaRPr lang="en-US" sz="2400" dirty="0"/>
          </a:p>
          <a:p>
            <a:pPr lvl="2">
              <a:buFont typeface="Arial" panose="020B0604020202020204" pitchFamily="34" charset="0"/>
              <a:buChar char="•"/>
            </a:pPr>
            <a:r>
              <a:rPr lang="en-US" sz="2200" dirty="0"/>
              <a:t>Easily install packages you need as required</a:t>
            </a:r>
          </a:p>
          <a:p>
            <a:pPr lvl="2">
              <a:buFont typeface="Arial" panose="020B0604020202020204" pitchFamily="34" charset="0"/>
              <a:buChar char="•"/>
            </a:pPr>
            <a:r>
              <a:rPr lang="en-US" sz="2200" dirty="0"/>
              <a:t>Supports multiple environments</a:t>
            </a:r>
          </a:p>
          <a:p>
            <a:pPr lvl="2">
              <a:buFont typeface="Arial" panose="020B0604020202020204" pitchFamily="34" charset="0"/>
              <a:buChar char="•"/>
            </a:pPr>
            <a:r>
              <a:rPr lang="en-US" sz="2200" dirty="0"/>
              <a:t>Enhances reproducibility</a:t>
            </a:r>
          </a:p>
          <a:p>
            <a:pPr lvl="1">
              <a:buFont typeface="Arial" panose="020B0604020202020204" pitchFamily="34" charset="0"/>
              <a:buChar char="•"/>
            </a:pPr>
            <a:r>
              <a:rPr lang="en-US" sz="2400" dirty="0" err="1"/>
              <a:t>Bioconda</a:t>
            </a:r>
            <a:r>
              <a:rPr lang="en-US" sz="2400" dirty="0"/>
              <a:t> </a:t>
            </a:r>
          </a:p>
          <a:p>
            <a:pPr lvl="2">
              <a:buFont typeface="Arial" panose="020B0604020202020204" pitchFamily="34" charset="0"/>
              <a:buChar char="•"/>
            </a:pPr>
            <a:r>
              <a:rPr lang="en-US" sz="2200" dirty="0">
                <a:hlinkClick r:id="rId2"/>
              </a:rPr>
              <a:t>https://bioconda.github.io/</a:t>
            </a:r>
            <a:endParaRPr lang="en-US" sz="2200" dirty="0"/>
          </a:p>
          <a:p>
            <a:pPr lvl="2">
              <a:buFont typeface="Arial" panose="020B0604020202020204" pitchFamily="34" charset="0"/>
              <a:buChar char="•"/>
            </a:pPr>
            <a:r>
              <a:rPr lang="en-US" sz="2200" dirty="0"/>
              <a:t>&gt;7000 bioinformatics packages</a:t>
            </a:r>
          </a:p>
          <a:p>
            <a:pPr lvl="1">
              <a:buFont typeface="Arial" panose="020B0604020202020204" pitchFamily="34" charset="0"/>
              <a:buChar char="•"/>
            </a:pPr>
            <a:r>
              <a:rPr lang="en-US" sz="2400" dirty="0"/>
              <a:t>Not everything you need may already be packaged</a:t>
            </a:r>
          </a:p>
          <a:p>
            <a:pPr marL="0" lvl="1" indent="0">
              <a:buNone/>
            </a:pPr>
            <a:endParaRPr lang="en-US" dirty="0"/>
          </a:p>
          <a:p>
            <a:pPr marL="342900" indent="-342900">
              <a:buFont typeface="Arial" panose="020B0604020202020204" pitchFamily="34" charset="0"/>
              <a:buChar char="•"/>
            </a:pPr>
            <a:endParaRPr lang="en-GB" dirty="0"/>
          </a:p>
        </p:txBody>
      </p:sp>
      <p:sp>
        <p:nvSpPr>
          <p:cNvPr id="4" name="Title 3">
            <a:extLst>
              <a:ext uri="{FF2B5EF4-FFF2-40B4-BE49-F238E27FC236}">
                <a16:creationId xmlns:a16="http://schemas.microsoft.com/office/drawing/2014/main" id="{4C5AE3C5-999F-744A-83C9-BCE3103646ED}"/>
              </a:ext>
            </a:extLst>
          </p:cNvPr>
          <p:cNvSpPr>
            <a:spLocks noGrp="1"/>
          </p:cNvSpPr>
          <p:nvPr>
            <p:ph type="title"/>
          </p:nvPr>
        </p:nvSpPr>
        <p:spPr/>
        <p:txBody>
          <a:bodyPr/>
          <a:lstStyle/>
          <a:p>
            <a:r>
              <a:rPr lang="en-GB" dirty="0" err="1"/>
              <a:t>Conda</a:t>
            </a:r>
            <a:endParaRPr lang="en-GB" dirty="0"/>
          </a:p>
        </p:txBody>
      </p:sp>
      <p:pic>
        <p:nvPicPr>
          <p:cNvPr id="1026" name="Picture 2">
            <a:extLst>
              <a:ext uri="{FF2B5EF4-FFF2-40B4-BE49-F238E27FC236}">
                <a16:creationId xmlns:a16="http://schemas.microsoft.com/office/drawing/2014/main" id="{6231F940-9C95-AD4C-BEDF-9F719DFC3B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5612" y="4087841"/>
            <a:ext cx="4724400" cy="768330"/>
          </a:xfrm>
          <a:prstGeom prst="rect">
            <a:avLst/>
          </a:prstGeom>
          <a:noFill/>
          <a:extLst>
            <a:ext uri="{909E8E84-426E-40DD-AFC4-6F175D3DCCD1}">
              <a14:hiddenFill xmlns:a14="http://schemas.microsoft.com/office/drawing/2010/main">
                <a:solidFill>
                  <a:srgbClr val="FFFFFF"/>
                </a:solidFill>
              </a14:hiddenFill>
            </a:ext>
          </a:extLst>
        </p:spPr>
      </p:pic>
      <p:pic>
        <p:nvPicPr>
          <p:cNvPr id="7" name="Graphic 6">
            <a:extLst>
              <a:ext uri="{FF2B5EF4-FFF2-40B4-BE49-F238E27FC236}">
                <a16:creationId xmlns:a16="http://schemas.microsoft.com/office/drawing/2014/main" id="{34A9ED4B-B9CA-5A40-9940-3A7021CCCFD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805612" y="2270291"/>
            <a:ext cx="4724400" cy="977900"/>
          </a:xfrm>
          <a:prstGeom prst="rect">
            <a:avLst/>
          </a:prstGeom>
        </p:spPr>
      </p:pic>
    </p:spTree>
    <p:extLst>
      <p:ext uri="{BB962C8B-B14F-4D97-AF65-F5344CB8AC3E}">
        <p14:creationId xmlns:p14="http://schemas.microsoft.com/office/powerpoint/2010/main" val="1187650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par>
                                <p:cTn id="15" presetID="10"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5">
                                            <p:txEl>
                                              <p:pRg st="7" end="7"/>
                                            </p:txEl>
                                          </p:spTgt>
                                        </p:tgtEl>
                                        <p:attrNameLst>
                                          <p:attrName>style.visibility</p:attrName>
                                        </p:attrNameLst>
                                      </p:cBhvr>
                                      <p:to>
                                        <p:strVal val="visible"/>
                                      </p:to>
                                    </p:set>
                                  </p:childTnLst>
                                </p:cTn>
                              </p:par>
                              <p:par>
                                <p:cTn id="38" presetID="10" presetClass="entr" presetSubtype="0" fill="hold" nodeType="withEffect">
                                  <p:stCondLst>
                                    <p:cond delay="0"/>
                                  </p:stCondLst>
                                  <p:childTnLst>
                                    <p:set>
                                      <p:cBhvr>
                                        <p:cTn id="39" dur="1" fill="hold">
                                          <p:stCondLst>
                                            <p:cond delay="0"/>
                                          </p:stCondLst>
                                        </p:cTn>
                                        <p:tgtEl>
                                          <p:spTgt spid="1026"/>
                                        </p:tgtEl>
                                        <p:attrNameLst>
                                          <p:attrName>style.visibility</p:attrName>
                                        </p:attrNameLst>
                                      </p:cBhvr>
                                      <p:to>
                                        <p:strVal val="visible"/>
                                      </p:to>
                                    </p:set>
                                    <p:animEffect transition="in" filter="fade">
                                      <p:cBhvr>
                                        <p:cTn id="40" dur="500"/>
                                        <p:tgtEl>
                                          <p:spTgt spid="1026"/>
                                        </p:tgtEl>
                                      </p:cBhvr>
                                    </p:animEffect>
                                  </p:childTnLst>
                                </p:cTn>
                              </p:par>
                              <p:par>
                                <p:cTn id="41" presetID="1" presetClass="entr" presetSubtype="0" fill="hold" nodeType="withEffect">
                                  <p:stCondLst>
                                    <p:cond delay="0"/>
                                  </p:stCondLst>
                                  <p:childTnLst>
                                    <p:set>
                                      <p:cBhvr>
                                        <p:cTn id="4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8E8C45-7ECC-8A4B-A346-F7538C6A4B4B}"/>
              </a:ext>
            </a:extLst>
          </p:cNvPr>
          <p:cNvSpPr>
            <a:spLocks noGrp="1"/>
          </p:cNvSpPr>
          <p:nvPr>
            <p:ph idx="1"/>
          </p:nvPr>
        </p:nvSpPr>
        <p:spPr/>
        <p:txBody>
          <a:bodyPr>
            <a:normAutofit/>
          </a:bodyPr>
          <a:lstStyle/>
          <a:p>
            <a:pPr marL="342900" indent="-342900">
              <a:buFont typeface="Arial" panose="020B0604020202020204" pitchFamily="34" charset="0"/>
              <a:buChar char="•"/>
            </a:pPr>
            <a:r>
              <a:rPr lang="en-GB" dirty="0" err="1"/>
              <a:t>Miniconda</a:t>
            </a:r>
            <a:r>
              <a:rPr lang="en-GB" dirty="0"/>
              <a:t>: </a:t>
            </a:r>
            <a:r>
              <a:rPr lang="en-GB" dirty="0">
                <a:hlinkClick r:id="rId2"/>
              </a:rPr>
              <a:t>https://conda.io/en/master/miniconda.html</a:t>
            </a:r>
            <a:r>
              <a:rPr lang="en-GB" dirty="0"/>
              <a:t> </a:t>
            </a:r>
          </a:p>
          <a:p>
            <a:pPr marL="342900" indent="-342900">
              <a:buFont typeface="Arial" panose="020B0604020202020204" pitchFamily="34" charset="0"/>
              <a:buChar char="•"/>
            </a:pPr>
            <a:r>
              <a:rPr lang="en-GB" dirty="0"/>
              <a:t>A centralised installation script is available on the cluster</a:t>
            </a:r>
          </a:p>
          <a:p>
            <a:r>
              <a:rPr lang="en-GB" sz="1800" dirty="0">
                <a:solidFill>
                  <a:schemeClr val="accent1">
                    <a:lumMod val="75000"/>
                  </a:schemeClr>
                </a:solidFill>
                <a:latin typeface="Courier" pitchFamily="2" charset="0"/>
                <a:cs typeface="Courier New" panose="02070309020205020404" pitchFamily="49" charset="0"/>
              </a:rPr>
              <a:t>[jabbott@login1 ~]</a:t>
            </a:r>
          </a:p>
          <a:p>
            <a:pPr lvl="1" indent="0">
              <a:buNone/>
            </a:pPr>
            <a:endParaRPr lang="en-GB" sz="1600" dirty="0">
              <a:latin typeface="Courier" pitchFamily="2" charset="0"/>
              <a:cs typeface="Courier New" panose="02070309020205020404" pitchFamily="49" charset="0"/>
            </a:endParaRPr>
          </a:p>
          <a:p>
            <a:pPr lvl="1" indent="0">
              <a:buNone/>
            </a:pPr>
            <a:endParaRPr lang="en-GB" sz="1600" dirty="0">
              <a:latin typeface="Courier" pitchFamily="2" charset="0"/>
              <a:cs typeface="Courier New" panose="02070309020205020404" pitchFamily="49" charset="0"/>
            </a:endParaRPr>
          </a:p>
          <a:p>
            <a:pPr lvl="1" indent="0">
              <a:buNone/>
            </a:pPr>
            <a:endParaRPr lang="en-GB" sz="1600" dirty="0">
              <a:solidFill>
                <a:schemeClr val="accent5">
                  <a:lumMod val="75000"/>
                </a:schemeClr>
              </a:solidFill>
              <a:latin typeface="Courier" pitchFamily="2" charset="0"/>
              <a:cs typeface="Courier New" panose="02070309020205020404" pitchFamily="49" charset="0"/>
            </a:endParaRPr>
          </a:p>
          <a:p>
            <a:pPr lvl="1" indent="0">
              <a:buNone/>
            </a:pPr>
            <a:endParaRPr lang="en-GB" sz="1600" dirty="0">
              <a:solidFill>
                <a:schemeClr val="accent5">
                  <a:lumMod val="75000"/>
                </a:schemeClr>
              </a:solidFill>
              <a:latin typeface="Courier" pitchFamily="2" charset="0"/>
              <a:cs typeface="Courier New" panose="02070309020205020404" pitchFamily="49" charset="0"/>
            </a:endParaRPr>
          </a:p>
          <a:p>
            <a:pPr lvl="1" indent="0">
              <a:buNone/>
            </a:pPr>
            <a:r>
              <a:rPr lang="en-GB" sz="1600" dirty="0">
                <a:solidFill>
                  <a:schemeClr val="accent1">
                    <a:lumMod val="75000"/>
                  </a:schemeClr>
                </a:solidFill>
                <a:latin typeface="Courier" pitchFamily="2" charset="0"/>
                <a:cs typeface="Courier New" panose="02070309020205020404" pitchFamily="49" charset="0"/>
              </a:rPr>
              <a:t>In order to continue the installation process, please review the license</a:t>
            </a:r>
          </a:p>
          <a:p>
            <a:pPr lvl="1" indent="0">
              <a:buNone/>
            </a:pPr>
            <a:r>
              <a:rPr lang="en-GB" sz="1600" dirty="0">
                <a:solidFill>
                  <a:schemeClr val="accent1">
                    <a:lumMod val="75000"/>
                  </a:schemeClr>
                </a:solidFill>
                <a:latin typeface="Courier" pitchFamily="2" charset="0"/>
                <a:cs typeface="Courier New" panose="02070309020205020404" pitchFamily="49" charset="0"/>
              </a:rPr>
              <a:t>agreement.</a:t>
            </a:r>
          </a:p>
          <a:p>
            <a:pPr lvl="1" indent="0">
              <a:buNone/>
            </a:pPr>
            <a:r>
              <a:rPr lang="en-GB" sz="1600" dirty="0">
                <a:solidFill>
                  <a:schemeClr val="accent1">
                    <a:lumMod val="75000"/>
                  </a:schemeClr>
                </a:solidFill>
                <a:latin typeface="Courier" pitchFamily="2" charset="0"/>
                <a:cs typeface="Courier New" panose="02070309020205020404" pitchFamily="49" charset="0"/>
              </a:rPr>
              <a:t>Please, press ENTER to continue</a:t>
            </a:r>
          </a:p>
          <a:p>
            <a:pPr lvl="1" indent="0">
              <a:buNone/>
            </a:pPr>
            <a:r>
              <a:rPr lang="en-GB" sz="1600" dirty="0">
                <a:solidFill>
                  <a:schemeClr val="accent1">
                    <a:lumMod val="75000"/>
                  </a:schemeClr>
                </a:solidFill>
                <a:latin typeface="Courier" pitchFamily="2" charset="0"/>
                <a:cs typeface="Courier New" panose="02070309020205020404" pitchFamily="49" charset="0"/>
              </a:rPr>
              <a:t>Do you accept the license terms? [</a:t>
            </a:r>
            <a:r>
              <a:rPr lang="en-GB" sz="1600" dirty="0" err="1">
                <a:solidFill>
                  <a:schemeClr val="accent1">
                    <a:lumMod val="75000"/>
                  </a:schemeClr>
                </a:solidFill>
                <a:latin typeface="Courier" pitchFamily="2" charset="0"/>
                <a:cs typeface="Courier New" panose="02070309020205020404" pitchFamily="49" charset="0"/>
              </a:rPr>
              <a:t>yes|no</a:t>
            </a:r>
            <a:r>
              <a:rPr lang="en-GB" sz="1600" dirty="0">
                <a:solidFill>
                  <a:schemeClr val="accent1">
                    <a:lumMod val="75000"/>
                  </a:schemeClr>
                </a:solidFill>
                <a:latin typeface="Courier" pitchFamily="2" charset="0"/>
                <a:cs typeface="Courier New" panose="02070309020205020404" pitchFamily="49" charset="0"/>
              </a:rPr>
              <a:t>]</a:t>
            </a:r>
          </a:p>
          <a:p>
            <a:pPr lvl="1" indent="0">
              <a:buNone/>
            </a:pPr>
            <a:r>
              <a:rPr lang="en-GB" sz="1600" dirty="0">
                <a:solidFill>
                  <a:schemeClr val="accent1">
                    <a:lumMod val="75000"/>
                  </a:schemeClr>
                </a:solidFill>
                <a:latin typeface="Courier" pitchFamily="2" charset="0"/>
                <a:cs typeface="Courier New" panose="02070309020205020404" pitchFamily="49" charset="0"/>
              </a:rPr>
              <a:t>[no] &gt;&gt;&gt;</a:t>
            </a:r>
          </a:p>
          <a:p>
            <a:pPr lvl="1" indent="0">
              <a:buNone/>
            </a:pPr>
            <a:endParaRPr lang="en-GB" sz="1600" dirty="0">
              <a:latin typeface="Courier New" panose="02070309020205020404" pitchFamily="49" charset="0"/>
              <a:cs typeface="Courier New" panose="02070309020205020404" pitchFamily="49" charset="0"/>
            </a:endParaRPr>
          </a:p>
          <a:p>
            <a:pPr lvl="1" indent="0">
              <a:buNone/>
            </a:pPr>
            <a:endParaRPr lang="en-GB" sz="1600" dirty="0">
              <a:latin typeface="Courier New" panose="02070309020205020404" pitchFamily="49" charset="0"/>
              <a:cs typeface="Courier New" panose="02070309020205020404" pitchFamily="49" charset="0"/>
            </a:endParaRPr>
          </a:p>
        </p:txBody>
      </p:sp>
      <p:sp>
        <p:nvSpPr>
          <p:cNvPr id="4" name="Slide Number Placeholder 3">
            <a:extLst>
              <a:ext uri="{FF2B5EF4-FFF2-40B4-BE49-F238E27FC236}">
                <a16:creationId xmlns:a16="http://schemas.microsoft.com/office/drawing/2014/main" id="{D7DD5E4E-930B-2E41-BED4-16CF09719D1E}"/>
              </a:ext>
            </a:extLst>
          </p:cNvPr>
          <p:cNvSpPr>
            <a:spLocks noGrp="1"/>
          </p:cNvSpPr>
          <p:nvPr>
            <p:ph type="sldNum" sz="quarter" idx="12"/>
          </p:nvPr>
        </p:nvSpPr>
        <p:spPr/>
        <p:txBody>
          <a:bodyPr/>
          <a:lstStyle/>
          <a:p>
            <a:fld id="{E89BC60F-F4BF-4EE8-9F02-8A0093F1814F}" type="slidenum">
              <a:rPr lang="en-GB" smtClean="0"/>
              <a:t>29</a:t>
            </a:fld>
            <a:endParaRPr lang="en-GB"/>
          </a:p>
        </p:txBody>
      </p:sp>
      <p:sp>
        <p:nvSpPr>
          <p:cNvPr id="2" name="Title 1">
            <a:extLst>
              <a:ext uri="{FF2B5EF4-FFF2-40B4-BE49-F238E27FC236}">
                <a16:creationId xmlns:a16="http://schemas.microsoft.com/office/drawing/2014/main" id="{7570B8CF-2891-1042-9EAC-6E723AA17048}"/>
              </a:ext>
            </a:extLst>
          </p:cNvPr>
          <p:cNvSpPr>
            <a:spLocks noGrp="1"/>
          </p:cNvSpPr>
          <p:nvPr>
            <p:ph type="title"/>
          </p:nvPr>
        </p:nvSpPr>
        <p:spPr/>
        <p:txBody>
          <a:bodyPr/>
          <a:lstStyle/>
          <a:p>
            <a:r>
              <a:rPr lang="en-GB" dirty="0"/>
              <a:t>Installing </a:t>
            </a:r>
            <a:r>
              <a:rPr lang="en-GB" dirty="0" err="1"/>
              <a:t>conda</a:t>
            </a:r>
            <a:endParaRPr lang="en-GB" dirty="0"/>
          </a:p>
        </p:txBody>
      </p:sp>
      <p:sp>
        <p:nvSpPr>
          <p:cNvPr id="5" name="TextBox 4">
            <a:extLst>
              <a:ext uri="{FF2B5EF4-FFF2-40B4-BE49-F238E27FC236}">
                <a16:creationId xmlns:a16="http://schemas.microsoft.com/office/drawing/2014/main" id="{C3180613-118A-DC4F-B1B9-6799B9847666}"/>
              </a:ext>
            </a:extLst>
          </p:cNvPr>
          <p:cNvSpPr txBox="1"/>
          <p:nvPr/>
        </p:nvSpPr>
        <p:spPr>
          <a:xfrm>
            <a:off x="1872585" y="5293912"/>
            <a:ext cx="1194619" cy="369332"/>
          </a:xfrm>
          <a:prstGeom prst="rect">
            <a:avLst/>
          </a:prstGeom>
          <a:noFill/>
        </p:spPr>
        <p:txBody>
          <a:bodyPr wrap="square" rtlCol="0">
            <a:spAutoFit/>
          </a:bodyPr>
          <a:lstStyle/>
          <a:p>
            <a:r>
              <a:rPr lang="en-GB" dirty="0">
                <a:solidFill>
                  <a:schemeClr val="accent5">
                    <a:lumMod val="50000"/>
                  </a:schemeClr>
                </a:solidFill>
                <a:latin typeface="Courier" pitchFamily="2" charset="0"/>
                <a:cs typeface="Courier New" panose="02070309020205020404" pitchFamily="49" charset="0"/>
              </a:rPr>
              <a:t>yes</a:t>
            </a:r>
            <a:endParaRPr lang="en-US" dirty="0">
              <a:solidFill>
                <a:schemeClr val="accent5">
                  <a:lumMod val="50000"/>
                </a:schemeClr>
              </a:solidFill>
            </a:endParaRPr>
          </a:p>
        </p:txBody>
      </p:sp>
      <p:sp>
        <p:nvSpPr>
          <p:cNvPr id="6" name="TextBox 5">
            <a:extLst>
              <a:ext uri="{FF2B5EF4-FFF2-40B4-BE49-F238E27FC236}">
                <a16:creationId xmlns:a16="http://schemas.microsoft.com/office/drawing/2014/main" id="{09AE145E-7627-3842-A0EF-7D07BA2249E4}"/>
              </a:ext>
            </a:extLst>
          </p:cNvPr>
          <p:cNvSpPr txBox="1"/>
          <p:nvPr/>
        </p:nvSpPr>
        <p:spPr>
          <a:xfrm>
            <a:off x="2922047" y="1946457"/>
            <a:ext cx="9166966" cy="369332"/>
          </a:xfrm>
          <a:prstGeom prst="rect">
            <a:avLst/>
          </a:prstGeom>
          <a:noFill/>
        </p:spPr>
        <p:txBody>
          <a:bodyPr wrap="square" rtlCol="0">
            <a:spAutoFit/>
          </a:bodyPr>
          <a:lstStyle/>
          <a:p>
            <a:r>
              <a:rPr lang="en-GB" dirty="0">
                <a:solidFill>
                  <a:schemeClr val="accent5">
                    <a:lumMod val="50000"/>
                  </a:schemeClr>
                </a:solidFill>
                <a:latin typeface="Courier" pitchFamily="2" charset="0"/>
                <a:cs typeface="Courier New" panose="02070309020205020404" pitchFamily="49" charset="0"/>
              </a:rPr>
              <a:t>setup-</a:t>
            </a:r>
            <a:r>
              <a:rPr lang="en-GB" dirty="0" err="1">
                <a:solidFill>
                  <a:schemeClr val="accent5">
                    <a:lumMod val="50000"/>
                  </a:schemeClr>
                </a:solidFill>
                <a:latin typeface="Courier" pitchFamily="2" charset="0"/>
                <a:cs typeface="Courier New" panose="02070309020205020404" pitchFamily="49" charset="0"/>
              </a:rPr>
              <a:t>miniconda</a:t>
            </a:r>
            <a:r>
              <a:rPr lang="en-GB" dirty="0">
                <a:solidFill>
                  <a:schemeClr val="accent5">
                    <a:lumMod val="50000"/>
                  </a:schemeClr>
                </a:solidFill>
                <a:latin typeface="Courier" pitchFamily="2" charset="0"/>
                <a:cs typeface="Courier New" panose="02070309020205020404" pitchFamily="49" charset="0"/>
              </a:rPr>
              <a:t>-</a:t>
            </a:r>
            <a:r>
              <a:rPr lang="en-GB" dirty="0" err="1">
                <a:solidFill>
                  <a:schemeClr val="accent5">
                    <a:lumMod val="50000"/>
                  </a:schemeClr>
                </a:solidFill>
                <a:latin typeface="Courier" pitchFamily="2" charset="0"/>
                <a:cs typeface="Courier New" panose="02070309020205020404" pitchFamily="49" charset="0"/>
              </a:rPr>
              <a:t>env</a:t>
            </a:r>
            <a:r>
              <a:rPr lang="en-GB" dirty="0">
                <a:solidFill>
                  <a:schemeClr val="accent5">
                    <a:lumMod val="50000"/>
                  </a:schemeClr>
                </a:solidFill>
                <a:latin typeface="Courier" pitchFamily="2" charset="0"/>
                <a:cs typeface="Courier New" panose="02070309020205020404" pitchFamily="49" charset="0"/>
              </a:rPr>
              <a:t> /cluster/[</a:t>
            </a:r>
            <a:r>
              <a:rPr lang="en-GB" dirty="0" err="1">
                <a:solidFill>
                  <a:schemeClr val="accent5">
                    <a:lumMod val="50000"/>
                  </a:schemeClr>
                </a:solidFill>
                <a:latin typeface="Courier" pitchFamily="2" charset="0"/>
                <a:cs typeface="Courier New" panose="02070309020205020404" pitchFamily="49" charset="0"/>
              </a:rPr>
              <a:t>groupname</a:t>
            </a:r>
            <a:r>
              <a:rPr lang="en-GB" dirty="0">
                <a:solidFill>
                  <a:schemeClr val="accent5">
                    <a:lumMod val="50000"/>
                  </a:schemeClr>
                </a:solidFill>
                <a:latin typeface="Courier" pitchFamily="2" charset="0"/>
                <a:cs typeface="Courier New" panose="02070309020205020404" pitchFamily="49" charset="0"/>
              </a:rPr>
              <a:t>]/[username]/[</a:t>
            </a:r>
            <a:r>
              <a:rPr lang="en-GB" dirty="0" err="1">
                <a:solidFill>
                  <a:schemeClr val="accent5">
                    <a:lumMod val="50000"/>
                  </a:schemeClr>
                </a:solidFill>
                <a:latin typeface="Courier" pitchFamily="2" charset="0"/>
                <a:cs typeface="Courier New" panose="02070309020205020404" pitchFamily="49" charset="0"/>
              </a:rPr>
              <a:t>condaname</a:t>
            </a:r>
            <a:r>
              <a:rPr lang="en-GB" dirty="0">
                <a:solidFill>
                  <a:schemeClr val="accent5">
                    <a:lumMod val="50000"/>
                  </a:schemeClr>
                </a:solidFill>
                <a:latin typeface="Courier" pitchFamily="2" charset="0"/>
                <a:cs typeface="Courier New" panose="02070309020205020404" pitchFamily="49" charset="0"/>
              </a:rPr>
              <a:t>]</a:t>
            </a:r>
            <a:endParaRPr lang="en-US" dirty="0">
              <a:solidFill>
                <a:schemeClr val="accent5">
                  <a:lumMod val="50000"/>
                </a:schemeClr>
              </a:solidFill>
            </a:endParaRPr>
          </a:p>
        </p:txBody>
      </p:sp>
      <p:grpSp>
        <p:nvGrpSpPr>
          <p:cNvPr id="19" name="Group 18">
            <a:extLst>
              <a:ext uri="{FF2B5EF4-FFF2-40B4-BE49-F238E27FC236}">
                <a16:creationId xmlns:a16="http://schemas.microsoft.com/office/drawing/2014/main" id="{65AFDF5C-AD56-9E48-A6D0-177EF6FB24BD}"/>
              </a:ext>
            </a:extLst>
          </p:cNvPr>
          <p:cNvGrpSpPr/>
          <p:nvPr/>
        </p:nvGrpSpPr>
        <p:grpSpPr>
          <a:xfrm>
            <a:off x="6067685" y="1946457"/>
            <a:ext cx="2668295" cy="1077702"/>
            <a:chOff x="5109515" y="2420593"/>
            <a:chExt cx="2668295" cy="1077702"/>
          </a:xfrm>
        </p:grpSpPr>
        <p:sp>
          <p:nvSpPr>
            <p:cNvPr id="7" name="Frame 6">
              <a:extLst>
                <a:ext uri="{FF2B5EF4-FFF2-40B4-BE49-F238E27FC236}">
                  <a16:creationId xmlns:a16="http://schemas.microsoft.com/office/drawing/2014/main" id="{4E7D148E-C355-7C40-961E-17FE6DC220C7}"/>
                </a:ext>
              </a:extLst>
            </p:cNvPr>
            <p:cNvSpPr/>
            <p:nvPr/>
          </p:nvSpPr>
          <p:spPr>
            <a:xfrm>
              <a:off x="6000750" y="2420593"/>
              <a:ext cx="1528763" cy="369332"/>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1" name="Straight Arrow Connector 10">
              <a:extLst>
                <a:ext uri="{FF2B5EF4-FFF2-40B4-BE49-F238E27FC236}">
                  <a16:creationId xmlns:a16="http://schemas.microsoft.com/office/drawing/2014/main" id="{E359D704-B9B9-9F44-8AAD-FDC5D3089647}"/>
                </a:ext>
              </a:extLst>
            </p:cNvPr>
            <p:cNvCxnSpPr/>
            <p:nvPr/>
          </p:nvCxnSpPr>
          <p:spPr>
            <a:xfrm flipH="1">
              <a:off x="6443663" y="2789925"/>
              <a:ext cx="157162" cy="3247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CAD5728E-5808-0440-9588-47719665F344}"/>
                </a:ext>
              </a:extLst>
            </p:cNvPr>
            <p:cNvSpPr txBox="1"/>
            <p:nvPr/>
          </p:nvSpPr>
          <p:spPr>
            <a:xfrm>
              <a:off x="5109515" y="3128963"/>
              <a:ext cx="2668295" cy="369332"/>
            </a:xfrm>
            <a:prstGeom prst="rect">
              <a:avLst/>
            </a:prstGeom>
            <a:noFill/>
          </p:spPr>
          <p:txBody>
            <a:bodyPr wrap="none" rtlCol="0">
              <a:spAutoFit/>
            </a:bodyPr>
            <a:lstStyle/>
            <a:p>
              <a:r>
                <a:rPr lang="en-US" dirty="0"/>
                <a:t>Group directory in /cluster</a:t>
              </a:r>
            </a:p>
          </p:txBody>
        </p:sp>
      </p:grpSp>
      <p:grpSp>
        <p:nvGrpSpPr>
          <p:cNvPr id="20" name="Group 19">
            <a:extLst>
              <a:ext uri="{FF2B5EF4-FFF2-40B4-BE49-F238E27FC236}">
                <a16:creationId xmlns:a16="http://schemas.microsoft.com/office/drawing/2014/main" id="{9C8E233D-37CB-2044-BA0C-34CEC5A0FE2C}"/>
              </a:ext>
            </a:extLst>
          </p:cNvPr>
          <p:cNvGrpSpPr/>
          <p:nvPr/>
        </p:nvGrpSpPr>
        <p:grpSpPr>
          <a:xfrm>
            <a:off x="8574469" y="1946457"/>
            <a:ext cx="1653458" cy="1083497"/>
            <a:chOff x="7480831" y="2420593"/>
            <a:chExt cx="1653458" cy="1083497"/>
          </a:xfrm>
        </p:grpSpPr>
        <p:sp>
          <p:nvSpPr>
            <p:cNvPr id="8" name="Frame 7">
              <a:extLst>
                <a:ext uri="{FF2B5EF4-FFF2-40B4-BE49-F238E27FC236}">
                  <a16:creationId xmlns:a16="http://schemas.microsoft.com/office/drawing/2014/main" id="{9CE4D431-57B1-5D4E-BE4B-389AD2EBDAE0}"/>
                </a:ext>
              </a:extLst>
            </p:cNvPr>
            <p:cNvSpPr/>
            <p:nvPr/>
          </p:nvSpPr>
          <p:spPr>
            <a:xfrm>
              <a:off x="7480831" y="2420593"/>
              <a:ext cx="1424202" cy="369332"/>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3" name="Straight Arrow Connector 12">
              <a:extLst>
                <a:ext uri="{FF2B5EF4-FFF2-40B4-BE49-F238E27FC236}">
                  <a16:creationId xmlns:a16="http://schemas.microsoft.com/office/drawing/2014/main" id="{50DFF48D-6FF0-7942-AADF-80DE6E7A50BE}"/>
                </a:ext>
              </a:extLst>
            </p:cNvPr>
            <p:cNvCxnSpPr>
              <a:cxnSpLocks/>
              <a:stCxn id="8" idx="2"/>
            </p:cNvCxnSpPr>
            <p:nvPr/>
          </p:nvCxnSpPr>
          <p:spPr>
            <a:xfrm flipH="1">
              <a:off x="8129588" y="2789925"/>
              <a:ext cx="63344" cy="3390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AA1FA185-1537-5246-BAAA-F6AAC5F99C35}"/>
                </a:ext>
              </a:extLst>
            </p:cNvPr>
            <p:cNvSpPr txBox="1"/>
            <p:nvPr/>
          </p:nvSpPr>
          <p:spPr>
            <a:xfrm>
              <a:off x="7538596" y="3134758"/>
              <a:ext cx="1595693" cy="369332"/>
            </a:xfrm>
            <a:prstGeom prst="rect">
              <a:avLst/>
            </a:prstGeom>
            <a:noFill/>
          </p:spPr>
          <p:txBody>
            <a:bodyPr wrap="none" rtlCol="0">
              <a:spAutoFit/>
            </a:bodyPr>
            <a:lstStyle/>
            <a:p>
              <a:r>
                <a:rPr lang="en-US" dirty="0"/>
                <a:t>Your username</a:t>
              </a:r>
            </a:p>
          </p:txBody>
        </p:sp>
      </p:grpSp>
      <p:grpSp>
        <p:nvGrpSpPr>
          <p:cNvPr id="21" name="Group 20">
            <a:extLst>
              <a:ext uri="{FF2B5EF4-FFF2-40B4-BE49-F238E27FC236}">
                <a16:creationId xmlns:a16="http://schemas.microsoft.com/office/drawing/2014/main" id="{729DBF05-D6B4-7B47-B90B-5F579C7E1150}"/>
              </a:ext>
            </a:extLst>
          </p:cNvPr>
          <p:cNvGrpSpPr/>
          <p:nvPr/>
        </p:nvGrpSpPr>
        <p:grpSpPr>
          <a:xfrm>
            <a:off x="9834143" y="1946457"/>
            <a:ext cx="1958228" cy="1366291"/>
            <a:chOff x="8322814" y="2420593"/>
            <a:chExt cx="1958228" cy="1366291"/>
          </a:xfrm>
        </p:grpSpPr>
        <p:sp>
          <p:nvSpPr>
            <p:cNvPr id="9" name="Frame 8">
              <a:extLst>
                <a:ext uri="{FF2B5EF4-FFF2-40B4-BE49-F238E27FC236}">
                  <a16:creationId xmlns:a16="http://schemas.microsoft.com/office/drawing/2014/main" id="{EF33777F-424E-F34B-832F-972D5B5F5CA8}"/>
                </a:ext>
              </a:extLst>
            </p:cNvPr>
            <p:cNvSpPr/>
            <p:nvPr/>
          </p:nvSpPr>
          <p:spPr>
            <a:xfrm>
              <a:off x="8572500" y="2420593"/>
              <a:ext cx="1579073" cy="369332"/>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5" name="Straight Arrow Connector 14">
              <a:extLst>
                <a:ext uri="{FF2B5EF4-FFF2-40B4-BE49-F238E27FC236}">
                  <a16:creationId xmlns:a16="http://schemas.microsoft.com/office/drawing/2014/main" id="{2188F8AA-0C9F-BA4D-B69F-AA2AC5585381}"/>
                </a:ext>
              </a:extLst>
            </p:cNvPr>
            <p:cNvCxnSpPr>
              <a:cxnSpLocks/>
              <a:stCxn id="9" idx="2"/>
            </p:cNvCxnSpPr>
            <p:nvPr/>
          </p:nvCxnSpPr>
          <p:spPr>
            <a:xfrm>
              <a:off x="9362037" y="2789925"/>
              <a:ext cx="261920" cy="3247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159F6E12-9DB0-504D-A119-E3A8573BF0E4}"/>
                </a:ext>
              </a:extLst>
            </p:cNvPr>
            <p:cNvSpPr txBox="1"/>
            <p:nvPr/>
          </p:nvSpPr>
          <p:spPr>
            <a:xfrm>
              <a:off x="8322814" y="3140553"/>
              <a:ext cx="1958228" cy="646331"/>
            </a:xfrm>
            <a:prstGeom prst="rect">
              <a:avLst/>
            </a:prstGeom>
            <a:noFill/>
          </p:spPr>
          <p:txBody>
            <a:bodyPr wrap="none" rtlCol="0">
              <a:spAutoFit/>
            </a:bodyPr>
            <a:lstStyle/>
            <a:p>
              <a:pPr algn="ctr"/>
              <a:r>
                <a:rPr lang="en-US" dirty="0"/>
                <a:t>Directory name for</a:t>
              </a:r>
              <a:br>
                <a:rPr lang="en-US" dirty="0"/>
              </a:br>
              <a:r>
                <a:rPr lang="en-US" dirty="0"/>
                <a:t> installation</a:t>
              </a:r>
            </a:p>
          </p:txBody>
        </p:sp>
      </p:grpSp>
    </p:spTree>
    <p:extLst>
      <p:ext uri="{BB962C8B-B14F-4D97-AF65-F5344CB8AC3E}">
        <p14:creationId xmlns:p14="http://schemas.microsoft.com/office/powerpoint/2010/main" val="3366558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19"/>
                                        </p:tgtEl>
                                        <p:attrNameLst>
                                          <p:attrName>style.visibility</p:attrName>
                                        </p:attrNameLst>
                                      </p:cBhvr>
                                      <p:to>
                                        <p:strVal val="hidden"/>
                                      </p:to>
                                    </p:set>
                                  </p:childTnLst>
                                </p:cTn>
                              </p:par>
                              <p:par>
                                <p:cTn id="27" presetID="1" presetClass="entr" presetSubtype="0" fill="hold"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nodeType="clickEffect">
                                  <p:stCondLst>
                                    <p:cond delay="0"/>
                                  </p:stCondLst>
                                  <p:childTnLst>
                                    <p:set>
                                      <p:cBhvr>
                                        <p:cTn id="32" dur="1" fill="hold">
                                          <p:stCondLst>
                                            <p:cond delay="0"/>
                                          </p:stCondLst>
                                        </p:cTn>
                                        <p:tgtEl>
                                          <p:spTgt spid="20"/>
                                        </p:tgtEl>
                                        <p:attrNameLst>
                                          <p:attrName>style.visibility</p:attrName>
                                        </p:attrNameLst>
                                      </p:cBhvr>
                                      <p:to>
                                        <p:strVal val="hidden"/>
                                      </p:to>
                                    </p:set>
                                  </p:childTnLst>
                                </p:cTn>
                              </p:par>
                              <p:par>
                                <p:cTn id="33" presetID="1" presetClass="entr" presetSubtype="0" fill="hold" nodeType="with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nodeType="clickEffect">
                                  <p:stCondLst>
                                    <p:cond delay="0"/>
                                  </p:stCondLst>
                                  <p:childTnLst>
                                    <p:set>
                                      <p:cBhvr>
                                        <p:cTn id="38" dur="1" fill="hold">
                                          <p:stCondLst>
                                            <p:cond delay="0"/>
                                          </p:stCondLst>
                                        </p:cTn>
                                        <p:tgtEl>
                                          <p:spTgt spid="21"/>
                                        </p:tgtEl>
                                        <p:attrNameLst>
                                          <p:attrName>style.visibility</p:attrName>
                                        </p:attrNameLst>
                                      </p:cBhvr>
                                      <p:to>
                                        <p:strVal val="hidden"/>
                                      </p:to>
                                    </p:set>
                                  </p:childTnLst>
                                </p:cTn>
                              </p:par>
                              <p:par>
                                <p:cTn id="39" presetID="1" presetClass="entr" presetSubtype="0" fill="hold" nodeType="with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00B0FC8A-DD0B-3A4A-A6D2-275DF8B8A825}"/>
              </a:ext>
            </a:extLst>
          </p:cNvPr>
          <p:cNvSpPr>
            <a:spLocks noGrp="1"/>
          </p:cNvSpPr>
          <p:nvPr>
            <p:ph idx="1"/>
          </p:nvPr>
        </p:nvSpPr>
        <p:spPr>
          <a:xfrm>
            <a:off x="2528711" y="1099229"/>
            <a:ext cx="9146823" cy="2230993"/>
          </a:xfrm>
        </p:spPr>
        <p:txBody>
          <a:bodyPr/>
          <a:lstStyle/>
          <a:p>
            <a:pPr marL="342900" indent="-342900">
              <a:buFont typeface="Arial" panose="020B0604020202020204" pitchFamily="34" charset="0"/>
              <a:buChar char="•"/>
            </a:pPr>
            <a:r>
              <a:rPr lang="en-US" dirty="0"/>
              <a:t>Resources limited</a:t>
            </a:r>
          </a:p>
          <a:p>
            <a:pPr marL="342900" indent="-342900">
              <a:buFont typeface="Arial" panose="020B0604020202020204" pitchFamily="34" charset="0"/>
              <a:buChar char="•"/>
            </a:pPr>
            <a:r>
              <a:rPr lang="en-US" dirty="0"/>
              <a:t>Expansion limited</a:t>
            </a:r>
          </a:p>
          <a:p>
            <a:pPr marL="342900" indent="-342900">
              <a:buFont typeface="Arial" panose="020B0604020202020204" pitchFamily="34" charset="0"/>
              <a:buChar char="•"/>
            </a:pPr>
            <a:r>
              <a:rPr lang="en-US" dirty="0"/>
              <a:t>Normally exclusive access</a:t>
            </a:r>
          </a:p>
          <a:p>
            <a:pPr marL="342900" indent="-342900">
              <a:buFont typeface="Arial" panose="020B0604020202020204" pitchFamily="34" charset="0"/>
              <a:buChar char="•"/>
            </a:pPr>
            <a:r>
              <a:rPr lang="en-US" dirty="0"/>
              <a:t>Probably running Windows</a:t>
            </a:r>
          </a:p>
          <a:p>
            <a:pPr marL="342900" indent="-342900">
              <a:buFont typeface="Arial" panose="020B0604020202020204" pitchFamily="34" charset="0"/>
              <a:buChar char="•"/>
            </a:pPr>
            <a:r>
              <a:rPr lang="en-US" dirty="0"/>
              <a:t>Backup? Resilience?</a:t>
            </a:r>
          </a:p>
        </p:txBody>
      </p:sp>
      <p:sp>
        <p:nvSpPr>
          <p:cNvPr id="8" name="Title 7">
            <a:extLst>
              <a:ext uri="{FF2B5EF4-FFF2-40B4-BE49-F238E27FC236}">
                <a16:creationId xmlns:a16="http://schemas.microsoft.com/office/drawing/2014/main" id="{28A14DA8-BA64-BB47-A0AC-CE1598AB3070}"/>
              </a:ext>
            </a:extLst>
          </p:cNvPr>
          <p:cNvSpPr>
            <a:spLocks noGrp="1"/>
          </p:cNvSpPr>
          <p:nvPr>
            <p:ph type="title"/>
          </p:nvPr>
        </p:nvSpPr>
        <p:spPr/>
        <p:txBody>
          <a:bodyPr/>
          <a:lstStyle/>
          <a:p>
            <a:r>
              <a:rPr lang="en-US" dirty="0"/>
              <a:t>What is High-Performance Computing?</a:t>
            </a:r>
            <a:endParaRPr lang="en-GB" dirty="0"/>
          </a:p>
        </p:txBody>
      </p:sp>
      <p:pic>
        <p:nvPicPr>
          <p:cNvPr id="2" name="Picture 1">
            <a:extLst>
              <a:ext uri="{FF2B5EF4-FFF2-40B4-BE49-F238E27FC236}">
                <a16:creationId xmlns:a16="http://schemas.microsoft.com/office/drawing/2014/main" id="{CF286A56-5A00-E646-907E-A759BF0CC43E}"/>
              </a:ext>
            </a:extLst>
          </p:cNvPr>
          <p:cNvPicPr>
            <a:picLocks noChangeAspect="1"/>
          </p:cNvPicPr>
          <p:nvPr/>
        </p:nvPicPr>
        <p:blipFill>
          <a:blip r:embed="rId3"/>
          <a:stretch>
            <a:fillRect/>
          </a:stretch>
        </p:blipFill>
        <p:spPr>
          <a:xfrm>
            <a:off x="729544" y="1619250"/>
            <a:ext cx="1498600" cy="1181100"/>
          </a:xfrm>
          <a:prstGeom prst="rect">
            <a:avLst/>
          </a:prstGeom>
        </p:spPr>
      </p:pic>
      <p:sp>
        <p:nvSpPr>
          <p:cNvPr id="6" name="Content Placeholder 8">
            <a:extLst>
              <a:ext uri="{FF2B5EF4-FFF2-40B4-BE49-F238E27FC236}">
                <a16:creationId xmlns:a16="http://schemas.microsoft.com/office/drawing/2014/main" id="{C46CCC58-63A9-C640-9A90-5AC2CED6B339}"/>
              </a:ext>
            </a:extLst>
          </p:cNvPr>
          <p:cNvSpPr txBox="1">
            <a:spLocks/>
          </p:cNvSpPr>
          <p:nvPr/>
        </p:nvSpPr>
        <p:spPr>
          <a:xfrm>
            <a:off x="729544" y="3486829"/>
            <a:ext cx="9146823" cy="2823660"/>
          </a:xfrm>
          <a:prstGeom prst="rect">
            <a:avLst/>
          </a:prstGeom>
        </p:spPr>
        <p:txBody>
          <a:bodyPr vert="horz" lIns="0" tIns="45720" rIns="0" bIns="45720" rtlCol="0">
            <a:normAutofit lnSpcReduction="10000"/>
          </a:bodyPr>
          <a:lstStyle>
            <a:lvl1pPr marL="0" indent="0" algn="l" defTabSz="914400" rtl="0" eaLnBrk="1" latinLnBrk="0" hangingPunct="1">
              <a:lnSpc>
                <a:spcPct val="100000"/>
              </a:lnSpc>
              <a:spcBef>
                <a:spcPts val="600"/>
              </a:spcBef>
              <a:spcAft>
                <a:spcPts val="400"/>
              </a:spcAft>
              <a:buClr>
                <a:schemeClr val="tx1"/>
              </a:buClr>
              <a:buFont typeface="Calibri" panose="020F0502020204030204" pitchFamily="34" charset="0"/>
              <a:buNone/>
              <a:defRPr sz="2000" kern="1200" baseline="0">
                <a:solidFill>
                  <a:srgbClr val="464646"/>
                </a:solidFill>
                <a:latin typeface="+mn-lt"/>
                <a:ea typeface="+mn-ea"/>
                <a:cs typeface="+mn-cs"/>
              </a:defRPr>
            </a:lvl1pPr>
            <a:lvl2pPr marL="357188" indent="-357188" algn="l" defTabSz="914400" rtl="0" eaLnBrk="1" latinLnBrk="0" hangingPunct="1">
              <a:lnSpc>
                <a:spcPct val="100000"/>
              </a:lnSpc>
              <a:spcBef>
                <a:spcPts val="600"/>
              </a:spcBef>
              <a:spcAft>
                <a:spcPts val="400"/>
              </a:spcAft>
              <a:buClr>
                <a:schemeClr val="tx1"/>
              </a:buClr>
              <a:buSzPct val="90000"/>
              <a:buFont typeface="Calibri" panose="020F0502020204030204" pitchFamily="34" charset="0"/>
              <a:buChar char="→"/>
              <a:defRPr sz="2000" kern="1200">
                <a:solidFill>
                  <a:srgbClr val="464646"/>
                </a:solidFill>
                <a:latin typeface="+mn-lt"/>
                <a:ea typeface="+mn-ea"/>
                <a:cs typeface="+mn-cs"/>
              </a:defRPr>
            </a:lvl2pPr>
            <a:lvl3pPr marL="712788" indent="-355600" algn="l" defTabSz="914400" rtl="0" eaLnBrk="1" latinLnBrk="0" hangingPunct="1">
              <a:lnSpc>
                <a:spcPct val="100000"/>
              </a:lnSpc>
              <a:spcBef>
                <a:spcPts val="600"/>
              </a:spcBef>
              <a:spcAft>
                <a:spcPts val="400"/>
              </a:spcAft>
              <a:buClr>
                <a:schemeClr val="tx1"/>
              </a:buClr>
              <a:buSzPct val="90000"/>
              <a:buFont typeface="Calibri" panose="020F0502020204030204" pitchFamily="34" charset="0"/>
              <a:buChar char="→"/>
              <a:defRPr sz="1800" kern="1200">
                <a:solidFill>
                  <a:srgbClr val="464646"/>
                </a:solidFill>
                <a:latin typeface="+mn-lt"/>
                <a:ea typeface="+mn-ea"/>
                <a:cs typeface="+mn-cs"/>
              </a:defRPr>
            </a:lvl3pPr>
            <a:lvl4pPr marL="1079500" indent="-366713" algn="l" defTabSz="914400" rtl="0" eaLnBrk="1" latinLnBrk="0" hangingPunct="1">
              <a:lnSpc>
                <a:spcPct val="100000"/>
              </a:lnSpc>
              <a:spcBef>
                <a:spcPts val="600"/>
              </a:spcBef>
              <a:spcAft>
                <a:spcPts val="400"/>
              </a:spcAft>
              <a:buClr>
                <a:schemeClr val="tx1"/>
              </a:buClr>
              <a:buSzPct val="90000"/>
              <a:buFont typeface="Calibri" panose="020F0502020204030204" pitchFamily="34" charset="0"/>
              <a:buChar char="→"/>
              <a:defRPr sz="1600" kern="1200">
                <a:solidFill>
                  <a:srgbClr val="464646"/>
                </a:solidFill>
                <a:latin typeface="+mn-lt"/>
                <a:ea typeface="+mn-ea"/>
                <a:cs typeface="+mn-cs"/>
              </a:defRPr>
            </a:lvl4pPr>
            <a:lvl5pPr marL="1435100" indent="-355600" algn="l" defTabSz="914400" rtl="0" eaLnBrk="1" latinLnBrk="0" hangingPunct="1">
              <a:lnSpc>
                <a:spcPct val="100000"/>
              </a:lnSpc>
              <a:spcBef>
                <a:spcPts val="600"/>
              </a:spcBef>
              <a:spcAft>
                <a:spcPts val="400"/>
              </a:spcAft>
              <a:buClr>
                <a:schemeClr val="tx1"/>
              </a:buClr>
              <a:buSzPct val="90000"/>
              <a:buFont typeface="Calibri" panose="020F0502020204030204" pitchFamily="34" charset="0"/>
              <a:buChar char="→"/>
              <a:defRPr sz="1600" kern="1200">
                <a:solidFill>
                  <a:srgbClr val="46464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HPC systems used if we need more resources</a:t>
            </a:r>
          </a:p>
          <a:p>
            <a:pPr marL="342900" indent="-342900">
              <a:buFont typeface="Arial" panose="020B0604020202020204" pitchFamily="34" charset="0"/>
              <a:buChar char="•"/>
            </a:pPr>
            <a:r>
              <a:rPr lang="en-US" dirty="0"/>
              <a:t>Typically 10s-1000s separate computers</a:t>
            </a:r>
          </a:p>
          <a:p>
            <a:pPr marL="342900" indent="-342900">
              <a:buFont typeface="Arial" panose="020B0604020202020204" pitchFamily="34" charset="0"/>
              <a:buChar char="•"/>
            </a:pPr>
            <a:r>
              <a:rPr lang="en-US" dirty="0"/>
              <a:t>Shared resource – expensive</a:t>
            </a:r>
          </a:p>
          <a:p>
            <a:pPr marL="342900" indent="-342900">
              <a:buFont typeface="Arial" panose="020B0604020202020204" pitchFamily="34" charset="0"/>
              <a:buChar char="•"/>
            </a:pPr>
            <a:r>
              <a:rPr lang="en-US" dirty="0"/>
              <a:t>Expandable</a:t>
            </a:r>
          </a:p>
          <a:p>
            <a:pPr marL="342900" indent="-342900">
              <a:buFont typeface="Arial" panose="020B0604020202020204" pitchFamily="34" charset="0"/>
              <a:buChar char="•"/>
            </a:pPr>
            <a:r>
              <a:rPr lang="en-US" dirty="0"/>
              <a:t>Linux-based</a:t>
            </a:r>
          </a:p>
          <a:p>
            <a:pPr marL="342900" indent="-342900">
              <a:buFont typeface="Arial" panose="020B0604020202020204" pitchFamily="34" charset="0"/>
              <a:buChar char="•"/>
            </a:pPr>
            <a:r>
              <a:rPr lang="en-US" dirty="0"/>
              <a:t>Redundant hardware</a:t>
            </a:r>
          </a:p>
          <a:p>
            <a:pPr marL="342900" indent="-342900">
              <a:buFont typeface="Arial" panose="020B0604020202020204" pitchFamily="34" charset="0"/>
              <a:buChar char="•"/>
            </a:pPr>
            <a:r>
              <a:rPr lang="en-US" dirty="0"/>
              <a:t>Robust backups</a:t>
            </a:r>
          </a:p>
        </p:txBody>
      </p:sp>
      <p:pic>
        <p:nvPicPr>
          <p:cNvPr id="10" name="Picture 9">
            <a:extLst>
              <a:ext uri="{FF2B5EF4-FFF2-40B4-BE49-F238E27FC236}">
                <a16:creationId xmlns:a16="http://schemas.microsoft.com/office/drawing/2014/main" id="{5366288A-F4F2-CF45-8925-86D5BA24F6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54215" y="3538444"/>
            <a:ext cx="4171103" cy="2772045"/>
          </a:xfrm>
          <a:prstGeom prst="rect">
            <a:avLst/>
          </a:prstGeom>
        </p:spPr>
      </p:pic>
    </p:spTree>
    <p:extLst>
      <p:ext uri="{BB962C8B-B14F-4D97-AF65-F5344CB8AC3E}">
        <p14:creationId xmlns:p14="http://schemas.microsoft.com/office/powerpoint/2010/main" val="2107566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6"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8F060D7-8178-D944-9E2F-E21523412DCC}"/>
              </a:ext>
            </a:extLst>
          </p:cNvPr>
          <p:cNvSpPr>
            <a:spLocks noGrp="1"/>
          </p:cNvSpPr>
          <p:nvPr>
            <p:ph idx="1"/>
          </p:nvPr>
        </p:nvSpPr>
        <p:spPr/>
        <p:txBody>
          <a:bodyPr>
            <a:noAutofit/>
          </a:bodyPr>
          <a:lstStyle/>
          <a:p>
            <a:pPr lvl="1" indent="0">
              <a:buNone/>
            </a:pPr>
            <a:r>
              <a:rPr lang="en-GB" sz="1800" dirty="0">
                <a:solidFill>
                  <a:schemeClr val="accent2">
                    <a:lumMod val="50000"/>
                  </a:schemeClr>
                </a:solidFill>
                <a:latin typeface="Courier" pitchFamily="2" charset="0"/>
              </a:rPr>
              <a:t>installation finished.</a:t>
            </a:r>
          </a:p>
          <a:p>
            <a:pPr lvl="1" indent="0">
              <a:buNone/>
            </a:pPr>
            <a:r>
              <a:rPr lang="en-GB" sz="1800" dirty="0">
                <a:solidFill>
                  <a:schemeClr val="accent2">
                    <a:lumMod val="50000"/>
                  </a:schemeClr>
                </a:solidFill>
                <a:latin typeface="Courier" pitchFamily="2" charset="0"/>
              </a:rPr>
              <a:t>To load the newly installed </a:t>
            </a:r>
            <a:r>
              <a:rPr lang="en-GB" sz="1800" dirty="0" err="1">
                <a:solidFill>
                  <a:schemeClr val="accent2">
                    <a:lumMod val="50000"/>
                  </a:schemeClr>
                </a:solidFill>
                <a:latin typeface="Courier" pitchFamily="2" charset="0"/>
              </a:rPr>
              <a:t>conda</a:t>
            </a:r>
            <a:r>
              <a:rPr lang="en-GB" sz="1800" dirty="0">
                <a:solidFill>
                  <a:schemeClr val="accent2">
                    <a:lumMod val="50000"/>
                  </a:schemeClr>
                </a:solidFill>
                <a:latin typeface="Courier" pitchFamily="2" charset="0"/>
              </a:rPr>
              <a:t> environment, run:</a:t>
            </a:r>
          </a:p>
          <a:p>
            <a:pPr lvl="1" indent="0">
              <a:buNone/>
            </a:pPr>
            <a:r>
              <a:rPr lang="en-GB" sz="1800" dirty="0">
                <a:solidFill>
                  <a:schemeClr val="accent2">
                    <a:lumMod val="50000"/>
                  </a:schemeClr>
                </a:solidFill>
                <a:latin typeface="Courier" pitchFamily="2" charset="0"/>
              </a:rPr>
              <a:t>     source "/cluster/</a:t>
            </a:r>
            <a:r>
              <a:rPr lang="en-GB" sz="1800" dirty="0" err="1">
                <a:solidFill>
                  <a:schemeClr val="accent2">
                    <a:lumMod val="50000"/>
                  </a:schemeClr>
                </a:solidFill>
                <a:latin typeface="Courier" pitchFamily="2" charset="0"/>
              </a:rPr>
              <a:t>gjb_lab</a:t>
            </a:r>
            <a:r>
              <a:rPr lang="en-GB" sz="1800" dirty="0">
                <a:solidFill>
                  <a:schemeClr val="accent2">
                    <a:lumMod val="50000"/>
                  </a:schemeClr>
                </a:solidFill>
                <a:latin typeface="Courier" pitchFamily="2" charset="0"/>
              </a:rPr>
              <a:t>/</a:t>
            </a:r>
            <a:r>
              <a:rPr lang="en-GB" sz="1800" dirty="0" err="1">
                <a:solidFill>
                  <a:schemeClr val="accent2">
                    <a:lumMod val="50000"/>
                  </a:schemeClr>
                </a:solidFill>
                <a:latin typeface="Courier" pitchFamily="2" charset="0"/>
              </a:rPr>
              <a:t>jabbott</a:t>
            </a:r>
            <a:r>
              <a:rPr lang="en-GB" sz="1800" dirty="0">
                <a:solidFill>
                  <a:schemeClr val="accent2">
                    <a:lumMod val="50000"/>
                  </a:schemeClr>
                </a:solidFill>
                <a:latin typeface="Courier" pitchFamily="2" charset="0"/>
              </a:rPr>
              <a:t>/</a:t>
            </a:r>
            <a:r>
              <a:rPr lang="en-GB" sz="1800" dirty="0" err="1">
                <a:solidFill>
                  <a:schemeClr val="accent2">
                    <a:lumMod val="50000"/>
                  </a:schemeClr>
                </a:solidFill>
                <a:latin typeface="Courier" pitchFamily="2" charset="0"/>
              </a:rPr>
              <a:t>conda</a:t>
            </a:r>
            <a:r>
              <a:rPr lang="en-GB" sz="1800" dirty="0">
                <a:solidFill>
                  <a:schemeClr val="accent2">
                    <a:lumMod val="50000"/>
                  </a:schemeClr>
                </a:solidFill>
                <a:latin typeface="Courier" pitchFamily="2" charset="0"/>
              </a:rPr>
              <a:t>/bin/activate"</a:t>
            </a:r>
          </a:p>
          <a:p>
            <a:pPr lvl="1" indent="0">
              <a:buNone/>
            </a:pPr>
            <a:r>
              <a:rPr lang="en-GB" sz="1800" dirty="0">
                <a:solidFill>
                  <a:schemeClr val="accent2">
                    <a:lumMod val="50000"/>
                  </a:schemeClr>
                </a:solidFill>
                <a:latin typeface="Courier" pitchFamily="2" charset="0"/>
              </a:rPr>
              <a:t>(You might want to then run `</a:t>
            </a:r>
            <a:r>
              <a:rPr lang="en-GB" sz="1800" dirty="0" err="1">
                <a:solidFill>
                  <a:schemeClr val="accent2">
                    <a:lumMod val="50000"/>
                  </a:schemeClr>
                </a:solidFill>
                <a:latin typeface="Courier" pitchFamily="2" charset="0"/>
              </a:rPr>
              <a:t>conda</a:t>
            </a:r>
            <a:r>
              <a:rPr lang="en-GB" sz="1800" dirty="0">
                <a:solidFill>
                  <a:schemeClr val="accent2">
                    <a:lumMod val="50000"/>
                  </a:schemeClr>
                </a:solidFill>
                <a:latin typeface="Courier" pitchFamily="2" charset="0"/>
              </a:rPr>
              <a:t> </a:t>
            </a:r>
            <a:r>
              <a:rPr lang="en-GB" sz="1800" dirty="0" err="1">
                <a:solidFill>
                  <a:schemeClr val="accent2">
                    <a:lumMod val="50000"/>
                  </a:schemeClr>
                </a:solidFill>
                <a:latin typeface="Courier" pitchFamily="2" charset="0"/>
              </a:rPr>
              <a:t>init</a:t>
            </a:r>
            <a:r>
              <a:rPr lang="en-GB" sz="1800" dirty="0">
                <a:solidFill>
                  <a:schemeClr val="accent2">
                    <a:lumMod val="50000"/>
                  </a:schemeClr>
                </a:solidFill>
                <a:latin typeface="Courier" pitchFamily="2" charset="0"/>
              </a:rPr>
              <a:t>` to have </a:t>
            </a:r>
            <a:r>
              <a:rPr lang="en-GB" sz="1800" dirty="0" err="1">
                <a:solidFill>
                  <a:schemeClr val="accent2">
                    <a:lumMod val="50000"/>
                  </a:schemeClr>
                </a:solidFill>
                <a:latin typeface="Courier" pitchFamily="2" charset="0"/>
              </a:rPr>
              <a:t>conda</a:t>
            </a:r>
            <a:r>
              <a:rPr lang="en-GB" sz="1800" dirty="0">
                <a:solidFill>
                  <a:schemeClr val="accent2">
                    <a:lumMod val="50000"/>
                  </a:schemeClr>
                </a:solidFill>
                <a:latin typeface="Courier" pitchFamily="2" charset="0"/>
              </a:rPr>
              <a:t> load automatically when you log in)</a:t>
            </a:r>
          </a:p>
          <a:p>
            <a:pPr lvl="1" indent="0">
              <a:buNone/>
            </a:pPr>
            <a:r>
              <a:rPr lang="en-GB" sz="1800" dirty="0">
                <a:solidFill>
                  <a:schemeClr val="accent2">
                    <a:lumMod val="50000"/>
                  </a:schemeClr>
                </a:solidFill>
                <a:latin typeface="Courier" pitchFamily="2" charset="0"/>
                <a:cs typeface="Courier New" panose="02070309020205020404" pitchFamily="49" charset="0"/>
              </a:rPr>
              <a:t>[jabbott@login1 ~]</a:t>
            </a:r>
            <a:r>
              <a:rPr lang="en-GB" sz="1800" dirty="0">
                <a:solidFill>
                  <a:schemeClr val="accent2">
                    <a:lumMod val="50000"/>
                  </a:schemeClr>
                </a:solidFill>
                <a:latin typeface="Courier" pitchFamily="2" charset="0"/>
              </a:rPr>
              <a:t>$</a:t>
            </a:r>
          </a:p>
          <a:p>
            <a:pPr lvl="1" indent="0">
              <a:buNone/>
            </a:pPr>
            <a:r>
              <a:rPr lang="en-GB" sz="1800" dirty="0">
                <a:solidFill>
                  <a:schemeClr val="accent2">
                    <a:lumMod val="50000"/>
                  </a:schemeClr>
                </a:solidFill>
                <a:latin typeface="Courier" pitchFamily="2" charset="0"/>
                <a:cs typeface="Courier New" panose="02070309020205020404" pitchFamily="49" charset="0"/>
              </a:rPr>
              <a:t>[jabbott@login1 ~]</a:t>
            </a:r>
            <a:r>
              <a:rPr lang="en-GB" sz="1800" dirty="0">
                <a:solidFill>
                  <a:schemeClr val="accent2">
                    <a:lumMod val="50000"/>
                  </a:schemeClr>
                </a:solidFill>
                <a:latin typeface="Courier" pitchFamily="2" charset="0"/>
              </a:rPr>
              <a:t>$</a:t>
            </a:r>
            <a:r>
              <a:rPr lang="en-GB" sz="1800" dirty="0">
                <a:solidFill>
                  <a:schemeClr val="accent5">
                    <a:lumMod val="75000"/>
                  </a:schemeClr>
                </a:solidFill>
                <a:latin typeface="Courier" pitchFamily="2" charset="0"/>
              </a:rPr>
              <a:t> </a:t>
            </a:r>
            <a:r>
              <a:rPr lang="en-GB" sz="1800" dirty="0">
                <a:solidFill>
                  <a:schemeClr val="accent5">
                    <a:lumMod val="50000"/>
                  </a:schemeClr>
                </a:solidFill>
                <a:latin typeface="Courier" pitchFamily="2" charset="0"/>
              </a:rPr>
              <a:t>source "/cluster/</a:t>
            </a:r>
            <a:r>
              <a:rPr lang="en-GB" sz="1800" dirty="0" err="1">
                <a:solidFill>
                  <a:schemeClr val="accent5">
                    <a:lumMod val="50000"/>
                  </a:schemeClr>
                </a:solidFill>
                <a:latin typeface="Courier" pitchFamily="2" charset="0"/>
              </a:rPr>
              <a:t>gjb_lab</a:t>
            </a:r>
            <a:r>
              <a:rPr lang="en-GB" sz="1800" dirty="0">
                <a:solidFill>
                  <a:schemeClr val="accent5">
                    <a:lumMod val="50000"/>
                  </a:schemeClr>
                </a:solidFill>
                <a:latin typeface="Courier" pitchFamily="2" charset="0"/>
              </a:rPr>
              <a:t>/</a:t>
            </a:r>
            <a:r>
              <a:rPr lang="en-GB" sz="1800" dirty="0" err="1">
                <a:solidFill>
                  <a:schemeClr val="accent5">
                    <a:lumMod val="50000"/>
                  </a:schemeClr>
                </a:solidFill>
                <a:latin typeface="Courier" pitchFamily="2" charset="0"/>
              </a:rPr>
              <a:t>jabbott</a:t>
            </a:r>
            <a:r>
              <a:rPr lang="en-GB" sz="1800" dirty="0">
                <a:solidFill>
                  <a:schemeClr val="accent5">
                    <a:lumMod val="50000"/>
                  </a:schemeClr>
                </a:solidFill>
                <a:latin typeface="Courier" pitchFamily="2" charset="0"/>
              </a:rPr>
              <a:t>/</a:t>
            </a:r>
            <a:r>
              <a:rPr lang="en-GB" sz="1800" dirty="0" err="1">
                <a:solidFill>
                  <a:schemeClr val="accent5">
                    <a:lumMod val="50000"/>
                  </a:schemeClr>
                </a:solidFill>
                <a:latin typeface="Courier" pitchFamily="2" charset="0"/>
              </a:rPr>
              <a:t>conda</a:t>
            </a:r>
            <a:r>
              <a:rPr lang="en-GB" sz="1800" dirty="0">
                <a:solidFill>
                  <a:schemeClr val="accent5">
                    <a:lumMod val="50000"/>
                  </a:schemeClr>
                </a:solidFill>
                <a:latin typeface="Courier" pitchFamily="2" charset="0"/>
              </a:rPr>
              <a:t>/bin/activate"</a:t>
            </a:r>
          </a:p>
          <a:p>
            <a:pPr lvl="1" indent="0">
              <a:buNone/>
            </a:pPr>
            <a:r>
              <a:rPr lang="en-GB" sz="1800" dirty="0">
                <a:solidFill>
                  <a:schemeClr val="accent2">
                    <a:lumMod val="50000"/>
                  </a:schemeClr>
                </a:solidFill>
                <a:latin typeface="Courier" pitchFamily="2" charset="0"/>
              </a:rPr>
              <a:t>(base) </a:t>
            </a:r>
            <a:r>
              <a:rPr lang="en-GB" sz="1800" dirty="0">
                <a:solidFill>
                  <a:schemeClr val="accent2">
                    <a:lumMod val="50000"/>
                  </a:schemeClr>
                </a:solidFill>
                <a:latin typeface="Courier" pitchFamily="2" charset="0"/>
                <a:cs typeface="Courier New" panose="02070309020205020404" pitchFamily="49" charset="0"/>
              </a:rPr>
              <a:t>[jabbott@login1 ~]</a:t>
            </a:r>
            <a:r>
              <a:rPr lang="en-GB" sz="1800" dirty="0">
                <a:solidFill>
                  <a:schemeClr val="accent2">
                    <a:lumMod val="50000"/>
                  </a:schemeClr>
                </a:solidFill>
                <a:latin typeface="Courier" pitchFamily="2" charset="0"/>
              </a:rPr>
              <a:t>$</a:t>
            </a:r>
          </a:p>
          <a:p>
            <a:pPr lvl="1" indent="0">
              <a:buNone/>
            </a:pPr>
            <a:r>
              <a:rPr lang="en-GB" sz="1800" dirty="0">
                <a:solidFill>
                  <a:schemeClr val="accent2">
                    <a:lumMod val="50000"/>
                  </a:schemeClr>
                </a:solidFill>
                <a:latin typeface="Courier" pitchFamily="2" charset="0"/>
              </a:rPr>
              <a:t>(base) </a:t>
            </a:r>
            <a:r>
              <a:rPr lang="en-GB" sz="1800" dirty="0">
                <a:solidFill>
                  <a:schemeClr val="accent2">
                    <a:lumMod val="50000"/>
                  </a:schemeClr>
                </a:solidFill>
                <a:latin typeface="Courier" pitchFamily="2" charset="0"/>
                <a:cs typeface="Courier New" panose="02070309020205020404" pitchFamily="49" charset="0"/>
              </a:rPr>
              <a:t>[jabbott@login1 ~]</a:t>
            </a:r>
            <a:r>
              <a:rPr lang="en-GB" sz="1800" dirty="0">
                <a:solidFill>
                  <a:schemeClr val="accent2">
                    <a:lumMod val="50000"/>
                  </a:schemeClr>
                </a:solidFill>
                <a:latin typeface="Courier" pitchFamily="2" charset="0"/>
              </a:rPr>
              <a:t>$ </a:t>
            </a:r>
            <a:r>
              <a:rPr lang="en-GB" sz="1800" dirty="0" err="1">
                <a:solidFill>
                  <a:schemeClr val="accent5">
                    <a:lumMod val="50000"/>
                  </a:schemeClr>
                </a:solidFill>
                <a:latin typeface="Courier" pitchFamily="2" charset="0"/>
              </a:rPr>
              <a:t>conda</a:t>
            </a:r>
            <a:r>
              <a:rPr lang="en-GB" sz="1800" dirty="0">
                <a:solidFill>
                  <a:schemeClr val="accent5">
                    <a:lumMod val="50000"/>
                  </a:schemeClr>
                </a:solidFill>
                <a:latin typeface="Courier" pitchFamily="2" charset="0"/>
              </a:rPr>
              <a:t> </a:t>
            </a:r>
            <a:r>
              <a:rPr lang="en-GB" sz="1800" dirty="0" err="1">
                <a:solidFill>
                  <a:schemeClr val="accent5">
                    <a:lumMod val="50000"/>
                  </a:schemeClr>
                </a:solidFill>
                <a:latin typeface="Courier" pitchFamily="2" charset="0"/>
              </a:rPr>
              <a:t>init</a:t>
            </a:r>
            <a:endParaRPr lang="en-GB" sz="1800" dirty="0">
              <a:solidFill>
                <a:schemeClr val="accent5">
                  <a:lumMod val="50000"/>
                </a:schemeClr>
              </a:solidFill>
              <a:latin typeface="Courier" pitchFamily="2" charset="0"/>
            </a:endParaRPr>
          </a:p>
          <a:p>
            <a:pPr lvl="1" indent="0">
              <a:buNone/>
            </a:pPr>
            <a:r>
              <a:rPr lang="en-GB" sz="1800" dirty="0">
                <a:solidFill>
                  <a:schemeClr val="accent2">
                    <a:lumMod val="50000"/>
                  </a:schemeClr>
                </a:solidFill>
                <a:latin typeface="Courier" pitchFamily="2" charset="0"/>
              </a:rPr>
              <a:t>……[snip]……</a:t>
            </a:r>
          </a:p>
          <a:p>
            <a:pPr lvl="1" indent="0">
              <a:buNone/>
            </a:pPr>
            <a:r>
              <a:rPr lang="en-GB" sz="1800" dirty="0">
                <a:solidFill>
                  <a:schemeClr val="accent2">
                    <a:lumMod val="50000"/>
                  </a:schemeClr>
                </a:solidFill>
                <a:latin typeface="Courier" pitchFamily="2" charset="0"/>
              </a:rPr>
              <a:t>modified      /homes/</a:t>
            </a:r>
            <a:r>
              <a:rPr lang="en-GB" sz="1800" dirty="0" err="1">
                <a:solidFill>
                  <a:schemeClr val="accent2">
                    <a:lumMod val="50000"/>
                  </a:schemeClr>
                </a:solidFill>
                <a:latin typeface="Courier" pitchFamily="2" charset="0"/>
              </a:rPr>
              <a:t>jabbott</a:t>
            </a:r>
            <a:r>
              <a:rPr lang="en-GB" sz="1800" dirty="0">
                <a:solidFill>
                  <a:schemeClr val="accent2">
                    <a:lumMod val="50000"/>
                  </a:schemeClr>
                </a:solidFill>
                <a:latin typeface="Courier" pitchFamily="2" charset="0"/>
              </a:rPr>
              <a:t>/.</a:t>
            </a:r>
            <a:r>
              <a:rPr lang="en-GB" sz="1800" dirty="0" err="1">
                <a:solidFill>
                  <a:schemeClr val="accent2">
                    <a:lumMod val="50000"/>
                  </a:schemeClr>
                </a:solidFill>
                <a:latin typeface="Courier" pitchFamily="2" charset="0"/>
              </a:rPr>
              <a:t>bashrc</a:t>
            </a:r>
            <a:endParaRPr lang="en-GB" sz="1800" dirty="0">
              <a:solidFill>
                <a:schemeClr val="accent2">
                  <a:lumMod val="50000"/>
                </a:schemeClr>
              </a:solidFill>
              <a:latin typeface="Courier" pitchFamily="2" charset="0"/>
            </a:endParaRPr>
          </a:p>
          <a:p>
            <a:pPr lvl="1" indent="0">
              <a:buNone/>
            </a:pPr>
            <a:r>
              <a:rPr lang="en-GB" sz="1800" dirty="0">
                <a:solidFill>
                  <a:schemeClr val="accent2">
                    <a:lumMod val="50000"/>
                  </a:schemeClr>
                </a:solidFill>
                <a:latin typeface="Courier" pitchFamily="2" charset="0"/>
              </a:rPr>
              <a:t>==&gt; For changes to take effect, close and re-open your current shell. &lt;==</a:t>
            </a:r>
          </a:p>
          <a:p>
            <a:pPr marL="642938" lvl="1" indent="-285750">
              <a:buFont typeface="Arial" panose="020B0604020202020204" pitchFamily="34" charset="0"/>
              <a:buChar char="•"/>
            </a:pPr>
            <a:r>
              <a:rPr lang="en-GB" sz="2800" dirty="0"/>
              <a:t>Log out then log back in again</a:t>
            </a:r>
          </a:p>
          <a:p>
            <a:pPr lvl="1" indent="0">
              <a:buNone/>
            </a:pPr>
            <a:endParaRPr lang="en-GB" sz="1800" dirty="0">
              <a:solidFill>
                <a:schemeClr val="accent5">
                  <a:lumMod val="75000"/>
                </a:schemeClr>
              </a:solidFill>
              <a:latin typeface="Courier" pitchFamily="2" charset="0"/>
            </a:endParaRPr>
          </a:p>
        </p:txBody>
      </p:sp>
      <p:sp>
        <p:nvSpPr>
          <p:cNvPr id="4" name="Slide Number Placeholder 3">
            <a:extLst>
              <a:ext uri="{FF2B5EF4-FFF2-40B4-BE49-F238E27FC236}">
                <a16:creationId xmlns:a16="http://schemas.microsoft.com/office/drawing/2014/main" id="{B0B7C403-8742-4F42-9E28-548697C6D653}"/>
              </a:ext>
            </a:extLst>
          </p:cNvPr>
          <p:cNvSpPr>
            <a:spLocks noGrp="1"/>
          </p:cNvSpPr>
          <p:nvPr>
            <p:ph type="sldNum" sz="quarter" idx="12"/>
          </p:nvPr>
        </p:nvSpPr>
        <p:spPr/>
        <p:txBody>
          <a:bodyPr/>
          <a:lstStyle/>
          <a:p>
            <a:fld id="{E89BC60F-F4BF-4EE8-9F02-8A0093F1814F}" type="slidenum">
              <a:rPr lang="en-GB" smtClean="0"/>
              <a:t>30</a:t>
            </a:fld>
            <a:endParaRPr lang="en-GB"/>
          </a:p>
        </p:txBody>
      </p:sp>
      <p:sp>
        <p:nvSpPr>
          <p:cNvPr id="2" name="Title 1">
            <a:extLst>
              <a:ext uri="{FF2B5EF4-FFF2-40B4-BE49-F238E27FC236}">
                <a16:creationId xmlns:a16="http://schemas.microsoft.com/office/drawing/2014/main" id="{4D38A549-3A96-9C40-8BD8-CF07A0407577}"/>
              </a:ext>
            </a:extLst>
          </p:cNvPr>
          <p:cNvSpPr>
            <a:spLocks noGrp="1"/>
          </p:cNvSpPr>
          <p:nvPr>
            <p:ph type="title"/>
          </p:nvPr>
        </p:nvSpPr>
        <p:spPr/>
        <p:txBody>
          <a:bodyPr/>
          <a:lstStyle/>
          <a:p>
            <a:r>
              <a:rPr lang="en-GB" dirty="0"/>
              <a:t>Installing </a:t>
            </a:r>
            <a:r>
              <a:rPr lang="en-GB" dirty="0" err="1"/>
              <a:t>conda</a:t>
            </a:r>
            <a:endParaRPr lang="en-GB" dirty="0"/>
          </a:p>
        </p:txBody>
      </p:sp>
      <p:sp>
        <p:nvSpPr>
          <p:cNvPr id="6" name="Frame 5">
            <a:extLst>
              <a:ext uri="{FF2B5EF4-FFF2-40B4-BE49-F238E27FC236}">
                <a16:creationId xmlns:a16="http://schemas.microsoft.com/office/drawing/2014/main" id="{83F0CF66-746D-BF40-BEE0-AA8139C7C157}"/>
              </a:ext>
            </a:extLst>
          </p:cNvPr>
          <p:cNvSpPr/>
          <p:nvPr/>
        </p:nvSpPr>
        <p:spPr>
          <a:xfrm>
            <a:off x="756356" y="3775432"/>
            <a:ext cx="1027289" cy="383822"/>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250724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9301DCE-91B4-4E4E-BB49-379623673705}"/>
              </a:ext>
            </a:extLst>
          </p:cNvPr>
          <p:cNvSpPr>
            <a:spLocks noGrp="1"/>
          </p:cNvSpPr>
          <p:nvPr>
            <p:ph idx="1"/>
          </p:nvPr>
        </p:nvSpPr>
        <p:spPr/>
        <p:txBody>
          <a:bodyPr>
            <a:normAutofit lnSpcReduction="10000"/>
          </a:bodyPr>
          <a:lstStyle/>
          <a:p>
            <a:pPr marL="388620" indent="-342900">
              <a:buFont typeface="Arial" panose="020B0604020202020204" pitchFamily="34" charset="0"/>
              <a:buChar char="•"/>
            </a:pPr>
            <a:r>
              <a:rPr lang="en-GB" dirty="0" err="1"/>
              <a:t>Conda</a:t>
            </a:r>
            <a:r>
              <a:rPr lang="en-GB" dirty="0"/>
              <a:t> should now be on your default path</a:t>
            </a:r>
          </a:p>
          <a:p>
            <a:pPr marL="401320" lvl="2" indent="0">
              <a:buNone/>
            </a:pPr>
            <a:r>
              <a:rPr lang="en-GB" dirty="0">
                <a:solidFill>
                  <a:schemeClr val="accent1">
                    <a:lumMod val="50000"/>
                  </a:schemeClr>
                </a:solidFill>
                <a:latin typeface="Courier" pitchFamily="2" charset="0"/>
                <a:cs typeface="Courier New" panose="02070309020205020404" pitchFamily="49" charset="0"/>
              </a:rPr>
              <a:t>(base) [jabbott@login1]$ </a:t>
            </a:r>
            <a:r>
              <a:rPr lang="en-GB" dirty="0">
                <a:solidFill>
                  <a:schemeClr val="accent5">
                    <a:lumMod val="50000"/>
                  </a:schemeClr>
                </a:solidFill>
                <a:latin typeface="Courier" pitchFamily="2" charset="0"/>
                <a:cs typeface="Courier New" panose="02070309020205020404" pitchFamily="49" charset="0"/>
              </a:rPr>
              <a:t>which </a:t>
            </a:r>
            <a:r>
              <a:rPr lang="en-GB" dirty="0" err="1">
                <a:solidFill>
                  <a:schemeClr val="accent5">
                    <a:lumMod val="50000"/>
                  </a:schemeClr>
                </a:solidFill>
                <a:latin typeface="Courier" pitchFamily="2" charset="0"/>
                <a:cs typeface="Courier New" panose="02070309020205020404" pitchFamily="49" charset="0"/>
              </a:rPr>
              <a:t>conda</a:t>
            </a:r>
            <a:endParaRPr lang="en-GB" dirty="0">
              <a:solidFill>
                <a:schemeClr val="accent5">
                  <a:lumMod val="50000"/>
                </a:schemeClr>
              </a:solidFill>
              <a:latin typeface="Courier" pitchFamily="2" charset="0"/>
              <a:cs typeface="Courier New" panose="02070309020205020404" pitchFamily="49" charset="0"/>
            </a:endParaRPr>
          </a:p>
          <a:p>
            <a:pPr marL="401320" lvl="2" indent="0">
              <a:buNone/>
            </a:pPr>
            <a:r>
              <a:rPr lang="en-GB" dirty="0">
                <a:solidFill>
                  <a:schemeClr val="accent1">
                    <a:lumMod val="50000"/>
                  </a:schemeClr>
                </a:solidFill>
                <a:latin typeface="Courier" pitchFamily="2" charset="0"/>
                <a:cs typeface="Courier New" panose="02070309020205020404" pitchFamily="49" charset="0"/>
              </a:rPr>
              <a:t>/cluster/</a:t>
            </a:r>
            <a:r>
              <a:rPr lang="en-GB" dirty="0" err="1">
                <a:solidFill>
                  <a:schemeClr val="accent1">
                    <a:lumMod val="50000"/>
                  </a:schemeClr>
                </a:solidFill>
                <a:latin typeface="Courier" pitchFamily="2" charset="0"/>
                <a:cs typeface="Courier New" panose="02070309020205020404" pitchFamily="49" charset="0"/>
              </a:rPr>
              <a:t>gjb_lab</a:t>
            </a:r>
            <a:r>
              <a:rPr lang="en-GB" dirty="0">
                <a:solidFill>
                  <a:schemeClr val="accent1">
                    <a:lumMod val="50000"/>
                  </a:schemeClr>
                </a:solidFill>
                <a:latin typeface="Courier" pitchFamily="2" charset="0"/>
                <a:cs typeface="Courier New" panose="02070309020205020404" pitchFamily="49" charset="0"/>
              </a:rPr>
              <a:t>/</a:t>
            </a:r>
            <a:r>
              <a:rPr lang="en-GB" dirty="0" err="1">
                <a:solidFill>
                  <a:schemeClr val="accent1">
                    <a:lumMod val="50000"/>
                  </a:schemeClr>
                </a:solidFill>
                <a:latin typeface="Courier" pitchFamily="2" charset="0"/>
                <a:cs typeface="Courier New" panose="02070309020205020404" pitchFamily="49" charset="0"/>
              </a:rPr>
              <a:t>jabbott</a:t>
            </a:r>
            <a:r>
              <a:rPr lang="en-GB" dirty="0">
                <a:solidFill>
                  <a:schemeClr val="accent1">
                    <a:lumMod val="50000"/>
                  </a:schemeClr>
                </a:solidFill>
                <a:latin typeface="Courier" pitchFamily="2" charset="0"/>
                <a:cs typeface="Courier New" panose="02070309020205020404" pitchFamily="49" charset="0"/>
              </a:rPr>
              <a:t>/</a:t>
            </a:r>
            <a:r>
              <a:rPr lang="en-GB" dirty="0" err="1">
                <a:solidFill>
                  <a:schemeClr val="accent1">
                    <a:lumMod val="50000"/>
                  </a:schemeClr>
                </a:solidFill>
                <a:latin typeface="Courier" pitchFamily="2" charset="0"/>
                <a:cs typeface="Courier New" panose="02070309020205020404" pitchFamily="49" charset="0"/>
              </a:rPr>
              <a:t>conda</a:t>
            </a:r>
            <a:r>
              <a:rPr lang="en-GB" dirty="0">
                <a:solidFill>
                  <a:schemeClr val="accent1">
                    <a:lumMod val="50000"/>
                  </a:schemeClr>
                </a:solidFill>
                <a:latin typeface="Courier" pitchFamily="2" charset="0"/>
                <a:cs typeface="Courier New" panose="02070309020205020404" pitchFamily="49" charset="0"/>
              </a:rPr>
              <a:t>/bin/</a:t>
            </a:r>
            <a:r>
              <a:rPr lang="en-GB" dirty="0" err="1">
                <a:solidFill>
                  <a:schemeClr val="accent1">
                    <a:lumMod val="50000"/>
                  </a:schemeClr>
                </a:solidFill>
                <a:latin typeface="Courier" pitchFamily="2" charset="0"/>
                <a:cs typeface="Courier New" panose="02070309020205020404" pitchFamily="49" charset="0"/>
              </a:rPr>
              <a:t>conda</a:t>
            </a:r>
            <a:endParaRPr lang="en-GB" dirty="0">
              <a:solidFill>
                <a:schemeClr val="accent1">
                  <a:lumMod val="50000"/>
                </a:schemeClr>
              </a:solidFill>
              <a:latin typeface="Courier" pitchFamily="2" charset="0"/>
              <a:cs typeface="Courier New" panose="02070309020205020404" pitchFamily="49" charset="0"/>
            </a:endParaRPr>
          </a:p>
          <a:p>
            <a:pPr marL="401320" lvl="2" indent="0">
              <a:buNone/>
            </a:pPr>
            <a:endParaRPr lang="en-GB" dirty="0">
              <a:solidFill>
                <a:schemeClr val="accent5">
                  <a:lumMod val="75000"/>
                </a:schemeClr>
              </a:solidFill>
              <a:latin typeface="Courier" pitchFamily="2" charset="0"/>
              <a:cs typeface="Courier New" panose="02070309020205020404" pitchFamily="49" charset="0"/>
            </a:endParaRPr>
          </a:p>
          <a:p>
            <a:pPr marL="342900" indent="-342900">
              <a:buFont typeface="Arial" panose="020B0604020202020204" pitchFamily="34" charset="0"/>
              <a:buChar char="•"/>
            </a:pPr>
            <a:r>
              <a:rPr lang="en-GB" dirty="0" err="1"/>
              <a:t>Conda</a:t>
            </a:r>
            <a:r>
              <a:rPr lang="en-GB" dirty="0"/>
              <a:t> can install packages from multiple repositories (channels)</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Required channels must be added to configuration in correct order</a:t>
            </a:r>
          </a:p>
          <a:p>
            <a:pPr marL="342900" indent="-342900">
              <a:buFont typeface="Arial" panose="020B0604020202020204" pitchFamily="34" charset="0"/>
              <a:buChar char="•"/>
            </a:pPr>
            <a:endParaRPr lang="en-GB" dirty="0"/>
          </a:p>
          <a:p>
            <a:pPr lvl="2" indent="0">
              <a:buNone/>
            </a:pPr>
            <a:r>
              <a:rPr lang="en-GB" dirty="0">
                <a:solidFill>
                  <a:schemeClr val="accent1">
                    <a:lumMod val="50000"/>
                  </a:schemeClr>
                </a:solidFill>
                <a:latin typeface="Courier" pitchFamily="2" charset="0"/>
                <a:cs typeface="Courier New" panose="02070309020205020404" pitchFamily="49" charset="0"/>
              </a:rPr>
              <a:t>(base) [jabbott@login1]$</a:t>
            </a:r>
            <a:r>
              <a:rPr lang="en-GB" dirty="0">
                <a:solidFill>
                  <a:schemeClr val="accent5">
                    <a:lumMod val="75000"/>
                  </a:schemeClr>
                </a:solidFill>
                <a:latin typeface="Courier" pitchFamily="2" charset="0"/>
                <a:cs typeface="Courier New" panose="02070309020205020404" pitchFamily="49" charset="0"/>
              </a:rPr>
              <a:t> </a:t>
            </a:r>
            <a:r>
              <a:rPr lang="en-GB" dirty="0" err="1">
                <a:solidFill>
                  <a:schemeClr val="accent5">
                    <a:lumMod val="50000"/>
                  </a:schemeClr>
                </a:solidFill>
                <a:latin typeface="Courier" pitchFamily="2" charset="0"/>
                <a:cs typeface="Courier New" panose="02070309020205020404" pitchFamily="49" charset="0"/>
              </a:rPr>
              <a:t>conda</a:t>
            </a:r>
            <a:r>
              <a:rPr lang="en-GB" dirty="0">
                <a:solidFill>
                  <a:schemeClr val="accent5">
                    <a:lumMod val="50000"/>
                  </a:schemeClr>
                </a:solidFill>
                <a:latin typeface="Courier" pitchFamily="2" charset="0"/>
                <a:cs typeface="Courier New" panose="02070309020205020404" pitchFamily="49" charset="0"/>
              </a:rPr>
              <a:t> config --add channels defaults</a:t>
            </a:r>
          </a:p>
          <a:p>
            <a:pPr lvl="2" indent="0">
              <a:buNone/>
            </a:pPr>
            <a:r>
              <a:rPr lang="en-GB" dirty="0">
                <a:solidFill>
                  <a:schemeClr val="accent1">
                    <a:lumMod val="50000"/>
                  </a:schemeClr>
                </a:solidFill>
                <a:latin typeface="Courier" pitchFamily="2" charset="0"/>
                <a:cs typeface="Courier New" panose="02070309020205020404" pitchFamily="49" charset="0"/>
              </a:rPr>
              <a:t>(base) [jabbott@login1]$ </a:t>
            </a:r>
            <a:r>
              <a:rPr lang="en-GB" dirty="0" err="1">
                <a:solidFill>
                  <a:schemeClr val="accent5">
                    <a:lumMod val="50000"/>
                  </a:schemeClr>
                </a:solidFill>
                <a:latin typeface="Courier" pitchFamily="2" charset="0"/>
                <a:cs typeface="Courier New" panose="02070309020205020404" pitchFamily="49" charset="0"/>
              </a:rPr>
              <a:t>conda</a:t>
            </a:r>
            <a:r>
              <a:rPr lang="en-GB" dirty="0">
                <a:solidFill>
                  <a:schemeClr val="accent5">
                    <a:lumMod val="50000"/>
                  </a:schemeClr>
                </a:solidFill>
                <a:latin typeface="Courier" pitchFamily="2" charset="0"/>
                <a:cs typeface="Courier New" panose="02070309020205020404" pitchFamily="49" charset="0"/>
              </a:rPr>
              <a:t> config --add channels </a:t>
            </a:r>
            <a:r>
              <a:rPr lang="en-GB" dirty="0" err="1">
                <a:solidFill>
                  <a:schemeClr val="accent5">
                    <a:lumMod val="50000"/>
                  </a:schemeClr>
                </a:solidFill>
                <a:latin typeface="Courier" pitchFamily="2" charset="0"/>
                <a:cs typeface="Courier New" panose="02070309020205020404" pitchFamily="49" charset="0"/>
              </a:rPr>
              <a:t>conda</a:t>
            </a:r>
            <a:r>
              <a:rPr lang="en-GB" dirty="0">
                <a:solidFill>
                  <a:schemeClr val="accent5">
                    <a:lumMod val="50000"/>
                  </a:schemeClr>
                </a:solidFill>
                <a:latin typeface="Courier" pitchFamily="2" charset="0"/>
                <a:cs typeface="Courier New" panose="02070309020205020404" pitchFamily="49" charset="0"/>
              </a:rPr>
              <a:t>-forge</a:t>
            </a:r>
          </a:p>
          <a:p>
            <a:pPr lvl="2" indent="0">
              <a:buNone/>
            </a:pPr>
            <a:r>
              <a:rPr lang="en-GB" dirty="0">
                <a:solidFill>
                  <a:schemeClr val="accent1">
                    <a:lumMod val="50000"/>
                  </a:schemeClr>
                </a:solidFill>
                <a:latin typeface="Courier" pitchFamily="2" charset="0"/>
                <a:cs typeface="Courier New" panose="02070309020205020404" pitchFamily="49" charset="0"/>
              </a:rPr>
              <a:t>(base) [jabbott@login1]$ </a:t>
            </a:r>
            <a:r>
              <a:rPr lang="en-GB" dirty="0" err="1">
                <a:solidFill>
                  <a:schemeClr val="accent5">
                    <a:lumMod val="50000"/>
                  </a:schemeClr>
                </a:solidFill>
                <a:latin typeface="Courier" pitchFamily="2" charset="0"/>
                <a:cs typeface="Courier New" panose="02070309020205020404" pitchFamily="49" charset="0"/>
              </a:rPr>
              <a:t>conda</a:t>
            </a:r>
            <a:r>
              <a:rPr lang="en-GB" dirty="0">
                <a:solidFill>
                  <a:schemeClr val="accent5">
                    <a:lumMod val="50000"/>
                  </a:schemeClr>
                </a:solidFill>
                <a:latin typeface="Courier" pitchFamily="2" charset="0"/>
                <a:cs typeface="Courier New" panose="02070309020205020404" pitchFamily="49" charset="0"/>
              </a:rPr>
              <a:t> config --add channels </a:t>
            </a:r>
            <a:r>
              <a:rPr lang="en-GB" dirty="0" err="1">
                <a:solidFill>
                  <a:schemeClr val="accent5">
                    <a:lumMod val="50000"/>
                  </a:schemeClr>
                </a:solidFill>
                <a:latin typeface="Courier" pitchFamily="2" charset="0"/>
                <a:cs typeface="Courier New" panose="02070309020205020404" pitchFamily="49" charset="0"/>
              </a:rPr>
              <a:t>bioconda</a:t>
            </a:r>
            <a:endParaRPr lang="en-GB" dirty="0">
              <a:solidFill>
                <a:schemeClr val="accent5">
                  <a:lumMod val="50000"/>
                </a:schemeClr>
              </a:solidFill>
              <a:latin typeface="Courier" pitchFamily="2" charset="0"/>
              <a:cs typeface="Courier New" panose="02070309020205020404" pitchFamily="49" charset="0"/>
            </a:endParaRPr>
          </a:p>
          <a:p>
            <a:pPr lvl="2" indent="0">
              <a:buNone/>
            </a:pPr>
            <a:endParaRPr lang="en-GB" dirty="0">
              <a:latin typeface="Courier New" panose="02070309020205020404" pitchFamily="49" charset="0"/>
              <a:cs typeface="Courier New" panose="02070309020205020404" pitchFamily="49" charset="0"/>
            </a:endParaRPr>
          </a:p>
          <a:p>
            <a:pPr marL="342900" indent="-342900">
              <a:buFont typeface="Arial" panose="020B0604020202020204" pitchFamily="34" charset="0"/>
              <a:buChar char="•"/>
            </a:pPr>
            <a:r>
              <a:rPr lang="en-GB" dirty="0"/>
              <a:t>You're ready to go</a:t>
            </a:r>
          </a:p>
          <a:p>
            <a:pPr marL="401320" lvl="2" indent="0">
              <a:buNone/>
            </a:pPr>
            <a:endParaRPr lang="en-GB" dirty="0">
              <a:solidFill>
                <a:schemeClr val="accent5">
                  <a:lumMod val="75000"/>
                </a:schemeClr>
              </a:solidFill>
              <a:latin typeface="Courier" pitchFamily="2" charset="0"/>
              <a:cs typeface="Courier New" panose="02070309020205020404" pitchFamily="49" charset="0"/>
            </a:endParaRPr>
          </a:p>
        </p:txBody>
      </p:sp>
      <p:sp>
        <p:nvSpPr>
          <p:cNvPr id="4" name="Slide Number Placeholder 3">
            <a:extLst>
              <a:ext uri="{FF2B5EF4-FFF2-40B4-BE49-F238E27FC236}">
                <a16:creationId xmlns:a16="http://schemas.microsoft.com/office/drawing/2014/main" id="{968C0597-FBB4-D94B-8D95-7BFC2A37EBFF}"/>
              </a:ext>
            </a:extLst>
          </p:cNvPr>
          <p:cNvSpPr>
            <a:spLocks noGrp="1"/>
          </p:cNvSpPr>
          <p:nvPr>
            <p:ph type="sldNum" sz="quarter" idx="12"/>
          </p:nvPr>
        </p:nvSpPr>
        <p:spPr/>
        <p:txBody>
          <a:bodyPr/>
          <a:lstStyle/>
          <a:p>
            <a:fld id="{E89BC60F-F4BF-4EE8-9F02-8A0093F1814F}" type="slidenum">
              <a:rPr lang="en-GB" smtClean="0"/>
              <a:t>31</a:t>
            </a:fld>
            <a:endParaRPr lang="en-GB"/>
          </a:p>
        </p:txBody>
      </p:sp>
      <p:sp>
        <p:nvSpPr>
          <p:cNvPr id="2" name="Title 1">
            <a:extLst>
              <a:ext uri="{FF2B5EF4-FFF2-40B4-BE49-F238E27FC236}">
                <a16:creationId xmlns:a16="http://schemas.microsoft.com/office/drawing/2014/main" id="{7B0585B7-D4BD-544B-A951-D9F2087A122D}"/>
              </a:ext>
            </a:extLst>
          </p:cNvPr>
          <p:cNvSpPr>
            <a:spLocks noGrp="1"/>
          </p:cNvSpPr>
          <p:nvPr>
            <p:ph type="title"/>
          </p:nvPr>
        </p:nvSpPr>
        <p:spPr/>
        <p:txBody>
          <a:bodyPr/>
          <a:lstStyle/>
          <a:p>
            <a:r>
              <a:rPr lang="en-GB" dirty="0"/>
              <a:t>Installing </a:t>
            </a:r>
            <a:r>
              <a:rPr lang="en-GB" dirty="0" err="1"/>
              <a:t>conda</a:t>
            </a:r>
            <a:endParaRPr lang="en-GB" dirty="0"/>
          </a:p>
        </p:txBody>
      </p:sp>
    </p:spTree>
    <p:extLst>
      <p:ext uri="{BB962C8B-B14F-4D97-AF65-F5344CB8AC3E}">
        <p14:creationId xmlns:p14="http://schemas.microsoft.com/office/powerpoint/2010/main" val="3165724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AB6509-BD56-CF46-97B5-1AF583FFC836}"/>
              </a:ext>
            </a:extLst>
          </p:cNvPr>
          <p:cNvSpPr>
            <a:spLocks noGrp="1"/>
          </p:cNvSpPr>
          <p:nvPr>
            <p:ph idx="1"/>
          </p:nvPr>
        </p:nvSpPr>
        <p:spPr/>
        <p:txBody>
          <a:bodyPr/>
          <a:lstStyle/>
          <a:p>
            <a:pPr marL="342900" indent="-342900">
              <a:buFont typeface="Arial" panose="020B0604020202020204" pitchFamily="34" charset="0"/>
              <a:buChar char="•"/>
            </a:pPr>
            <a:r>
              <a:rPr lang="en-GB" dirty="0" err="1"/>
              <a:t>Conda</a:t>
            </a:r>
            <a:r>
              <a:rPr lang="en-GB" dirty="0"/>
              <a:t> supports multiple environments</a:t>
            </a:r>
          </a:p>
          <a:p>
            <a:pPr marL="342900" indent="-342900">
              <a:buFont typeface="Arial" panose="020B0604020202020204" pitchFamily="34" charset="0"/>
              <a:buChar char="•"/>
            </a:pPr>
            <a:r>
              <a:rPr lang="en-GB" dirty="0"/>
              <a:t>Allow different packages/versions to be installed in isolated sandbox</a:t>
            </a:r>
          </a:p>
          <a:p>
            <a:pPr marL="342900" indent="-342900">
              <a:buFont typeface="Arial" panose="020B0604020202020204" pitchFamily="34" charset="0"/>
              <a:buChar char="•"/>
            </a:pPr>
            <a:r>
              <a:rPr lang="en-GB" dirty="0"/>
              <a:t>Create separate environments for different projects/tasks</a:t>
            </a:r>
          </a:p>
          <a:p>
            <a:pPr marL="700088" lvl="1" indent="-342900">
              <a:buFont typeface="Arial" panose="020B0604020202020204" pitchFamily="34" charset="0"/>
              <a:buChar char="•"/>
            </a:pPr>
            <a:r>
              <a:rPr lang="en-GB" dirty="0"/>
              <a:t>Different versions of package? No problem…</a:t>
            </a:r>
          </a:p>
          <a:p>
            <a:pPr marL="342900" indent="-342900">
              <a:buFont typeface="Arial" panose="020B0604020202020204" pitchFamily="34" charset="0"/>
              <a:buChar char="•"/>
            </a:pPr>
            <a:r>
              <a:rPr lang="en-GB" dirty="0"/>
              <a:t>'Base' environment contains </a:t>
            </a:r>
            <a:r>
              <a:rPr lang="en-GB" dirty="0" err="1"/>
              <a:t>conda</a:t>
            </a:r>
            <a:r>
              <a:rPr lang="en-GB" dirty="0"/>
              <a:t> itself</a:t>
            </a:r>
          </a:p>
          <a:p>
            <a:pPr marL="700088" lvl="1" indent="-342900">
              <a:buFont typeface="Arial" panose="020B0604020202020204" pitchFamily="34" charset="0"/>
              <a:buChar char="•"/>
            </a:pPr>
            <a:r>
              <a:rPr lang="en-GB" dirty="0"/>
              <a:t>Don't install additional package in base</a:t>
            </a:r>
          </a:p>
          <a:p>
            <a:pPr marL="342900" indent="-342900">
              <a:buFont typeface="Arial" panose="020B0604020202020204" pitchFamily="34" charset="0"/>
              <a:buChar char="•"/>
            </a:pPr>
            <a:r>
              <a:rPr lang="en-GB" dirty="0"/>
              <a:t>Create a new environment with current python version:</a:t>
            </a:r>
          </a:p>
          <a:p>
            <a:pPr lvl="2" indent="0">
              <a:buNone/>
            </a:pPr>
            <a:r>
              <a:rPr lang="en-GB" dirty="0">
                <a:solidFill>
                  <a:schemeClr val="accent1">
                    <a:lumMod val="50000"/>
                  </a:schemeClr>
                </a:solidFill>
                <a:latin typeface="Courier" pitchFamily="2" charset="0"/>
                <a:cs typeface="Courier New" panose="02070309020205020404" pitchFamily="49" charset="0"/>
              </a:rPr>
              <a:t>(base) [jabbott@login1 ~]$ </a:t>
            </a:r>
            <a:r>
              <a:rPr lang="en-GB" dirty="0" err="1">
                <a:solidFill>
                  <a:schemeClr val="accent5">
                    <a:lumMod val="50000"/>
                  </a:schemeClr>
                </a:solidFill>
                <a:latin typeface="Courier" pitchFamily="2" charset="0"/>
                <a:cs typeface="Courier New" panose="02070309020205020404" pitchFamily="49" charset="0"/>
              </a:rPr>
              <a:t>conda</a:t>
            </a:r>
            <a:r>
              <a:rPr lang="en-GB" dirty="0">
                <a:solidFill>
                  <a:schemeClr val="accent5">
                    <a:lumMod val="50000"/>
                  </a:schemeClr>
                </a:solidFill>
                <a:latin typeface="Courier" pitchFamily="2" charset="0"/>
                <a:cs typeface="Courier New" panose="02070309020205020404" pitchFamily="49" charset="0"/>
              </a:rPr>
              <a:t> create --name </a:t>
            </a:r>
            <a:r>
              <a:rPr lang="en-GB" dirty="0" err="1">
                <a:solidFill>
                  <a:schemeClr val="accent5">
                    <a:lumMod val="50000"/>
                  </a:schemeClr>
                </a:solidFill>
                <a:latin typeface="Courier" pitchFamily="2" charset="0"/>
                <a:cs typeface="Courier New" panose="02070309020205020404" pitchFamily="49" charset="0"/>
              </a:rPr>
              <a:t>myenv</a:t>
            </a:r>
            <a:endParaRPr lang="en-GB" dirty="0">
              <a:solidFill>
                <a:schemeClr val="accent5">
                  <a:lumMod val="50000"/>
                </a:schemeClr>
              </a:solidFill>
              <a:latin typeface="Courier" pitchFamily="2" charset="0"/>
              <a:cs typeface="Courier New" panose="02070309020205020404" pitchFamily="49" charset="0"/>
            </a:endParaRPr>
          </a:p>
          <a:p>
            <a:pPr marL="342900" indent="-342900">
              <a:buFont typeface="Arial" panose="020B0604020202020204" pitchFamily="34" charset="0"/>
              <a:buChar char="•"/>
            </a:pPr>
            <a:r>
              <a:rPr lang="en-GB" dirty="0"/>
              <a:t>Need a different python version?</a:t>
            </a:r>
          </a:p>
          <a:p>
            <a:pPr lvl="2" indent="0">
              <a:buNone/>
            </a:pPr>
            <a:r>
              <a:rPr lang="en-GB" dirty="0" err="1">
                <a:solidFill>
                  <a:schemeClr val="accent5">
                    <a:lumMod val="50000"/>
                  </a:schemeClr>
                </a:solidFill>
                <a:latin typeface="Courier" pitchFamily="2" charset="0"/>
                <a:cs typeface="Courier New" panose="02070309020205020404" pitchFamily="49" charset="0"/>
              </a:rPr>
              <a:t>conda</a:t>
            </a:r>
            <a:r>
              <a:rPr lang="en-GB" dirty="0">
                <a:solidFill>
                  <a:schemeClr val="accent5">
                    <a:lumMod val="50000"/>
                  </a:schemeClr>
                </a:solidFill>
                <a:latin typeface="Courier" pitchFamily="2" charset="0"/>
                <a:cs typeface="Courier New" panose="02070309020205020404" pitchFamily="49" charset="0"/>
              </a:rPr>
              <a:t> create --name </a:t>
            </a:r>
            <a:r>
              <a:rPr lang="en-GB" dirty="0" err="1">
                <a:solidFill>
                  <a:schemeClr val="accent5">
                    <a:lumMod val="50000"/>
                  </a:schemeClr>
                </a:solidFill>
                <a:latin typeface="Courier" pitchFamily="2" charset="0"/>
                <a:cs typeface="Courier New" panose="02070309020205020404" pitchFamily="49" charset="0"/>
              </a:rPr>
              <a:t>myenv</a:t>
            </a:r>
            <a:r>
              <a:rPr lang="en-GB" dirty="0">
                <a:solidFill>
                  <a:schemeClr val="accent5">
                    <a:lumMod val="50000"/>
                  </a:schemeClr>
                </a:solidFill>
                <a:latin typeface="Courier" pitchFamily="2" charset="0"/>
                <a:cs typeface="Courier New" panose="02070309020205020404" pitchFamily="49" charset="0"/>
              </a:rPr>
              <a:t> python=2.7</a:t>
            </a:r>
          </a:p>
        </p:txBody>
      </p:sp>
      <p:sp>
        <p:nvSpPr>
          <p:cNvPr id="4" name="Slide Number Placeholder 3">
            <a:extLst>
              <a:ext uri="{FF2B5EF4-FFF2-40B4-BE49-F238E27FC236}">
                <a16:creationId xmlns:a16="http://schemas.microsoft.com/office/drawing/2014/main" id="{0584086E-8CEA-5A4A-9910-F7537B92278E}"/>
              </a:ext>
            </a:extLst>
          </p:cNvPr>
          <p:cNvSpPr>
            <a:spLocks noGrp="1"/>
          </p:cNvSpPr>
          <p:nvPr>
            <p:ph type="sldNum" sz="quarter" idx="12"/>
          </p:nvPr>
        </p:nvSpPr>
        <p:spPr/>
        <p:txBody>
          <a:bodyPr/>
          <a:lstStyle/>
          <a:p>
            <a:fld id="{E89BC60F-F4BF-4EE8-9F02-8A0093F1814F}" type="slidenum">
              <a:rPr lang="en-GB" smtClean="0"/>
              <a:t>32</a:t>
            </a:fld>
            <a:endParaRPr lang="en-GB"/>
          </a:p>
        </p:txBody>
      </p:sp>
      <p:sp>
        <p:nvSpPr>
          <p:cNvPr id="2" name="Title 1">
            <a:extLst>
              <a:ext uri="{FF2B5EF4-FFF2-40B4-BE49-F238E27FC236}">
                <a16:creationId xmlns:a16="http://schemas.microsoft.com/office/drawing/2014/main" id="{DD3A0818-76E5-1A4B-B5FB-D4A5849CBB13}"/>
              </a:ext>
            </a:extLst>
          </p:cNvPr>
          <p:cNvSpPr>
            <a:spLocks noGrp="1"/>
          </p:cNvSpPr>
          <p:nvPr>
            <p:ph type="title"/>
          </p:nvPr>
        </p:nvSpPr>
        <p:spPr/>
        <p:txBody>
          <a:bodyPr/>
          <a:lstStyle/>
          <a:p>
            <a:r>
              <a:rPr lang="en-GB" dirty="0" err="1"/>
              <a:t>Conda</a:t>
            </a:r>
            <a:r>
              <a:rPr lang="en-GB" dirty="0"/>
              <a:t> environments</a:t>
            </a:r>
          </a:p>
        </p:txBody>
      </p:sp>
    </p:spTree>
    <p:extLst>
      <p:ext uri="{BB962C8B-B14F-4D97-AF65-F5344CB8AC3E}">
        <p14:creationId xmlns:p14="http://schemas.microsoft.com/office/powerpoint/2010/main" val="158954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7963C8-80FD-AC48-BBD0-976583668B8B}"/>
              </a:ext>
            </a:extLst>
          </p:cNvPr>
          <p:cNvSpPr>
            <a:spLocks noGrp="1"/>
          </p:cNvSpPr>
          <p:nvPr>
            <p:ph idx="1"/>
          </p:nvPr>
        </p:nvSpPr>
        <p:spPr/>
        <p:txBody>
          <a:bodyPr>
            <a:normAutofit fontScale="92500" lnSpcReduction="10000"/>
          </a:bodyPr>
          <a:lstStyle/>
          <a:p>
            <a:pPr marL="342900" indent="-342900">
              <a:buFont typeface="Arial" panose="020B0604020202020204" pitchFamily="34" charset="0"/>
              <a:buChar char="•"/>
            </a:pPr>
            <a:r>
              <a:rPr lang="en-GB" sz="2400" dirty="0"/>
              <a:t>To switch to an environment, activate it</a:t>
            </a:r>
          </a:p>
          <a:p>
            <a:pPr marL="0" lvl="1" indent="0">
              <a:buNone/>
            </a:pPr>
            <a:r>
              <a:rPr lang="en-GB" sz="2200" dirty="0">
                <a:solidFill>
                  <a:schemeClr val="accent1">
                    <a:lumMod val="50000"/>
                  </a:schemeClr>
                </a:solidFill>
                <a:latin typeface="Courier" pitchFamily="2" charset="0"/>
                <a:cs typeface="Courier New" panose="02070309020205020404" pitchFamily="49" charset="0"/>
              </a:rPr>
              <a:t>(base) [jabbott@login1]$ </a:t>
            </a:r>
            <a:r>
              <a:rPr lang="en-GB" sz="2200" dirty="0" err="1">
                <a:solidFill>
                  <a:schemeClr val="accent5">
                    <a:lumMod val="50000"/>
                  </a:schemeClr>
                </a:solidFill>
                <a:latin typeface="Courier" pitchFamily="2" charset="0"/>
                <a:cs typeface="Courier New" panose="02070309020205020404" pitchFamily="49" charset="0"/>
              </a:rPr>
              <a:t>conda</a:t>
            </a:r>
            <a:r>
              <a:rPr lang="en-GB" sz="2200" dirty="0">
                <a:solidFill>
                  <a:schemeClr val="accent5">
                    <a:lumMod val="50000"/>
                  </a:schemeClr>
                </a:solidFill>
                <a:latin typeface="Courier" pitchFamily="2" charset="0"/>
                <a:cs typeface="Courier New" panose="02070309020205020404" pitchFamily="49" charset="0"/>
              </a:rPr>
              <a:t> activate </a:t>
            </a:r>
            <a:r>
              <a:rPr lang="en-GB" sz="2200" dirty="0" err="1">
                <a:solidFill>
                  <a:schemeClr val="accent5">
                    <a:lumMod val="50000"/>
                  </a:schemeClr>
                </a:solidFill>
                <a:latin typeface="Courier" pitchFamily="2" charset="0"/>
                <a:cs typeface="Courier New" panose="02070309020205020404" pitchFamily="49" charset="0"/>
              </a:rPr>
              <a:t>myenv</a:t>
            </a:r>
            <a:endParaRPr lang="en-GB" sz="2200" dirty="0">
              <a:solidFill>
                <a:schemeClr val="accent5">
                  <a:lumMod val="50000"/>
                </a:schemeClr>
              </a:solidFill>
              <a:latin typeface="Courier" pitchFamily="2" charset="0"/>
              <a:cs typeface="Courier New" panose="02070309020205020404" pitchFamily="49" charset="0"/>
            </a:endParaRPr>
          </a:p>
          <a:p>
            <a:pPr marL="0" lvl="1" indent="0">
              <a:buNone/>
            </a:pPr>
            <a:r>
              <a:rPr lang="en-GB" sz="2200" dirty="0">
                <a:solidFill>
                  <a:schemeClr val="accent1">
                    <a:lumMod val="50000"/>
                  </a:schemeClr>
                </a:solidFill>
                <a:latin typeface="Courier" pitchFamily="2" charset="0"/>
                <a:cs typeface="Courier New" panose="02070309020205020404" pitchFamily="49" charset="0"/>
              </a:rPr>
              <a:t>(</a:t>
            </a:r>
            <a:r>
              <a:rPr lang="en-GB" sz="2200" dirty="0" err="1">
                <a:solidFill>
                  <a:schemeClr val="accent1">
                    <a:lumMod val="50000"/>
                  </a:schemeClr>
                </a:solidFill>
                <a:latin typeface="Courier" pitchFamily="2" charset="0"/>
                <a:cs typeface="Courier New" panose="02070309020205020404" pitchFamily="49" charset="0"/>
              </a:rPr>
              <a:t>myenv</a:t>
            </a:r>
            <a:r>
              <a:rPr lang="en-GB" sz="2200" dirty="0">
                <a:solidFill>
                  <a:schemeClr val="accent1">
                    <a:lumMod val="50000"/>
                  </a:schemeClr>
                </a:solidFill>
                <a:latin typeface="Courier" pitchFamily="2" charset="0"/>
                <a:cs typeface="Courier New" panose="02070309020205020404" pitchFamily="49" charset="0"/>
              </a:rPr>
              <a:t>) [jabbott@login1]$</a:t>
            </a:r>
            <a:endParaRPr lang="en-GB" sz="2200" dirty="0">
              <a:solidFill>
                <a:schemeClr val="accent1">
                  <a:lumMod val="50000"/>
                </a:schemeClr>
              </a:solidFill>
              <a:latin typeface="Courier New" panose="02070309020205020404" pitchFamily="49" charset="0"/>
              <a:cs typeface="Courier New" panose="02070309020205020404" pitchFamily="49" charset="0"/>
            </a:endParaRPr>
          </a:p>
          <a:p>
            <a:pPr marL="342900" lvl="1" indent="-342900">
              <a:spcBef>
                <a:spcPts val="1200"/>
              </a:spcBef>
              <a:buFont typeface="Arial" panose="020B0604020202020204" pitchFamily="34" charset="0"/>
              <a:buChar char="•"/>
            </a:pPr>
            <a:r>
              <a:rPr lang="en-GB" sz="2400" dirty="0"/>
              <a:t>To deactivate environment:</a:t>
            </a:r>
          </a:p>
          <a:p>
            <a:pPr marL="0" lvl="1" indent="0">
              <a:buNone/>
            </a:pPr>
            <a:r>
              <a:rPr lang="en-GB" sz="2200" dirty="0">
                <a:solidFill>
                  <a:schemeClr val="accent1">
                    <a:lumMod val="50000"/>
                  </a:schemeClr>
                </a:solidFill>
                <a:latin typeface="Courier" pitchFamily="2" charset="0"/>
                <a:cs typeface="Courier New" panose="02070309020205020404" pitchFamily="49" charset="0"/>
              </a:rPr>
              <a:t>(</a:t>
            </a:r>
            <a:r>
              <a:rPr lang="en-GB" sz="2200" dirty="0" err="1">
                <a:solidFill>
                  <a:schemeClr val="accent1">
                    <a:lumMod val="50000"/>
                  </a:schemeClr>
                </a:solidFill>
                <a:latin typeface="Courier" pitchFamily="2" charset="0"/>
                <a:cs typeface="Courier New" panose="02070309020205020404" pitchFamily="49" charset="0"/>
              </a:rPr>
              <a:t>myenv</a:t>
            </a:r>
            <a:r>
              <a:rPr lang="en-GB" sz="2200" dirty="0">
                <a:solidFill>
                  <a:schemeClr val="accent1">
                    <a:lumMod val="50000"/>
                  </a:schemeClr>
                </a:solidFill>
                <a:latin typeface="Courier" pitchFamily="2" charset="0"/>
                <a:cs typeface="Courier New" panose="02070309020205020404" pitchFamily="49" charset="0"/>
              </a:rPr>
              <a:t>) [jabbott@login1]$ </a:t>
            </a:r>
            <a:r>
              <a:rPr lang="en-GB" sz="2200" dirty="0" err="1">
                <a:solidFill>
                  <a:schemeClr val="accent5">
                    <a:lumMod val="50000"/>
                  </a:schemeClr>
                </a:solidFill>
                <a:latin typeface="Courier" pitchFamily="2" charset="0"/>
                <a:cs typeface="Courier New" panose="02070309020205020404" pitchFamily="49" charset="0"/>
              </a:rPr>
              <a:t>conda</a:t>
            </a:r>
            <a:r>
              <a:rPr lang="en-GB" sz="2200" dirty="0">
                <a:solidFill>
                  <a:schemeClr val="accent5">
                    <a:lumMod val="50000"/>
                  </a:schemeClr>
                </a:solidFill>
                <a:latin typeface="Courier" pitchFamily="2" charset="0"/>
                <a:cs typeface="Courier New" panose="02070309020205020404" pitchFamily="49" charset="0"/>
              </a:rPr>
              <a:t> deactivate</a:t>
            </a:r>
          </a:p>
          <a:p>
            <a:pPr marL="0" lvl="1" indent="0">
              <a:buNone/>
            </a:pPr>
            <a:r>
              <a:rPr lang="en-GB" sz="2200" dirty="0">
                <a:solidFill>
                  <a:schemeClr val="accent1">
                    <a:lumMod val="50000"/>
                  </a:schemeClr>
                </a:solidFill>
                <a:latin typeface="Courier" pitchFamily="2" charset="0"/>
                <a:cs typeface="Courier New" panose="02070309020205020404" pitchFamily="49" charset="0"/>
              </a:rPr>
              <a:t>(base) [jabbott@login1]$</a:t>
            </a:r>
          </a:p>
          <a:p>
            <a:pPr lvl="1">
              <a:spcBef>
                <a:spcPts val="1200"/>
              </a:spcBef>
              <a:buFont typeface="Arial" panose="020B0604020202020204" pitchFamily="34" charset="0"/>
              <a:buChar char="•"/>
            </a:pPr>
            <a:r>
              <a:rPr lang="en-GB" sz="2400" dirty="0"/>
              <a:t>To see the environments you have:</a:t>
            </a:r>
          </a:p>
          <a:p>
            <a:pPr marL="0" lvl="1" indent="0">
              <a:buNone/>
            </a:pPr>
            <a:r>
              <a:rPr lang="en-GB" dirty="0">
                <a:solidFill>
                  <a:schemeClr val="accent1">
                    <a:lumMod val="50000"/>
                  </a:schemeClr>
                </a:solidFill>
                <a:latin typeface="Courier" pitchFamily="2" charset="0"/>
                <a:cs typeface="Courier New" panose="02070309020205020404" pitchFamily="49" charset="0"/>
              </a:rPr>
              <a:t>(base) [jabbott@login1]$ </a:t>
            </a:r>
            <a:r>
              <a:rPr lang="en-GB" dirty="0" err="1">
                <a:solidFill>
                  <a:schemeClr val="accent5">
                    <a:lumMod val="50000"/>
                  </a:schemeClr>
                </a:solidFill>
                <a:latin typeface="Courier" pitchFamily="2" charset="0"/>
                <a:cs typeface="Courier New" panose="02070309020205020404" pitchFamily="49" charset="0"/>
              </a:rPr>
              <a:t>conda</a:t>
            </a:r>
            <a:r>
              <a:rPr lang="en-GB" dirty="0">
                <a:solidFill>
                  <a:schemeClr val="accent5">
                    <a:lumMod val="50000"/>
                  </a:schemeClr>
                </a:solidFill>
                <a:latin typeface="Courier" pitchFamily="2" charset="0"/>
                <a:cs typeface="Courier New" panose="02070309020205020404" pitchFamily="49" charset="0"/>
              </a:rPr>
              <a:t> info --</a:t>
            </a:r>
            <a:r>
              <a:rPr lang="en-GB" dirty="0" err="1">
                <a:solidFill>
                  <a:schemeClr val="accent5">
                    <a:lumMod val="50000"/>
                  </a:schemeClr>
                </a:solidFill>
                <a:latin typeface="Courier" pitchFamily="2" charset="0"/>
                <a:cs typeface="Courier New" panose="02070309020205020404" pitchFamily="49" charset="0"/>
              </a:rPr>
              <a:t>envs</a:t>
            </a:r>
            <a:r>
              <a:rPr lang="en-GB" dirty="0">
                <a:solidFill>
                  <a:schemeClr val="accent5">
                    <a:lumMod val="50000"/>
                  </a:schemeClr>
                </a:solidFill>
                <a:latin typeface="Courier" pitchFamily="2" charset="0"/>
                <a:cs typeface="Courier New" panose="02070309020205020404" pitchFamily="49" charset="0"/>
              </a:rPr>
              <a:t> list</a:t>
            </a:r>
          </a:p>
          <a:p>
            <a:pPr marL="0" lvl="1" indent="0">
              <a:buNone/>
            </a:pPr>
            <a:r>
              <a:rPr lang="en-GB" dirty="0">
                <a:solidFill>
                  <a:schemeClr val="accent1">
                    <a:lumMod val="50000"/>
                  </a:schemeClr>
                </a:solidFill>
                <a:latin typeface="Courier" pitchFamily="2" charset="0"/>
                <a:cs typeface="Courier New" panose="02070309020205020404" pitchFamily="49" charset="0"/>
              </a:rPr>
              <a:t># </a:t>
            </a:r>
            <a:r>
              <a:rPr lang="en-GB" dirty="0" err="1">
                <a:solidFill>
                  <a:schemeClr val="accent1">
                    <a:lumMod val="50000"/>
                  </a:schemeClr>
                </a:solidFill>
                <a:latin typeface="Courier" pitchFamily="2" charset="0"/>
                <a:cs typeface="Courier New" panose="02070309020205020404" pitchFamily="49" charset="0"/>
              </a:rPr>
              <a:t>conda</a:t>
            </a:r>
            <a:r>
              <a:rPr lang="en-GB" dirty="0">
                <a:solidFill>
                  <a:schemeClr val="accent1">
                    <a:lumMod val="50000"/>
                  </a:schemeClr>
                </a:solidFill>
                <a:latin typeface="Courier" pitchFamily="2" charset="0"/>
                <a:cs typeface="Courier New" panose="02070309020205020404" pitchFamily="49" charset="0"/>
              </a:rPr>
              <a:t> environments:</a:t>
            </a:r>
          </a:p>
          <a:p>
            <a:pPr marL="0" lvl="1" indent="0">
              <a:buNone/>
            </a:pPr>
            <a:r>
              <a:rPr lang="en-GB" dirty="0">
                <a:solidFill>
                  <a:schemeClr val="accent1">
                    <a:lumMod val="50000"/>
                  </a:schemeClr>
                </a:solidFill>
                <a:latin typeface="Courier" pitchFamily="2" charset="0"/>
                <a:cs typeface="Courier New" panose="02070309020205020404" pitchFamily="49" charset="0"/>
              </a:rPr>
              <a:t>base                  *  /homes/</a:t>
            </a:r>
            <a:r>
              <a:rPr lang="en-GB" dirty="0" err="1">
                <a:solidFill>
                  <a:schemeClr val="accent1">
                    <a:lumMod val="50000"/>
                  </a:schemeClr>
                </a:solidFill>
                <a:latin typeface="Courier" pitchFamily="2" charset="0"/>
                <a:cs typeface="Courier New" panose="02070309020205020404" pitchFamily="49" charset="0"/>
              </a:rPr>
              <a:t>jabbott</a:t>
            </a:r>
            <a:r>
              <a:rPr lang="en-GB" dirty="0">
                <a:solidFill>
                  <a:schemeClr val="accent1">
                    <a:lumMod val="50000"/>
                  </a:schemeClr>
                </a:solidFill>
                <a:latin typeface="Courier" pitchFamily="2" charset="0"/>
                <a:cs typeface="Courier New" panose="02070309020205020404" pitchFamily="49" charset="0"/>
              </a:rPr>
              <a:t>/</a:t>
            </a:r>
            <a:r>
              <a:rPr lang="en-GB" dirty="0" err="1">
                <a:solidFill>
                  <a:schemeClr val="accent1">
                    <a:lumMod val="50000"/>
                  </a:schemeClr>
                </a:solidFill>
                <a:latin typeface="Courier" pitchFamily="2" charset="0"/>
                <a:cs typeface="Courier New" panose="02070309020205020404" pitchFamily="49" charset="0"/>
              </a:rPr>
              <a:t>conda</a:t>
            </a:r>
            <a:endParaRPr lang="en-GB" dirty="0">
              <a:solidFill>
                <a:schemeClr val="accent1">
                  <a:lumMod val="50000"/>
                </a:schemeClr>
              </a:solidFill>
              <a:latin typeface="Courier" pitchFamily="2" charset="0"/>
              <a:cs typeface="Courier New" panose="02070309020205020404" pitchFamily="49" charset="0"/>
            </a:endParaRPr>
          </a:p>
          <a:p>
            <a:pPr marL="0" lvl="1" indent="0">
              <a:buNone/>
            </a:pPr>
            <a:r>
              <a:rPr lang="en-GB" dirty="0" err="1">
                <a:solidFill>
                  <a:schemeClr val="accent1">
                    <a:lumMod val="50000"/>
                  </a:schemeClr>
                </a:solidFill>
                <a:latin typeface="Courier" pitchFamily="2" charset="0"/>
                <a:cs typeface="Courier New" panose="02070309020205020404" pitchFamily="49" charset="0"/>
              </a:rPr>
              <a:t>myenv</a:t>
            </a:r>
            <a:r>
              <a:rPr lang="en-GB" dirty="0">
                <a:solidFill>
                  <a:schemeClr val="accent1">
                    <a:lumMod val="50000"/>
                  </a:schemeClr>
                </a:solidFill>
                <a:latin typeface="Courier" pitchFamily="2" charset="0"/>
                <a:cs typeface="Courier New" panose="02070309020205020404" pitchFamily="49" charset="0"/>
              </a:rPr>
              <a:t>                    /homes/</a:t>
            </a:r>
            <a:r>
              <a:rPr lang="en-GB" dirty="0" err="1">
                <a:solidFill>
                  <a:schemeClr val="accent1">
                    <a:lumMod val="50000"/>
                  </a:schemeClr>
                </a:solidFill>
                <a:latin typeface="Courier" pitchFamily="2" charset="0"/>
                <a:cs typeface="Courier New" panose="02070309020205020404" pitchFamily="49" charset="0"/>
              </a:rPr>
              <a:t>jabbott</a:t>
            </a:r>
            <a:r>
              <a:rPr lang="en-GB" dirty="0">
                <a:solidFill>
                  <a:schemeClr val="accent1">
                    <a:lumMod val="50000"/>
                  </a:schemeClr>
                </a:solidFill>
                <a:latin typeface="Courier" pitchFamily="2" charset="0"/>
                <a:cs typeface="Courier New" panose="02070309020205020404" pitchFamily="49" charset="0"/>
              </a:rPr>
              <a:t>/</a:t>
            </a:r>
            <a:r>
              <a:rPr lang="en-GB" dirty="0" err="1">
                <a:solidFill>
                  <a:schemeClr val="accent1">
                    <a:lumMod val="50000"/>
                  </a:schemeClr>
                </a:solidFill>
                <a:latin typeface="Courier" pitchFamily="2" charset="0"/>
                <a:cs typeface="Courier New" panose="02070309020205020404" pitchFamily="49" charset="0"/>
              </a:rPr>
              <a:t>conda</a:t>
            </a:r>
            <a:r>
              <a:rPr lang="en-GB" dirty="0">
                <a:solidFill>
                  <a:schemeClr val="accent1">
                    <a:lumMod val="50000"/>
                  </a:schemeClr>
                </a:solidFill>
                <a:latin typeface="Courier" pitchFamily="2" charset="0"/>
                <a:cs typeface="Courier New" panose="02070309020205020404" pitchFamily="49" charset="0"/>
              </a:rPr>
              <a:t>/</a:t>
            </a:r>
            <a:r>
              <a:rPr lang="en-GB" dirty="0" err="1">
                <a:solidFill>
                  <a:schemeClr val="accent1">
                    <a:lumMod val="50000"/>
                  </a:schemeClr>
                </a:solidFill>
                <a:latin typeface="Courier" pitchFamily="2" charset="0"/>
                <a:cs typeface="Courier New" panose="02070309020205020404" pitchFamily="49" charset="0"/>
              </a:rPr>
              <a:t>envs</a:t>
            </a:r>
            <a:r>
              <a:rPr lang="en-GB" dirty="0">
                <a:solidFill>
                  <a:schemeClr val="accent1">
                    <a:lumMod val="50000"/>
                  </a:schemeClr>
                </a:solidFill>
                <a:latin typeface="Courier" pitchFamily="2" charset="0"/>
                <a:cs typeface="Courier New" panose="02070309020205020404" pitchFamily="49" charset="0"/>
              </a:rPr>
              <a:t>/</a:t>
            </a:r>
            <a:r>
              <a:rPr lang="en-GB" dirty="0" err="1">
                <a:solidFill>
                  <a:schemeClr val="accent1">
                    <a:lumMod val="50000"/>
                  </a:schemeClr>
                </a:solidFill>
                <a:latin typeface="Courier" pitchFamily="2" charset="0"/>
                <a:cs typeface="Courier New" panose="02070309020205020404" pitchFamily="49" charset="0"/>
              </a:rPr>
              <a:t>myenv</a:t>
            </a:r>
            <a:endParaRPr lang="en-GB" dirty="0">
              <a:solidFill>
                <a:schemeClr val="accent1">
                  <a:lumMod val="50000"/>
                </a:schemeClr>
              </a:solidFill>
              <a:latin typeface="Courier" pitchFamily="2" charset="0"/>
              <a:cs typeface="Courier New" panose="02070309020205020404" pitchFamily="49" charset="0"/>
            </a:endParaRPr>
          </a:p>
          <a:p>
            <a:pPr marL="342900" lvl="1" indent="-342900">
              <a:spcBef>
                <a:spcPts val="1200"/>
              </a:spcBef>
              <a:buFont typeface="Arial" panose="020B0604020202020204" pitchFamily="34" charset="0"/>
              <a:buChar char="•"/>
            </a:pPr>
            <a:r>
              <a:rPr lang="en-GB" sz="2400" dirty="0"/>
              <a:t>Reactivate your '</a:t>
            </a:r>
            <a:r>
              <a:rPr lang="en-GB" sz="2400" dirty="0" err="1"/>
              <a:t>myenv</a:t>
            </a:r>
            <a:r>
              <a:rPr lang="en-GB" sz="2400" dirty="0"/>
              <a:t>' environment</a:t>
            </a:r>
          </a:p>
          <a:p>
            <a:pPr marL="355600" lvl="2" indent="0">
              <a:buNone/>
            </a:pPr>
            <a:endParaRPr lang="en-GB" sz="1900" dirty="0">
              <a:solidFill>
                <a:schemeClr val="accent5">
                  <a:lumMod val="75000"/>
                </a:schemeClr>
              </a:solidFill>
              <a:latin typeface="Courier" pitchFamily="2" charset="0"/>
              <a:cs typeface="Courier New" panose="02070309020205020404" pitchFamily="49" charset="0"/>
            </a:endParaRPr>
          </a:p>
        </p:txBody>
      </p:sp>
      <p:sp>
        <p:nvSpPr>
          <p:cNvPr id="4" name="Slide Number Placeholder 3">
            <a:extLst>
              <a:ext uri="{FF2B5EF4-FFF2-40B4-BE49-F238E27FC236}">
                <a16:creationId xmlns:a16="http://schemas.microsoft.com/office/drawing/2014/main" id="{835BFC6B-6496-DE41-99F2-2EC3D7BBF0B9}"/>
              </a:ext>
            </a:extLst>
          </p:cNvPr>
          <p:cNvSpPr>
            <a:spLocks noGrp="1"/>
          </p:cNvSpPr>
          <p:nvPr>
            <p:ph type="sldNum" sz="quarter" idx="12"/>
          </p:nvPr>
        </p:nvSpPr>
        <p:spPr/>
        <p:txBody>
          <a:bodyPr/>
          <a:lstStyle/>
          <a:p>
            <a:fld id="{E89BC60F-F4BF-4EE8-9F02-8A0093F1814F}" type="slidenum">
              <a:rPr lang="en-GB" smtClean="0"/>
              <a:t>33</a:t>
            </a:fld>
            <a:endParaRPr lang="en-GB"/>
          </a:p>
        </p:txBody>
      </p:sp>
      <p:sp>
        <p:nvSpPr>
          <p:cNvPr id="2" name="Title 1">
            <a:extLst>
              <a:ext uri="{FF2B5EF4-FFF2-40B4-BE49-F238E27FC236}">
                <a16:creationId xmlns:a16="http://schemas.microsoft.com/office/drawing/2014/main" id="{7ACFDD48-6A33-A241-AC31-FCF6E5BC5E83}"/>
              </a:ext>
            </a:extLst>
          </p:cNvPr>
          <p:cNvSpPr>
            <a:spLocks noGrp="1"/>
          </p:cNvSpPr>
          <p:nvPr>
            <p:ph type="title"/>
          </p:nvPr>
        </p:nvSpPr>
        <p:spPr/>
        <p:txBody>
          <a:bodyPr/>
          <a:lstStyle/>
          <a:p>
            <a:r>
              <a:rPr lang="en-GB" dirty="0" err="1"/>
              <a:t>Conda</a:t>
            </a:r>
            <a:r>
              <a:rPr lang="en-GB" dirty="0"/>
              <a:t> environments</a:t>
            </a:r>
          </a:p>
        </p:txBody>
      </p:sp>
    </p:spTree>
    <p:extLst>
      <p:ext uri="{BB962C8B-B14F-4D97-AF65-F5344CB8AC3E}">
        <p14:creationId xmlns:p14="http://schemas.microsoft.com/office/powerpoint/2010/main" val="1458726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3A09CB-3996-BC44-8B4D-0DBA1E950D56}"/>
              </a:ext>
            </a:extLst>
          </p:cNvPr>
          <p:cNvSpPr>
            <a:spLocks noGrp="1"/>
          </p:cNvSpPr>
          <p:nvPr>
            <p:ph idx="1"/>
          </p:nvPr>
        </p:nvSpPr>
        <p:spPr/>
        <p:txBody>
          <a:bodyPr>
            <a:normAutofit/>
          </a:bodyPr>
          <a:lstStyle/>
          <a:p>
            <a:r>
              <a:rPr lang="en-GB" dirty="0">
                <a:solidFill>
                  <a:schemeClr val="accent1">
                    <a:lumMod val="50000"/>
                  </a:schemeClr>
                </a:solidFill>
                <a:latin typeface="Courier" pitchFamily="2" charset="0"/>
                <a:cs typeface="Courier New" panose="02070309020205020404" pitchFamily="49" charset="0"/>
              </a:rPr>
              <a:t>(</a:t>
            </a:r>
            <a:r>
              <a:rPr lang="en-GB" dirty="0" err="1">
                <a:solidFill>
                  <a:schemeClr val="accent1">
                    <a:lumMod val="50000"/>
                  </a:schemeClr>
                </a:solidFill>
                <a:latin typeface="Courier" pitchFamily="2" charset="0"/>
                <a:cs typeface="Courier New" panose="02070309020205020404" pitchFamily="49" charset="0"/>
              </a:rPr>
              <a:t>myenv</a:t>
            </a:r>
            <a:r>
              <a:rPr lang="en-GB" dirty="0">
                <a:solidFill>
                  <a:schemeClr val="accent1">
                    <a:lumMod val="50000"/>
                  </a:schemeClr>
                </a:solidFill>
                <a:latin typeface="Courier" pitchFamily="2" charset="0"/>
                <a:cs typeface="Courier New" panose="02070309020205020404" pitchFamily="49" charset="0"/>
              </a:rPr>
              <a:t>) [jabbott@login1]$ </a:t>
            </a:r>
          </a:p>
          <a:p>
            <a:r>
              <a:rPr lang="en-GB" dirty="0">
                <a:solidFill>
                  <a:schemeClr val="accent1">
                    <a:lumMod val="50000"/>
                  </a:schemeClr>
                </a:solidFill>
                <a:latin typeface="Courier" pitchFamily="2" charset="0"/>
                <a:cs typeface="Courier New" panose="02070309020205020404" pitchFamily="49" charset="0"/>
              </a:rPr>
              <a:t>Loading channels: done</a:t>
            </a:r>
          </a:p>
          <a:p>
            <a:r>
              <a:rPr lang="en-GB" dirty="0">
                <a:solidFill>
                  <a:schemeClr val="accent1">
                    <a:lumMod val="50000"/>
                  </a:schemeClr>
                </a:solidFill>
                <a:latin typeface="Courier" pitchFamily="2" charset="0"/>
                <a:cs typeface="Courier New" panose="02070309020205020404" pitchFamily="49" charset="0"/>
              </a:rPr>
              <a:t>No match found for: </a:t>
            </a:r>
            <a:r>
              <a:rPr lang="en-GB" dirty="0" err="1">
                <a:solidFill>
                  <a:schemeClr val="accent1">
                    <a:lumMod val="50000"/>
                  </a:schemeClr>
                </a:solidFill>
                <a:latin typeface="Courier" pitchFamily="2" charset="0"/>
                <a:cs typeface="Courier New" panose="02070309020205020404" pitchFamily="49" charset="0"/>
              </a:rPr>
              <a:t>clustal</a:t>
            </a:r>
            <a:r>
              <a:rPr lang="en-GB" dirty="0">
                <a:solidFill>
                  <a:schemeClr val="accent1">
                    <a:lumMod val="50000"/>
                  </a:schemeClr>
                </a:solidFill>
                <a:latin typeface="Courier" pitchFamily="2" charset="0"/>
                <a:cs typeface="Courier New" panose="02070309020205020404" pitchFamily="49" charset="0"/>
              </a:rPr>
              <a:t>. Search: *</a:t>
            </a:r>
            <a:r>
              <a:rPr lang="en-GB" dirty="0" err="1">
                <a:solidFill>
                  <a:schemeClr val="accent1">
                    <a:lumMod val="50000"/>
                  </a:schemeClr>
                </a:solidFill>
                <a:latin typeface="Courier" pitchFamily="2" charset="0"/>
                <a:cs typeface="Courier New" panose="02070309020205020404" pitchFamily="49" charset="0"/>
              </a:rPr>
              <a:t>clustal</a:t>
            </a:r>
            <a:r>
              <a:rPr lang="en-GB" dirty="0">
                <a:solidFill>
                  <a:schemeClr val="accent1">
                    <a:lumMod val="50000"/>
                  </a:schemeClr>
                </a:solidFill>
                <a:latin typeface="Courier" pitchFamily="2" charset="0"/>
                <a:cs typeface="Courier New" panose="02070309020205020404" pitchFamily="49" charset="0"/>
              </a:rPr>
              <a:t>*</a:t>
            </a:r>
          </a:p>
          <a:p>
            <a:r>
              <a:rPr lang="en-GB" dirty="0">
                <a:solidFill>
                  <a:schemeClr val="accent1">
                    <a:lumMod val="50000"/>
                  </a:schemeClr>
                </a:solidFill>
                <a:latin typeface="Courier" pitchFamily="2" charset="0"/>
                <a:cs typeface="Courier New" panose="02070309020205020404" pitchFamily="49" charset="0"/>
              </a:rPr>
              <a:t># Name                  Version           Build  Channel</a:t>
            </a:r>
          </a:p>
          <a:p>
            <a:r>
              <a:rPr lang="en-GB" dirty="0" err="1">
                <a:solidFill>
                  <a:schemeClr val="accent1">
                    <a:lumMod val="50000"/>
                  </a:schemeClr>
                </a:solidFill>
                <a:latin typeface="Courier" pitchFamily="2" charset="0"/>
                <a:cs typeface="Courier New" panose="02070309020205020404" pitchFamily="49" charset="0"/>
              </a:rPr>
              <a:t>clustalo</a:t>
            </a:r>
            <a:r>
              <a:rPr lang="en-GB" dirty="0">
                <a:solidFill>
                  <a:schemeClr val="accent1">
                    <a:lumMod val="50000"/>
                  </a:schemeClr>
                </a:solidFill>
                <a:latin typeface="Courier" pitchFamily="2" charset="0"/>
                <a:cs typeface="Courier New" panose="02070309020205020404" pitchFamily="49" charset="0"/>
              </a:rPr>
              <a:t>                  1.2.3               0  </a:t>
            </a:r>
            <a:r>
              <a:rPr lang="en-GB" dirty="0" err="1">
                <a:solidFill>
                  <a:schemeClr val="accent1">
                    <a:lumMod val="50000"/>
                  </a:schemeClr>
                </a:solidFill>
                <a:latin typeface="Courier" pitchFamily="2" charset="0"/>
                <a:cs typeface="Courier New" panose="02070309020205020404" pitchFamily="49" charset="0"/>
              </a:rPr>
              <a:t>bioconda</a:t>
            </a:r>
            <a:endParaRPr lang="en-GB" dirty="0">
              <a:solidFill>
                <a:schemeClr val="accent1">
                  <a:lumMod val="50000"/>
                </a:schemeClr>
              </a:solidFill>
              <a:latin typeface="Courier" pitchFamily="2" charset="0"/>
              <a:cs typeface="Courier New" panose="02070309020205020404" pitchFamily="49" charset="0"/>
            </a:endParaRPr>
          </a:p>
          <a:p>
            <a:r>
              <a:rPr lang="en-GB" dirty="0" err="1">
                <a:solidFill>
                  <a:schemeClr val="accent1">
                    <a:lumMod val="50000"/>
                  </a:schemeClr>
                </a:solidFill>
                <a:latin typeface="Courier" pitchFamily="2" charset="0"/>
                <a:cs typeface="Courier New" panose="02070309020205020404" pitchFamily="49" charset="0"/>
              </a:rPr>
              <a:t>clustalo</a:t>
            </a:r>
            <a:r>
              <a:rPr lang="en-GB" dirty="0">
                <a:solidFill>
                  <a:schemeClr val="accent1">
                    <a:lumMod val="50000"/>
                  </a:schemeClr>
                </a:solidFill>
                <a:latin typeface="Courier" pitchFamily="2" charset="0"/>
                <a:cs typeface="Courier New" panose="02070309020205020404" pitchFamily="49" charset="0"/>
              </a:rPr>
              <a:t>                  1.2.4               0  </a:t>
            </a:r>
            <a:r>
              <a:rPr lang="en-GB" dirty="0" err="1">
                <a:solidFill>
                  <a:schemeClr val="accent1">
                    <a:lumMod val="50000"/>
                  </a:schemeClr>
                </a:solidFill>
                <a:latin typeface="Courier" pitchFamily="2" charset="0"/>
                <a:cs typeface="Courier New" panose="02070309020205020404" pitchFamily="49" charset="0"/>
              </a:rPr>
              <a:t>bioconda</a:t>
            </a:r>
            <a:endParaRPr lang="en-GB" dirty="0">
              <a:solidFill>
                <a:schemeClr val="accent1">
                  <a:lumMod val="50000"/>
                </a:schemeClr>
              </a:solidFill>
              <a:latin typeface="Courier" pitchFamily="2" charset="0"/>
              <a:cs typeface="Courier New" panose="02070309020205020404" pitchFamily="49" charset="0"/>
            </a:endParaRPr>
          </a:p>
          <a:p>
            <a:r>
              <a:rPr lang="en-GB" dirty="0" err="1">
                <a:solidFill>
                  <a:schemeClr val="accent1">
                    <a:lumMod val="50000"/>
                  </a:schemeClr>
                </a:solidFill>
                <a:latin typeface="Courier" pitchFamily="2" charset="0"/>
                <a:cs typeface="Courier New" panose="02070309020205020404" pitchFamily="49" charset="0"/>
              </a:rPr>
              <a:t>clustalo</a:t>
            </a:r>
            <a:r>
              <a:rPr lang="en-GB" dirty="0">
                <a:solidFill>
                  <a:schemeClr val="accent1">
                    <a:lumMod val="50000"/>
                  </a:schemeClr>
                </a:solidFill>
                <a:latin typeface="Courier" pitchFamily="2" charset="0"/>
                <a:cs typeface="Courier New" panose="02070309020205020404" pitchFamily="49" charset="0"/>
              </a:rPr>
              <a:t>                  1.2.4               1  </a:t>
            </a:r>
            <a:r>
              <a:rPr lang="en-GB" dirty="0" err="1">
                <a:solidFill>
                  <a:schemeClr val="accent1">
                    <a:lumMod val="50000"/>
                  </a:schemeClr>
                </a:solidFill>
                <a:latin typeface="Courier" pitchFamily="2" charset="0"/>
                <a:cs typeface="Courier New" panose="02070309020205020404" pitchFamily="49" charset="0"/>
              </a:rPr>
              <a:t>bioconda</a:t>
            </a:r>
            <a:endParaRPr lang="en-GB" dirty="0">
              <a:solidFill>
                <a:schemeClr val="accent1">
                  <a:lumMod val="50000"/>
                </a:schemeClr>
              </a:solidFill>
              <a:latin typeface="Courier" pitchFamily="2" charset="0"/>
              <a:cs typeface="Courier New" panose="02070309020205020404" pitchFamily="49" charset="0"/>
            </a:endParaRPr>
          </a:p>
          <a:p>
            <a:r>
              <a:rPr lang="en-GB" dirty="0" err="1">
                <a:solidFill>
                  <a:schemeClr val="accent1">
                    <a:lumMod val="50000"/>
                  </a:schemeClr>
                </a:solidFill>
                <a:latin typeface="Courier" pitchFamily="2" charset="0"/>
                <a:cs typeface="Courier New" panose="02070309020205020404" pitchFamily="49" charset="0"/>
              </a:rPr>
              <a:t>clustalo</a:t>
            </a:r>
            <a:r>
              <a:rPr lang="en-GB" dirty="0">
                <a:solidFill>
                  <a:schemeClr val="accent1">
                    <a:lumMod val="50000"/>
                  </a:schemeClr>
                </a:solidFill>
                <a:latin typeface="Courier" pitchFamily="2" charset="0"/>
                <a:cs typeface="Courier New" panose="02070309020205020404" pitchFamily="49" charset="0"/>
              </a:rPr>
              <a:t>			  1.2.4	 hfc679d8_2  </a:t>
            </a:r>
            <a:r>
              <a:rPr lang="en-GB" dirty="0" err="1">
                <a:solidFill>
                  <a:schemeClr val="accent1">
                    <a:lumMod val="50000"/>
                  </a:schemeClr>
                </a:solidFill>
                <a:latin typeface="Courier" pitchFamily="2" charset="0"/>
                <a:cs typeface="Courier New" panose="02070309020205020404" pitchFamily="49" charset="0"/>
              </a:rPr>
              <a:t>bioconda</a:t>
            </a:r>
            <a:endParaRPr lang="en-GB" dirty="0">
              <a:solidFill>
                <a:schemeClr val="accent1">
                  <a:lumMod val="50000"/>
                </a:schemeClr>
              </a:solidFill>
              <a:latin typeface="Courier" pitchFamily="2" charset="0"/>
              <a:cs typeface="Courier New" panose="02070309020205020404" pitchFamily="49" charset="0"/>
            </a:endParaRPr>
          </a:p>
          <a:p>
            <a:r>
              <a:rPr lang="en-GB" dirty="0" err="1">
                <a:solidFill>
                  <a:schemeClr val="accent1">
                    <a:lumMod val="50000"/>
                  </a:schemeClr>
                </a:solidFill>
                <a:latin typeface="Courier" pitchFamily="2" charset="0"/>
                <a:cs typeface="Courier New" panose="02070309020205020404" pitchFamily="49" charset="0"/>
              </a:rPr>
              <a:t>clustalw</a:t>
            </a:r>
            <a:r>
              <a:rPr lang="en-GB" dirty="0">
                <a:solidFill>
                  <a:schemeClr val="accent1">
                    <a:lumMod val="50000"/>
                  </a:schemeClr>
                </a:solidFill>
                <a:latin typeface="Courier" pitchFamily="2" charset="0"/>
                <a:cs typeface="Courier New" panose="02070309020205020404" pitchFamily="49" charset="0"/>
              </a:rPr>
              <a:t>                    2.1               0  </a:t>
            </a:r>
            <a:r>
              <a:rPr lang="en-GB" dirty="0" err="1">
                <a:solidFill>
                  <a:schemeClr val="accent1">
                    <a:lumMod val="50000"/>
                  </a:schemeClr>
                </a:solidFill>
                <a:latin typeface="Courier" pitchFamily="2" charset="0"/>
                <a:cs typeface="Courier New" panose="02070309020205020404" pitchFamily="49" charset="0"/>
              </a:rPr>
              <a:t>bioconda</a:t>
            </a:r>
            <a:endParaRPr lang="en-GB" dirty="0">
              <a:solidFill>
                <a:schemeClr val="accent1">
                  <a:lumMod val="50000"/>
                </a:schemeClr>
              </a:solidFill>
              <a:latin typeface="Courier" pitchFamily="2" charset="0"/>
              <a:cs typeface="Courier New" panose="02070309020205020404" pitchFamily="49" charset="0"/>
            </a:endParaRPr>
          </a:p>
          <a:p>
            <a:r>
              <a:rPr lang="en-GB" dirty="0" err="1">
                <a:solidFill>
                  <a:schemeClr val="accent1">
                    <a:lumMod val="50000"/>
                  </a:schemeClr>
                </a:solidFill>
                <a:latin typeface="Courier" pitchFamily="2" charset="0"/>
                <a:cs typeface="Courier New" panose="02070309020205020404" pitchFamily="49" charset="0"/>
              </a:rPr>
              <a:t>clustalw</a:t>
            </a:r>
            <a:r>
              <a:rPr lang="en-GB" dirty="0">
                <a:solidFill>
                  <a:schemeClr val="accent1">
                    <a:lumMod val="50000"/>
                  </a:schemeClr>
                </a:solidFill>
                <a:latin typeface="Courier" pitchFamily="2" charset="0"/>
                <a:cs typeface="Courier New" panose="02070309020205020404" pitchFamily="49" charset="0"/>
              </a:rPr>
              <a:t>                    2.1               1  </a:t>
            </a:r>
            <a:r>
              <a:rPr lang="en-GB" dirty="0" err="1">
                <a:solidFill>
                  <a:schemeClr val="accent1">
                    <a:lumMod val="50000"/>
                  </a:schemeClr>
                </a:solidFill>
                <a:latin typeface="Courier" pitchFamily="2" charset="0"/>
                <a:cs typeface="Courier New" panose="02070309020205020404" pitchFamily="49" charset="0"/>
              </a:rPr>
              <a:t>bioconda</a:t>
            </a:r>
            <a:endParaRPr lang="en-GB" dirty="0">
              <a:solidFill>
                <a:schemeClr val="accent1">
                  <a:lumMod val="50000"/>
                </a:schemeClr>
              </a:solidFill>
              <a:latin typeface="Courier" pitchFamily="2" charset="0"/>
              <a:cs typeface="Courier New" panose="02070309020205020404" pitchFamily="49" charset="0"/>
            </a:endParaRPr>
          </a:p>
          <a:p>
            <a:r>
              <a:rPr lang="en-GB" dirty="0" err="1">
                <a:solidFill>
                  <a:schemeClr val="accent1">
                    <a:lumMod val="50000"/>
                  </a:schemeClr>
                </a:solidFill>
                <a:latin typeface="Courier" pitchFamily="2" charset="0"/>
                <a:cs typeface="Courier New" panose="02070309020205020404" pitchFamily="49" charset="0"/>
              </a:rPr>
              <a:t>clustalw</a:t>
            </a:r>
            <a:r>
              <a:rPr lang="en-GB" dirty="0">
                <a:solidFill>
                  <a:schemeClr val="accent1">
                    <a:lumMod val="50000"/>
                  </a:schemeClr>
                </a:solidFill>
                <a:latin typeface="Courier" pitchFamily="2" charset="0"/>
                <a:cs typeface="Courier New" panose="02070309020205020404" pitchFamily="49" charset="0"/>
              </a:rPr>
              <a:t>                    2.1      h2d50403_2  </a:t>
            </a:r>
            <a:r>
              <a:rPr lang="en-GB" dirty="0" err="1">
                <a:solidFill>
                  <a:schemeClr val="accent1">
                    <a:lumMod val="50000"/>
                  </a:schemeClr>
                </a:solidFill>
                <a:latin typeface="Courier" pitchFamily="2" charset="0"/>
                <a:cs typeface="Courier New" panose="02070309020205020404" pitchFamily="49" charset="0"/>
              </a:rPr>
              <a:t>bioconda</a:t>
            </a:r>
            <a:endParaRPr lang="en-GB" dirty="0">
              <a:solidFill>
                <a:schemeClr val="accent1">
                  <a:lumMod val="50000"/>
                </a:schemeClr>
              </a:solidFill>
              <a:latin typeface="Courier" pitchFamily="2" charset="0"/>
              <a:cs typeface="Courier New" panose="02070309020205020404" pitchFamily="49" charset="0"/>
            </a:endParaRPr>
          </a:p>
          <a:p>
            <a:r>
              <a:rPr lang="en-GB" dirty="0" err="1">
                <a:solidFill>
                  <a:schemeClr val="accent1">
                    <a:lumMod val="50000"/>
                  </a:schemeClr>
                </a:solidFill>
                <a:latin typeface="Courier" pitchFamily="2" charset="0"/>
                <a:cs typeface="Courier New" panose="02070309020205020404" pitchFamily="49" charset="0"/>
              </a:rPr>
              <a:t>clustalw</a:t>
            </a:r>
            <a:r>
              <a:rPr lang="en-GB" dirty="0">
                <a:solidFill>
                  <a:schemeClr val="accent1">
                    <a:lumMod val="50000"/>
                  </a:schemeClr>
                </a:solidFill>
                <a:latin typeface="Courier" pitchFamily="2" charset="0"/>
                <a:cs typeface="Courier New" panose="02070309020205020404" pitchFamily="49" charset="0"/>
              </a:rPr>
              <a:t>                    2.1      h6bb024c_3  </a:t>
            </a:r>
            <a:r>
              <a:rPr lang="en-GB" dirty="0" err="1">
                <a:solidFill>
                  <a:schemeClr val="accent1">
                    <a:lumMod val="50000"/>
                  </a:schemeClr>
                </a:solidFill>
                <a:latin typeface="Courier" pitchFamily="2" charset="0"/>
                <a:cs typeface="Courier New" panose="02070309020205020404" pitchFamily="49" charset="0"/>
              </a:rPr>
              <a:t>bioconda</a:t>
            </a:r>
            <a:endParaRPr lang="en-GB" dirty="0">
              <a:solidFill>
                <a:schemeClr val="accent1">
                  <a:lumMod val="50000"/>
                </a:schemeClr>
              </a:solidFill>
              <a:latin typeface="Courier" pitchFamily="2" charset="0"/>
              <a:cs typeface="Courier New" panose="02070309020205020404" pitchFamily="49" charset="0"/>
            </a:endParaRPr>
          </a:p>
        </p:txBody>
      </p:sp>
      <p:sp>
        <p:nvSpPr>
          <p:cNvPr id="4" name="Slide Number Placeholder 3">
            <a:extLst>
              <a:ext uri="{FF2B5EF4-FFF2-40B4-BE49-F238E27FC236}">
                <a16:creationId xmlns:a16="http://schemas.microsoft.com/office/drawing/2014/main" id="{10D6B7F2-A246-D84C-A92C-8334E7022C10}"/>
              </a:ext>
            </a:extLst>
          </p:cNvPr>
          <p:cNvSpPr>
            <a:spLocks noGrp="1"/>
          </p:cNvSpPr>
          <p:nvPr>
            <p:ph type="sldNum" sz="quarter" idx="12"/>
          </p:nvPr>
        </p:nvSpPr>
        <p:spPr/>
        <p:txBody>
          <a:bodyPr/>
          <a:lstStyle/>
          <a:p>
            <a:fld id="{E89BC60F-F4BF-4EE8-9F02-8A0093F1814F}" type="slidenum">
              <a:rPr lang="en-GB" smtClean="0"/>
              <a:t>34</a:t>
            </a:fld>
            <a:endParaRPr lang="en-GB"/>
          </a:p>
        </p:txBody>
      </p:sp>
      <p:sp>
        <p:nvSpPr>
          <p:cNvPr id="2" name="Title 1">
            <a:extLst>
              <a:ext uri="{FF2B5EF4-FFF2-40B4-BE49-F238E27FC236}">
                <a16:creationId xmlns:a16="http://schemas.microsoft.com/office/drawing/2014/main" id="{1F812012-218B-0543-A3E0-C25E9FD08B36}"/>
              </a:ext>
            </a:extLst>
          </p:cNvPr>
          <p:cNvSpPr>
            <a:spLocks noGrp="1"/>
          </p:cNvSpPr>
          <p:nvPr>
            <p:ph type="title"/>
          </p:nvPr>
        </p:nvSpPr>
        <p:spPr/>
        <p:txBody>
          <a:bodyPr/>
          <a:lstStyle/>
          <a:p>
            <a:r>
              <a:rPr lang="en-GB" dirty="0" err="1"/>
              <a:t>Conda</a:t>
            </a:r>
            <a:r>
              <a:rPr lang="en-GB" dirty="0"/>
              <a:t>: Finding packages</a:t>
            </a:r>
          </a:p>
        </p:txBody>
      </p:sp>
      <p:sp>
        <p:nvSpPr>
          <p:cNvPr id="6" name="Rectangle 5">
            <a:extLst>
              <a:ext uri="{FF2B5EF4-FFF2-40B4-BE49-F238E27FC236}">
                <a16:creationId xmlns:a16="http://schemas.microsoft.com/office/drawing/2014/main" id="{337B12DC-E454-5F4C-B10B-6FB245951D49}"/>
              </a:ext>
            </a:extLst>
          </p:cNvPr>
          <p:cNvSpPr/>
          <p:nvPr/>
        </p:nvSpPr>
        <p:spPr>
          <a:xfrm>
            <a:off x="3806686" y="2749338"/>
            <a:ext cx="1865192" cy="3547607"/>
          </a:xfrm>
          <a:prstGeom prst="rect">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9021FAC3-1C05-7D4E-96D5-407F16D6241C}"/>
              </a:ext>
            </a:extLst>
          </p:cNvPr>
          <p:cNvSpPr/>
          <p:nvPr/>
        </p:nvSpPr>
        <p:spPr>
          <a:xfrm>
            <a:off x="5933440" y="2749338"/>
            <a:ext cx="1883030" cy="3547607"/>
          </a:xfrm>
          <a:prstGeom prst="rect">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D502F99-FE4D-BF41-AC2A-CE9F3B5DAEF2}"/>
              </a:ext>
            </a:extLst>
          </p:cNvPr>
          <p:cNvSpPr/>
          <p:nvPr/>
        </p:nvSpPr>
        <p:spPr>
          <a:xfrm>
            <a:off x="7918070" y="2749339"/>
            <a:ext cx="1434652" cy="3547606"/>
          </a:xfrm>
          <a:prstGeom prst="rect">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63F95F82-29A6-C549-969B-AA32F2A86CE3}"/>
              </a:ext>
            </a:extLst>
          </p:cNvPr>
          <p:cNvSpPr txBox="1"/>
          <p:nvPr/>
        </p:nvSpPr>
        <p:spPr>
          <a:xfrm>
            <a:off x="4335602" y="1081525"/>
            <a:ext cx="3596640" cy="400110"/>
          </a:xfrm>
          <a:prstGeom prst="rect">
            <a:avLst/>
          </a:prstGeom>
          <a:noFill/>
        </p:spPr>
        <p:txBody>
          <a:bodyPr wrap="square" rtlCol="0">
            <a:spAutoFit/>
          </a:bodyPr>
          <a:lstStyle/>
          <a:p>
            <a:r>
              <a:rPr lang="en-GB" sz="2000" dirty="0" err="1">
                <a:solidFill>
                  <a:schemeClr val="accent5">
                    <a:lumMod val="50000"/>
                  </a:schemeClr>
                </a:solidFill>
                <a:latin typeface="Courier" pitchFamily="2" charset="0"/>
                <a:cs typeface="Courier New" panose="02070309020205020404" pitchFamily="49" charset="0"/>
              </a:rPr>
              <a:t>conda</a:t>
            </a:r>
            <a:r>
              <a:rPr lang="en-GB" sz="2000" dirty="0">
                <a:solidFill>
                  <a:schemeClr val="accent5">
                    <a:lumMod val="50000"/>
                  </a:schemeClr>
                </a:solidFill>
                <a:latin typeface="Courier" pitchFamily="2" charset="0"/>
                <a:cs typeface="Courier New" panose="02070309020205020404" pitchFamily="49" charset="0"/>
              </a:rPr>
              <a:t> search </a:t>
            </a:r>
            <a:r>
              <a:rPr lang="en-GB" sz="2000" dirty="0" err="1">
                <a:solidFill>
                  <a:schemeClr val="accent5">
                    <a:lumMod val="50000"/>
                  </a:schemeClr>
                </a:solidFill>
                <a:latin typeface="Courier" pitchFamily="2" charset="0"/>
                <a:cs typeface="Courier New" panose="02070309020205020404" pitchFamily="49" charset="0"/>
              </a:rPr>
              <a:t>clustal</a:t>
            </a:r>
            <a:endParaRPr lang="en-GB" sz="2000" dirty="0">
              <a:solidFill>
                <a:schemeClr val="accent5">
                  <a:lumMod val="50000"/>
                </a:schemeClr>
              </a:solidFill>
              <a:latin typeface="Courier" pitchFamily="2" charset="0"/>
              <a:cs typeface="Courier New" panose="02070309020205020404" pitchFamily="49" charset="0"/>
            </a:endParaRPr>
          </a:p>
        </p:txBody>
      </p:sp>
    </p:spTree>
    <p:extLst>
      <p:ext uri="{BB962C8B-B14F-4D97-AF65-F5344CB8AC3E}">
        <p14:creationId xmlns:p14="http://schemas.microsoft.com/office/powerpoint/2010/main" val="1557112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1" nodeType="clickEffect">
                                  <p:stCondLst>
                                    <p:cond delay="0"/>
                                  </p:stCondLst>
                                  <p:childTnLst>
                                    <p:set>
                                      <p:cBhvr>
                                        <p:cTn id="40" dur="1" fill="hold">
                                          <p:stCondLst>
                                            <p:cond delay="0"/>
                                          </p:stCondLst>
                                        </p:cTn>
                                        <p:tgtEl>
                                          <p:spTgt spid="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grpId="0" nodeType="clickEffect">
                                  <p:stCondLst>
                                    <p:cond delay="0"/>
                                  </p:stCondLst>
                                  <p:childTnLst>
                                    <p:set>
                                      <p:cBhvr>
                                        <p:cTn id="44" dur="1" fill="hold">
                                          <p:stCondLst>
                                            <p:cond delay="0"/>
                                          </p:stCondLst>
                                        </p:cTn>
                                        <p:tgtEl>
                                          <p:spTgt spid="6"/>
                                        </p:tgtEl>
                                        <p:attrNameLst>
                                          <p:attrName>style.visibility</p:attrName>
                                        </p:attrNameLst>
                                      </p:cBhvr>
                                      <p:to>
                                        <p:strVal val="hidden"/>
                                      </p:to>
                                    </p:set>
                                  </p:childTnLst>
                                </p:cTn>
                              </p:par>
                              <p:par>
                                <p:cTn id="45" presetID="1" presetClass="entr" presetSubtype="0" fill="hold" grpId="1" nodeType="withEffect">
                                  <p:stCondLst>
                                    <p:cond delay="0"/>
                                  </p:stCondLst>
                                  <p:childTnLst>
                                    <p:set>
                                      <p:cBhvr>
                                        <p:cTn id="46" dur="1" fill="hold">
                                          <p:stCondLst>
                                            <p:cond delay="0"/>
                                          </p:stCondLst>
                                        </p:cTn>
                                        <p:tgtEl>
                                          <p:spTgt spid="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0" nodeType="clickEffect">
                                  <p:stCondLst>
                                    <p:cond delay="0"/>
                                  </p:stCondLst>
                                  <p:childTnLst>
                                    <p:set>
                                      <p:cBhvr>
                                        <p:cTn id="50" dur="1" fill="hold">
                                          <p:stCondLst>
                                            <p:cond delay="0"/>
                                          </p:stCondLst>
                                        </p:cTn>
                                        <p:tgtEl>
                                          <p:spTgt spid="7"/>
                                        </p:tgtEl>
                                        <p:attrNameLst>
                                          <p:attrName>style.visibility</p:attrName>
                                        </p:attrNameLst>
                                      </p:cBhvr>
                                      <p:to>
                                        <p:strVal val="hidden"/>
                                      </p:to>
                                    </p:set>
                                  </p:childTnLst>
                                </p:cTn>
                              </p:par>
                              <p:par>
                                <p:cTn id="51" presetID="1" presetClass="entr" presetSubtype="0" fill="hold" grpId="0" nodeType="withEffect">
                                  <p:stCondLst>
                                    <p:cond delay="0"/>
                                  </p:stCondLst>
                                  <p:childTnLst>
                                    <p:set>
                                      <p:cBhvr>
                                        <p:cTn id="5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animBg="1"/>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B344B4B-6244-7441-9019-CF1065864564}"/>
              </a:ext>
            </a:extLst>
          </p:cNvPr>
          <p:cNvSpPr>
            <a:spLocks noGrp="1"/>
          </p:cNvSpPr>
          <p:nvPr>
            <p:ph idx="1"/>
          </p:nvPr>
        </p:nvSpPr>
        <p:spPr>
          <a:xfrm>
            <a:off x="516467" y="1254817"/>
            <a:ext cx="11159067" cy="5013903"/>
          </a:xfrm>
        </p:spPr>
        <p:txBody>
          <a:bodyPr>
            <a:normAutofit fontScale="62500" lnSpcReduction="20000"/>
          </a:bodyPr>
          <a:lstStyle/>
          <a:p>
            <a:r>
              <a:rPr lang="en-GB" sz="2600" dirty="0">
                <a:solidFill>
                  <a:schemeClr val="accent5">
                    <a:lumMod val="75000"/>
                  </a:schemeClr>
                </a:solidFill>
                <a:latin typeface="Courier New" panose="02070309020205020404" pitchFamily="49" charset="0"/>
                <a:cs typeface="Courier New" panose="02070309020205020404" pitchFamily="49" charset="0"/>
              </a:rPr>
              <a:t>(</a:t>
            </a:r>
            <a:r>
              <a:rPr lang="en-GB" sz="2600" dirty="0" err="1">
                <a:solidFill>
                  <a:schemeClr val="accent1">
                    <a:lumMod val="50000"/>
                  </a:schemeClr>
                </a:solidFill>
                <a:latin typeface="Courier" pitchFamily="2" charset="0"/>
                <a:cs typeface="Courier New" panose="02070309020205020404" pitchFamily="49" charset="0"/>
              </a:rPr>
              <a:t>myenv</a:t>
            </a:r>
            <a:r>
              <a:rPr lang="en-GB" sz="2600" dirty="0">
                <a:solidFill>
                  <a:schemeClr val="accent1">
                    <a:lumMod val="50000"/>
                  </a:schemeClr>
                </a:solidFill>
                <a:latin typeface="Courier" pitchFamily="2" charset="0"/>
                <a:cs typeface="Courier New" panose="02070309020205020404" pitchFamily="49" charset="0"/>
              </a:rPr>
              <a:t>) [jabbott@login1]$</a:t>
            </a:r>
          </a:p>
          <a:p>
            <a:endParaRPr lang="en-GB" sz="2300" dirty="0">
              <a:solidFill>
                <a:schemeClr val="accent1">
                  <a:lumMod val="50000"/>
                </a:schemeClr>
              </a:solidFill>
              <a:latin typeface="Courier" pitchFamily="2" charset="0"/>
              <a:cs typeface="Courier New" panose="02070309020205020404" pitchFamily="49" charset="0"/>
            </a:endParaRPr>
          </a:p>
          <a:p>
            <a:r>
              <a:rPr lang="en-GB" sz="2300" dirty="0">
                <a:solidFill>
                  <a:schemeClr val="accent1">
                    <a:lumMod val="50000"/>
                  </a:schemeClr>
                </a:solidFill>
                <a:latin typeface="Courier" pitchFamily="2" charset="0"/>
                <a:cs typeface="Courier New" panose="02070309020205020404" pitchFamily="49" charset="0"/>
              </a:rPr>
              <a:t>The following NEW packages will be INSTALLED:</a:t>
            </a:r>
          </a:p>
          <a:p>
            <a:r>
              <a:rPr lang="en-GB" sz="2300" dirty="0">
                <a:solidFill>
                  <a:schemeClr val="accent1">
                    <a:lumMod val="50000"/>
                  </a:schemeClr>
                </a:solidFill>
                <a:latin typeface="Courier" pitchFamily="2" charset="0"/>
                <a:cs typeface="Courier New" panose="02070309020205020404" pitchFamily="49" charset="0"/>
              </a:rPr>
              <a:t>	argtable2          2.13-h14c3975_1001	         </a:t>
            </a:r>
            <a:r>
              <a:rPr lang="en-GB" sz="2300" dirty="0" err="1">
                <a:solidFill>
                  <a:schemeClr val="accent1">
                    <a:lumMod val="50000"/>
                  </a:schemeClr>
                </a:solidFill>
                <a:latin typeface="Courier" pitchFamily="2" charset="0"/>
                <a:cs typeface="Courier New" panose="02070309020205020404" pitchFamily="49" charset="0"/>
              </a:rPr>
              <a:t>conda</a:t>
            </a:r>
            <a:r>
              <a:rPr lang="en-GB" sz="2300" dirty="0">
                <a:solidFill>
                  <a:schemeClr val="accent1">
                    <a:lumMod val="50000"/>
                  </a:schemeClr>
                </a:solidFill>
                <a:latin typeface="Courier" pitchFamily="2" charset="0"/>
                <a:cs typeface="Courier New" panose="02070309020205020404" pitchFamily="49" charset="0"/>
              </a:rPr>
              <a:t>-forge 	</a:t>
            </a:r>
          </a:p>
          <a:p>
            <a:r>
              <a:rPr lang="en-GB" sz="2300" dirty="0">
                <a:solidFill>
                  <a:schemeClr val="accent1">
                    <a:lumMod val="50000"/>
                  </a:schemeClr>
                </a:solidFill>
                <a:latin typeface="Courier" pitchFamily="2" charset="0"/>
                <a:cs typeface="Courier New" panose="02070309020205020404" pitchFamily="49" charset="0"/>
              </a:rPr>
              <a:t>	</a:t>
            </a:r>
            <a:r>
              <a:rPr lang="en-GB" sz="2300" dirty="0" err="1">
                <a:solidFill>
                  <a:schemeClr val="accent1">
                    <a:lumMod val="50000"/>
                  </a:schemeClr>
                </a:solidFill>
                <a:latin typeface="Courier" pitchFamily="2" charset="0"/>
                <a:cs typeface="Courier New" panose="02070309020205020404" pitchFamily="49" charset="0"/>
              </a:rPr>
              <a:t>clustalo</a:t>
            </a:r>
            <a:r>
              <a:rPr lang="en-GB" sz="2300" dirty="0">
                <a:solidFill>
                  <a:schemeClr val="accent1">
                    <a:lumMod val="50000"/>
                  </a:schemeClr>
                </a:solidFill>
                <a:latin typeface="Courier" pitchFamily="2" charset="0"/>
                <a:cs typeface="Courier New" panose="02070309020205020404" pitchFamily="49" charset="0"/>
              </a:rPr>
              <a:t>           1.2.4-hfc679d8_2		</a:t>
            </a:r>
            <a:r>
              <a:rPr lang="en-GB" sz="2300" dirty="0" err="1">
                <a:solidFill>
                  <a:schemeClr val="accent1">
                    <a:lumMod val="50000"/>
                  </a:schemeClr>
                </a:solidFill>
                <a:latin typeface="Courier" pitchFamily="2" charset="0"/>
                <a:cs typeface="Courier New" panose="02070309020205020404" pitchFamily="49" charset="0"/>
              </a:rPr>
              <a:t>bioconda</a:t>
            </a:r>
            <a:endParaRPr lang="en-GB" sz="2300" dirty="0">
              <a:solidFill>
                <a:schemeClr val="accent1">
                  <a:lumMod val="50000"/>
                </a:schemeClr>
              </a:solidFill>
              <a:latin typeface="Courier" pitchFamily="2" charset="0"/>
              <a:cs typeface="Courier New" panose="02070309020205020404" pitchFamily="49" charset="0"/>
            </a:endParaRPr>
          </a:p>
          <a:p>
            <a:r>
              <a:rPr lang="en-GB" sz="2300" dirty="0">
                <a:solidFill>
                  <a:schemeClr val="accent1">
                    <a:lumMod val="50000"/>
                  </a:schemeClr>
                </a:solidFill>
                <a:latin typeface="Courier" pitchFamily="2" charset="0"/>
                <a:cs typeface="Courier New" panose="02070309020205020404" pitchFamily="49" charset="0"/>
              </a:rPr>
              <a:t>	</a:t>
            </a:r>
            <a:r>
              <a:rPr lang="en-GB" sz="2300" dirty="0" err="1">
                <a:solidFill>
                  <a:schemeClr val="accent1">
                    <a:lumMod val="50000"/>
                  </a:schemeClr>
                </a:solidFill>
                <a:latin typeface="Courier" pitchFamily="2" charset="0"/>
                <a:cs typeface="Courier New" panose="02070309020205020404" pitchFamily="49" charset="0"/>
              </a:rPr>
              <a:t>libgcc</a:t>
            </a:r>
            <a:r>
              <a:rPr lang="en-GB" sz="2300" dirty="0">
                <a:solidFill>
                  <a:schemeClr val="accent1">
                    <a:lumMod val="50000"/>
                  </a:schemeClr>
                </a:solidFill>
                <a:latin typeface="Courier" pitchFamily="2" charset="0"/>
                <a:cs typeface="Courier New" panose="02070309020205020404" pitchFamily="49" charset="0"/>
              </a:rPr>
              <a:t>-ng          7.3.0-hdf63c60_0		</a:t>
            </a:r>
            <a:r>
              <a:rPr lang="en-GB" sz="2300" dirty="0" err="1">
                <a:solidFill>
                  <a:schemeClr val="accent1">
                    <a:lumMod val="50000"/>
                  </a:schemeClr>
                </a:solidFill>
                <a:latin typeface="Courier" pitchFamily="2" charset="0"/>
                <a:cs typeface="Courier New" panose="02070309020205020404" pitchFamily="49" charset="0"/>
              </a:rPr>
              <a:t>conda</a:t>
            </a:r>
            <a:r>
              <a:rPr lang="en-GB" sz="2300" dirty="0">
                <a:solidFill>
                  <a:schemeClr val="accent1">
                    <a:lumMod val="50000"/>
                  </a:schemeClr>
                </a:solidFill>
                <a:latin typeface="Courier" pitchFamily="2" charset="0"/>
                <a:cs typeface="Courier New" panose="02070309020205020404" pitchFamily="49" charset="0"/>
              </a:rPr>
              <a:t>-forge</a:t>
            </a:r>
          </a:p>
          <a:p>
            <a:r>
              <a:rPr lang="en-GB" sz="2300" dirty="0">
                <a:solidFill>
                  <a:schemeClr val="accent1">
                    <a:lumMod val="50000"/>
                  </a:schemeClr>
                </a:solidFill>
                <a:latin typeface="Courier" pitchFamily="2" charset="0"/>
                <a:cs typeface="Courier New" panose="02070309020205020404" pitchFamily="49" charset="0"/>
              </a:rPr>
              <a:t>	</a:t>
            </a:r>
            <a:r>
              <a:rPr lang="en-GB" sz="2300" dirty="0" err="1">
                <a:solidFill>
                  <a:schemeClr val="accent1">
                    <a:lumMod val="50000"/>
                  </a:schemeClr>
                </a:solidFill>
                <a:latin typeface="Courier" pitchFamily="2" charset="0"/>
                <a:cs typeface="Courier New" panose="02070309020205020404" pitchFamily="49" charset="0"/>
              </a:rPr>
              <a:t>libstdcxx</a:t>
            </a:r>
            <a:r>
              <a:rPr lang="en-GB" sz="2300" dirty="0">
                <a:solidFill>
                  <a:schemeClr val="accent1">
                    <a:lumMod val="50000"/>
                  </a:schemeClr>
                </a:solidFill>
                <a:latin typeface="Courier" pitchFamily="2" charset="0"/>
                <a:cs typeface="Courier New" panose="02070309020205020404" pitchFamily="49" charset="0"/>
              </a:rPr>
              <a:t>-ng       7.3.0-hdf63c60_0	 	</a:t>
            </a:r>
            <a:r>
              <a:rPr lang="en-GB" sz="2300" dirty="0" err="1">
                <a:solidFill>
                  <a:schemeClr val="accent1">
                    <a:lumMod val="50000"/>
                  </a:schemeClr>
                </a:solidFill>
                <a:latin typeface="Courier" pitchFamily="2" charset="0"/>
                <a:cs typeface="Courier New" panose="02070309020205020404" pitchFamily="49" charset="0"/>
              </a:rPr>
              <a:t>conda</a:t>
            </a:r>
            <a:r>
              <a:rPr lang="en-GB" sz="2300" dirty="0">
                <a:solidFill>
                  <a:schemeClr val="accent1">
                    <a:lumMod val="50000"/>
                  </a:schemeClr>
                </a:solidFill>
                <a:latin typeface="Courier" pitchFamily="2" charset="0"/>
                <a:cs typeface="Courier New" panose="02070309020205020404" pitchFamily="49" charset="0"/>
              </a:rPr>
              <a:t>-forge</a:t>
            </a:r>
          </a:p>
          <a:p>
            <a:r>
              <a:rPr lang="en-GB" sz="2300" dirty="0">
                <a:solidFill>
                  <a:schemeClr val="accent1">
                    <a:lumMod val="50000"/>
                  </a:schemeClr>
                </a:solidFill>
                <a:latin typeface="Courier" pitchFamily="2" charset="0"/>
                <a:cs typeface="Courier New" panose="02070309020205020404" pitchFamily="49" charset="0"/>
              </a:rPr>
              <a:t>Proceed ([y]/n)?</a:t>
            </a:r>
            <a:r>
              <a:rPr lang="en-GB" sz="2300" dirty="0">
                <a:solidFill>
                  <a:schemeClr val="accent5">
                    <a:lumMod val="75000"/>
                  </a:schemeClr>
                </a:solidFill>
                <a:latin typeface="Courier" pitchFamily="2" charset="0"/>
                <a:cs typeface="Courier New" panose="02070309020205020404" pitchFamily="49" charset="0"/>
              </a:rPr>
              <a:t> </a:t>
            </a:r>
            <a:endParaRPr lang="en-GB" sz="2300" dirty="0">
              <a:latin typeface="Courier" pitchFamily="2" charset="0"/>
              <a:cs typeface="Courier New" panose="02070309020205020404" pitchFamily="49" charset="0"/>
            </a:endParaRPr>
          </a:p>
          <a:p>
            <a:pPr marL="342900" indent="-342900">
              <a:buFont typeface="Arial" panose="020B0604020202020204" pitchFamily="34" charset="0"/>
              <a:buChar char="•"/>
            </a:pPr>
            <a:r>
              <a:rPr lang="en-GB" sz="2900" dirty="0">
                <a:cs typeface="Courier New" panose="02070309020205020404" pitchFamily="49" charset="0"/>
              </a:rPr>
              <a:t>Did it work?</a:t>
            </a:r>
          </a:p>
          <a:p>
            <a:r>
              <a:rPr lang="en-GB" sz="2600" dirty="0">
                <a:solidFill>
                  <a:schemeClr val="accent1">
                    <a:lumMod val="50000"/>
                  </a:schemeClr>
                </a:solidFill>
                <a:latin typeface="Courier" pitchFamily="2" charset="0"/>
                <a:cs typeface="Courier New" panose="02070309020205020404" pitchFamily="49" charset="0"/>
              </a:rPr>
              <a:t>(</a:t>
            </a:r>
            <a:r>
              <a:rPr lang="en-GB" sz="2600" dirty="0" err="1">
                <a:solidFill>
                  <a:schemeClr val="accent1">
                    <a:lumMod val="50000"/>
                  </a:schemeClr>
                </a:solidFill>
                <a:latin typeface="Courier" pitchFamily="2" charset="0"/>
                <a:cs typeface="Courier New" panose="02070309020205020404" pitchFamily="49" charset="0"/>
              </a:rPr>
              <a:t>myenv</a:t>
            </a:r>
            <a:r>
              <a:rPr lang="en-GB" sz="2600" dirty="0">
                <a:solidFill>
                  <a:schemeClr val="accent1">
                    <a:lumMod val="50000"/>
                  </a:schemeClr>
                </a:solidFill>
                <a:latin typeface="Courier" pitchFamily="2" charset="0"/>
                <a:cs typeface="Courier New" panose="02070309020205020404" pitchFamily="49" charset="0"/>
              </a:rPr>
              <a:t>) [jabbott@login1]$ </a:t>
            </a:r>
            <a:r>
              <a:rPr lang="en-GB" sz="2600" dirty="0" err="1">
                <a:solidFill>
                  <a:schemeClr val="accent5">
                    <a:lumMod val="50000"/>
                  </a:schemeClr>
                </a:solidFill>
                <a:latin typeface="Courier" pitchFamily="2" charset="0"/>
                <a:cs typeface="Courier New" panose="02070309020205020404" pitchFamily="49" charset="0"/>
              </a:rPr>
              <a:t>clustalo</a:t>
            </a:r>
            <a:r>
              <a:rPr lang="en-GB" sz="2600" dirty="0">
                <a:solidFill>
                  <a:schemeClr val="accent5">
                    <a:lumMod val="50000"/>
                  </a:schemeClr>
                </a:solidFill>
                <a:latin typeface="Courier" pitchFamily="2" charset="0"/>
                <a:cs typeface="Courier New" panose="02070309020205020404" pitchFamily="49" charset="0"/>
              </a:rPr>
              <a:t> --version</a:t>
            </a:r>
          </a:p>
          <a:p>
            <a:pPr marL="457200" indent="-457200">
              <a:buFont typeface="Arial" panose="020B0604020202020204" pitchFamily="34" charset="0"/>
              <a:buChar char="•"/>
            </a:pPr>
            <a:r>
              <a:rPr lang="en-GB" sz="2900" dirty="0">
                <a:cs typeface="Courier New" panose="02070309020205020404" pitchFamily="49" charset="0"/>
              </a:rPr>
              <a:t>Need a specific version?</a:t>
            </a:r>
          </a:p>
          <a:p>
            <a:r>
              <a:rPr lang="en-GB" sz="2600" dirty="0">
                <a:solidFill>
                  <a:schemeClr val="accent5">
                    <a:lumMod val="75000"/>
                  </a:schemeClr>
                </a:solidFill>
                <a:latin typeface="Courier" pitchFamily="2" charset="0"/>
                <a:cs typeface="Courier New" panose="02070309020205020404" pitchFamily="49" charset="0"/>
              </a:rPr>
              <a:t>(</a:t>
            </a:r>
            <a:r>
              <a:rPr lang="en-GB" sz="2600" dirty="0" err="1">
                <a:solidFill>
                  <a:schemeClr val="accent1">
                    <a:lumMod val="50000"/>
                  </a:schemeClr>
                </a:solidFill>
                <a:latin typeface="Courier" pitchFamily="2" charset="0"/>
                <a:cs typeface="Courier New" panose="02070309020205020404" pitchFamily="49" charset="0"/>
              </a:rPr>
              <a:t>myenv</a:t>
            </a:r>
            <a:r>
              <a:rPr lang="en-GB" sz="2600" dirty="0">
                <a:solidFill>
                  <a:schemeClr val="accent1">
                    <a:lumMod val="50000"/>
                  </a:schemeClr>
                </a:solidFill>
                <a:latin typeface="Courier" pitchFamily="2" charset="0"/>
                <a:cs typeface="Courier New" panose="02070309020205020404" pitchFamily="49" charset="0"/>
              </a:rPr>
              <a:t>) [jabbott@login1]$</a:t>
            </a:r>
          </a:p>
          <a:p>
            <a:r>
              <a:rPr lang="en-GB" sz="2600" dirty="0">
                <a:solidFill>
                  <a:schemeClr val="accent1">
                    <a:lumMod val="50000"/>
                  </a:schemeClr>
                </a:solidFill>
                <a:latin typeface="Courier" pitchFamily="2" charset="0"/>
                <a:cs typeface="Courier New" panose="02070309020205020404" pitchFamily="49" charset="0"/>
              </a:rPr>
              <a:t>The following packages will be DOWNGRADED:</a:t>
            </a:r>
          </a:p>
          <a:p>
            <a:r>
              <a:rPr lang="en-GB" sz="2600" dirty="0">
                <a:solidFill>
                  <a:schemeClr val="accent1">
                    <a:lumMod val="50000"/>
                  </a:schemeClr>
                </a:solidFill>
                <a:latin typeface="Courier" pitchFamily="2" charset="0"/>
                <a:cs typeface="Courier New" panose="02070309020205020404" pitchFamily="49" charset="0"/>
              </a:rPr>
              <a:t>    </a:t>
            </a:r>
            <a:r>
              <a:rPr lang="en-GB" sz="2600" dirty="0" err="1">
                <a:solidFill>
                  <a:schemeClr val="accent1">
                    <a:lumMod val="50000"/>
                  </a:schemeClr>
                </a:solidFill>
                <a:latin typeface="Courier" pitchFamily="2" charset="0"/>
                <a:cs typeface="Courier New" panose="02070309020205020404" pitchFamily="49" charset="0"/>
              </a:rPr>
              <a:t>clustalo</a:t>
            </a:r>
            <a:r>
              <a:rPr lang="en-GB" sz="2600" dirty="0">
                <a:solidFill>
                  <a:schemeClr val="accent1">
                    <a:lumMod val="50000"/>
                  </a:schemeClr>
                </a:solidFill>
                <a:latin typeface="Courier" pitchFamily="2" charset="0"/>
                <a:cs typeface="Courier New" panose="02070309020205020404" pitchFamily="49" charset="0"/>
              </a:rPr>
              <a:t> 			1.2.4-hfc679d8_2 --&gt; 1.2.3-0</a:t>
            </a:r>
          </a:p>
          <a:p>
            <a:r>
              <a:rPr lang="en-GB" sz="2600" dirty="0">
                <a:solidFill>
                  <a:schemeClr val="accent1">
                    <a:lumMod val="50000"/>
                  </a:schemeClr>
                </a:solidFill>
                <a:latin typeface="Courier" pitchFamily="2" charset="0"/>
                <a:cs typeface="Courier New" panose="02070309020205020404" pitchFamily="49" charset="0"/>
              </a:rPr>
              <a:t>(</a:t>
            </a:r>
            <a:r>
              <a:rPr lang="en-GB" sz="2600" dirty="0" err="1">
                <a:solidFill>
                  <a:schemeClr val="accent1">
                    <a:lumMod val="50000"/>
                  </a:schemeClr>
                </a:solidFill>
                <a:latin typeface="Courier" pitchFamily="2" charset="0"/>
                <a:cs typeface="Courier New" panose="02070309020205020404" pitchFamily="49" charset="0"/>
              </a:rPr>
              <a:t>myenv</a:t>
            </a:r>
            <a:r>
              <a:rPr lang="en-GB" sz="2600" dirty="0">
                <a:solidFill>
                  <a:schemeClr val="accent1">
                    <a:lumMod val="50000"/>
                  </a:schemeClr>
                </a:solidFill>
                <a:latin typeface="Courier" pitchFamily="2" charset="0"/>
                <a:cs typeface="Courier New" panose="02070309020205020404" pitchFamily="49" charset="0"/>
              </a:rPr>
              <a:t>) [jabbott@login1]$ </a:t>
            </a:r>
            <a:r>
              <a:rPr lang="en-GB" sz="2600" dirty="0" err="1">
                <a:solidFill>
                  <a:schemeClr val="accent5">
                    <a:lumMod val="50000"/>
                  </a:schemeClr>
                </a:solidFill>
                <a:latin typeface="Courier" pitchFamily="2" charset="0"/>
                <a:cs typeface="Courier New" panose="02070309020205020404" pitchFamily="49" charset="0"/>
              </a:rPr>
              <a:t>clustalo</a:t>
            </a:r>
            <a:r>
              <a:rPr lang="en-GB" sz="2600" dirty="0">
                <a:solidFill>
                  <a:schemeClr val="accent5">
                    <a:lumMod val="50000"/>
                  </a:schemeClr>
                </a:solidFill>
                <a:latin typeface="Courier" pitchFamily="2" charset="0"/>
                <a:cs typeface="Courier New" panose="02070309020205020404" pitchFamily="49" charset="0"/>
              </a:rPr>
              <a:t> --version</a:t>
            </a:r>
          </a:p>
          <a:p>
            <a:r>
              <a:rPr lang="en-GB" sz="2600" dirty="0">
                <a:solidFill>
                  <a:schemeClr val="accent1">
                    <a:lumMod val="50000"/>
                  </a:schemeClr>
                </a:solidFill>
                <a:latin typeface="Courier" pitchFamily="2" charset="0"/>
                <a:cs typeface="Courier New" panose="02070309020205020404" pitchFamily="49" charset="0"/>
              </a:rPr>
              <a:t>1.2.3</a:t>
            </a:r>
          </a:p>
        </p:txBody>
      </p:sp>
      <p:sp>
        <p:nvSpPr>
          <p:cNvPr id="4" name="Slide Number Placeholder 3">
            <a:extLst>
              <a:ext uri="{FF2B5EF4-FFF2-40B4-BE49-F238E27FC236}">
                <a16:creationId xmlns:a16="http://schemas.microsoft.com/office/drawing/2014/main" id="{48BCBA9B-EDEF-0D40-B4B1-A16662362853}"/>
              </a:ext>
            </a:extLst>
          </p:cNvPr>
          <p:cNvSpPr>
            <a:spLocks noGrp="1"/>
          </p:cNvSpPr>
          <p:nvPr>
            <p:ph type="sldNum" sz="quarter" idx="12"/>
          </p:nvPr>
        </p:nvSpPr>
        <p:spPr/>
        <p:txBody>
          <a:bodyPr/>
          <a:lstStyle/>
          <a:p>
            <a:fld id="{E89BC60F-F4BF-4EE8-9F02-8A0093F1814F}" type="slidenum">
              <a:rPr lang="en-GB" smtClean="0"/>
              <a:t>35</a:t>
            </a:fld>
            <a:endParaRPr lang="en-GB"/>
          </a:p>
        </p:txBody>
      </p:sp>
      <p:sp>
        <p:nvSpPr>
          <p:cNvPr id="2" name="Title 1">
            <a:extLst>
              <a:ext uri="{FF2B5EF4-FFF2-40B4-BE49-F238E27FC236}">
                <a16:creationId xmlns:a16="http://schemas.microsoft.com/office/drawing/2014/main" id="{ACB795B0-2224-9743-A04C-72419F32C0D8}"/>
              </a:ext>
            </a:extLst>
          </p:cNvPr>
          <p:cNvSpPr>
            <a:spLocks noGrp="1"/>
          </p:cNvSpPr>
          <p:nvPr>
            <p:ph type="title"/>
          </p:nvPr>
        </p:nvSpPr>
        <p:spPr/>
        <p:txBody>
          <a:bodyPr/>
          <a:lstStyle/>
          <a:p>
            <a:r>
              <a:rPr lang="en-GB" dirty="0" err="1"/>
              <a:t>Conda</a:t>
            </a:r>
            <a:r>
              <a:rPr lang="en-GB" dirty="0"/>
              <a:t>: Installing packages</a:t>
            </a:r>
          </a:p>
        </p:txBody>
      </p:sp>
      <p:sp>
        <p:nvSpPr>
          <p:cNvPr id="5" name="Frame 4">
            <a:extLst>
              <a:ext uri="{FF2B5EF4-FFF2-40B4-BE49-F238E27FC236}">
                <a16:creationId xmlns:a16="http://schemas.microsoft.com/office/drawing/2014/main" id="{3DF219E7-D88A-CF46-AC68-542D54CF4B9C}"/>
              </a:ext>
            </a:extLst>
          </p:cNvPr>
          <p:cNvSpPr/>
          <p:nvPr/>
        </p:nvSpPr>
        <p:spPr>
          <a:xfrm>
            <a:off x="1250741" y="2081693"/>
            <a:ext cx="9437575" cy="373992"/>
          </a:xfrm>
          <a:prstGeom prst="fram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 name="Frame 5">
            <a:extLst>
              <a:ext uri="{FF2B5EF4-FFF2-40B4-BE49-F238E27FC236}">
                <a16:creationId xmlns:a16="http://schemas.microsoft.com/office/drawing/2014/main" id="{816058D0-BD27-494B-8799-0FB8634E0F87}"/>
              </a:ext>
            </a:extLst>
          </p:cNvPr>
          <p:cNvSpPr/>
          <p:nvPr/>
        </p:nvSpPr>
        <p:spPr>
          <a:xfrm>
            <a:off x="1250742" y="2685071"/>
            <a:ext cx="9437575" cy="669187"/>
          </a:xfrm>
          <a:prstGeom prst="fram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8" name="TextBox 7">
            <a:extLst>
              <a:ext uri="{FF2B5EF4-FFF2-40B4-BE49-F238E27FC236}">
                <a16:creationId xmlns:a16="http://schemas.microsoft.com/office/drawing/2014/main" id="{4831CADF-28E4-4247-9C19-79379170E24F}"/>
              </a:ext>
            </a:extLst>
          </p:cNvPr>
          <p:cNvSpPr txBox="1"/>
          <p:nvPr/>
        </p:nvSpPr>
        <p:spPr>
          <a:xfrm>
            <a:off x="3560351" y="1202284"/>
            <a:ext cx="3495040" cy="338554"/>
          </a:xfrm>
          <a:prstGeom prst="rect">
            <a:avLst/>
          </a:prstGeom>
          <a:noFill/>
        </p:spPr>
        <p:txBody>
          <a:bodyPr wrap="square" rtlCol="0">
            <a:spAutoFit/>
          </a:bodyPr>
          <a:lstStyle/>
          <a:p>
            <a:r>
              <a:rPr lang="en-GB" sz="1600" dirty="0" err="1">
                <a:solidFill>
                  <a:schemeClr val="accent5">
                    <a:lumMod val="50000"/>
                  </a:schemeClr>
                </a:solidFill>
                <a:latin typeface="Courier" pitchFamily="2" charset="0"/>
                <a:cs typeface="Courier New" panose="02070309020205020404" pitchFamily="49" charset="0"/>
              </a:rPr>
              <a:t>conda</a:t>
            </a:r>
            <a:r>
              <a:rPr lang="en-GB" sz="1600" dirty="0">
                <a:solidFill>
                  <a:schemeClr val="accent5">
                    <a:lumMod val="50000"/>
                  </a:schemeClr>
                </a:solidFill>
                <a:latin typeface="Courier" pitchFamily="2" charset="0"/>
                <a:cs typeface="Courier New" panose="02070309020205020404" pitchFamily="49" charset="0"/>
              </a:rPr>
              <a:t> install </a:t>
            </a:r>
            <a:r>
              <a:rPr lang="en-GB" sz="1600" dirty="0" err="1">
                <a:solidFill>
                  <a:schemeClr val="accent5">
                    <a:lumMod val="50000"/>
                  </a:schemeClr>
                </a:solidFill>
                <a:latin typeface="Courier" pitchFamily="2" charset="0"/>
                <a:cs typeface="Courier New" panose="02070309020205020404" pitchFamily="49" charset="0"/>
              </a:rPr>
              <a:t>clustalo</a:t>
            </a:r>
            <a:endParaRPr lang="en-US" sz="1600" dirty="0">
              <a:solidFill>
                <a:schemeClr val="accent5">
                  <a:lumMod val="50000"/>
                </a:schemeClr>
              </a:solidFill>
            </a:endParaRPr>
          </a:p>
        </p:txBody>
      </p:sp>
      <p:sp>
        <p:nvSpPr>
          <p:cNvPr id="9" name="TextBox 8">
            <a:extLst>
              <a:ext uri="{FF2B5EF4-FFF2-40B4-BE49-F238E27FC236}">
                <a16:creationId xmlns:a16="http://schemas.microsoft.com/office/drawing/2014/main" id="{B85A8DD3-15FD-DE49-B2A3-7D371C37B4F1}"/>
              </a:ext>
            </a:extLst>
          </p:cNvPr>
          <p:cNvSpPr txBox="1"/>
          <p:nvPr/>
        </p:nvSpPr>
        <p:spPr>
          <a:xfrm>
            <a:off x="3574628" y="4613139"/>
            <a:ext cx="4572000" cy="338554"/>
          </a:xfrm>
          <a:prstGeom prst="rect">
            <a:avLst/>
          </a:prstGeom>
          <a:noFill/>
        </p:spPr>
        <p:txBody>
          <a:bodyPr wrap="square" rtlCol="0">
            <a:spAutoFit/>
          </a:bodyPr>
          <a:lstStyle/>
          <a:p>
            <a:r>
              <a:rPr lang="en-GB" sz="1600" dirty="0" err="1">
                <a:solidFill>
                  <a:schemeClr val="accent5">
                    <a:lumMod val="50000"/>
                  </a:schemeClr>
                </a:solidFill>
                <a:latin typeface="Courier" pitchFamily="2" charset="0"/>
                <a:cs typeface="Courier New" panose="02070309020205020404" pitchFamily="49" charset="0"/>
              </a:rPr>
              <a:t>conda</a:t>
            </a:r>
            <a:r>
              <a:rPr lang="en-GB" sz="1600" dirty="0">
                <a:solidFill>
                  <a:schemeClr val="accent5">
                    <a:lumMod val="50000"/>
                  </a:schemeClr>
                </a:solidFill>
                <a:latin typeface="Courier" pitchFamily="2" charset="0"/>
                <a:cs typeface="Courier New" panose="02070309020205020404" pitchFamily="49" charset="0"/>
              </a:rPr>
              <a:t> install </a:t>
            </a:r>
            <a:r>
              <a:rPr lang="en-GB" sz="1600" dirty="0" err="1">
                <a:solidFill>
                  <a:schemeClr val="accent5">
                    <a:lumMod val="50000"/>
                  </a:schemeClr>
                </a:solidFill>
                <a:latin typeface="Courier" pitchFamily="2" charset="0"/>
                <a:cs typeface="Courier New" panose="02070309020205020404" pitchFamily="49" charset="0"/>
              </a:rPr>
              <a:t>clustalo</a:t>
            </a:r>
            <a:r>
              <a:rPr lang="en-GB" sz="1600" dirty="0">
                <a:solidFill>
                  <a:schemeClr val="accent5">
                    <a:lumMod val="50000"/>
                  </a:schemeClr>
                </a:solidFill>
                <a:latin typeface="Courier" pitchFamily="2" charset="0"/>
                <a:cs typeface="Courier New" panose="02070309020205020404" pitchFamily="49" charset="0"/>
              </a:rPr>
              <a:t>=1.2.3</a:t>
            </a:r>
            <a:endParaRPr lang="en-US" sz="1600" dirty="0">
              <a:solidFill>
                <a:schemeClr val="accent5">
                  <a:lumMod val="50000"/>
                </a:schemeClr>
              </a:solidFill>
            </a:endParaRPr>
          </a:p>
        </p:txBody>
      </p:sp>
      <p:sp>
        <p:nvSpPr>
          <p:cNvPr id="12" name="TextBox 11">
            <a:extLst>
              <a:ext uri="{FF2B5EF4-FFF2-40B4-BE49-F238E27FC236}">
                <a16:creationId xmlns:a16="http://schemas.microsoft.com/office/drawing/2014/main" id="{B5E99336-322C-9046-8125-11F3484DAF9A}"/>
              </a:ext>
            </a:extLst>
          </p:cNvPr>
          <p:cNvSpPr txBox="1"/>
          <p:nvPr/>
        </p:nvSpPr>
        <p:spPr>
          <a:xfrm>
            <a:off x="2215198" y="3294353"/>
            <a:ext cx="4572000" cy="353943"/>
          </a:xfrm>
          <a:prstGeom prst="rect">
            <a:avLst/>
          </a:prstGeom>
          <a:noFill/>
        </p:spPr>
        <p:txBody>
          <a:bodyPr wrap="square" rtlCol="0">
            <a:spAutoFit/>
          </a:bodyPr>
          <a:lstStyle/>
          <a:p>
            <a:r>
              <a:rPr lang="en-GB" sz="1700" dirty="0">
                <a:solidFill>
                  <a:schemeClr val="accent5">
                    <a:lumMod val="50000"/>
                  </a:schemeClr>
                </a:solidFill>
                <a:latin typeface="Courier" pitchFamily="2" charset="0"/>
                <a:cs typeface="Courier New" panose="02070309020205020404" pitchFamily="49" charset="0"/>
              </a:rPr>
              <a:t>y</a:t>
            </a:r>
            <a:endParaRPr lang="en-US" sz="1700" dirty="0">
              <a:solidFill>
                <a:schemeClr val="accent5">
                  <a:lumMod val="50000"/>
                </a:schemeClr>
              </a:solidFill>
            </a:endParaRPr>
          </a:p>
        </p:txBody>
      </p:sp>
    </p:spTree>
    <p:extLst>
      <p:ext uri="{BB962C8B-B14F-4D97-AF65-F5344CB8AC3E}">
        <p14:creationId xmlns:p14="http://schemas.microsoft.com/office/powerpoint/2010/main" val="3269712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5"/>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6"/>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9"/>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3">
                                            <p:txEl>
                                              <p:pRg st="12" end="12"/>
                                            </p:txEl>
                                          </p:spTgt>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
                                            <p:txEl>
                                              <p:pRg st="15" end="15"/>
                                            </p:txEl>
                                          </p:spTgt>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8" grpId="0"/>
      <p:bldP spid="9"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CA248F8-10FF-6D4E-967E-E48792918DCF}"/>
              </a:ext>
            </a:extLst>
          </p:cNvPr>
          <p:cNvSpPr>
            <a:spLocks noGrp="1"/>
          </p:cNvSpPr>
          <p:nvPr>
            <p:ph idx="1"/>
          </p:nvPr>
        </p:nvSpPr>
        <p:spPr/>
        <p:txBody>
          <a:bodyPr>
            <a:normAutofit fontScale="85000" lnSpcReduction="20000"/>
          </a:bodyPr>
          <a:lstStyle/>
          <a:p>
            <a:r>
              <a:rPr lang="en-GB" dirty="0">
                <a:solidFill>
                  <a:schemeClr val="accent1">
                    <a:lumMod val="50000"/>
                  </a:schemeClr>
                </a:solidFill>
                <a:latin typeface="Courier" pitchFamily="2" charset="0"/>
              </a:rPr>
              <a:t>==&gt; WARNING: A newer version of </a:t>
            </a:r>
            <a:r>
              <a:rPr lang="en-GB" dirty="0" err="1">
                <a:solidFill>
                  <a:schemeClr val="accent1">
                    <a:lumMod val="50000"/>
                  </a:schemeClr>
                </a:solidFill>
                <a:latin typeface="Courier" pitchFamily="2" charset="0"/>
              </a:rPr>
              <a:t>conda</a:t>
            </a:r>
            <a:r>
              <a:rPr lang="en-GB" dirty="0">
                <a:solidFill>
                  <a:schemeClr val="accent1">
                    <a:lumMod val="50000"/>
                  </a:schemeClr>
                </a:solidFill>
                <a:latin typeface="Courier" pitchFamily="2" charset="0"/>
              </a:rPr>
              <a:t> exists. &lt;==</a:t>
            </a:r>
          </a:p>
          <a:p>
            <a:r>
              <a:rPr lang="en-GB" dirty="0">
                <a:solidFill>
                  <a:schemeClr val="accent1">
                    <a:lumMod val="50000"/>
                  </a:schemeClr>
                </a:solidFill>
                <a:latin typeface="Courier" pitchFamily="2" charset="0"/>
              </a:rPr>
              <a:t>  current version: 4.7.5</a:t>
            </a:r>
          </a:p>
          <a:p>
            <a:r>
              <a:rPr lang="en-GB" dirty="0">
                <a:solidFill>
                  <a:schemeClr val="accent1">
                    <a:lumMod val="50000"/>
                  </a:schemeClr>
                </a:solidFill>
                <a:latin typeface="Courier" pitchFamily="2" charset="0"/>
              </a:rPr>
              <a:t>  latest version: 4.7.8</a:t>
            </a:r>
          </a:p>
          <a:p>
            <a:endParaRPr lang="en-GB" dirty="0">
              <a:solidFill>
                <a:schemeClr val="accent1">
                  <a:lumMod val="50000"/>
                </a:schemeClr>
              </a:solidFill>
              <a:latin typeface="Courier" pitchFamily="2" charset="0"/>
            </a:endParaRPr>
          </a:p>
          <a:p>
            <a:r>
              <a:rPr lang="en-GB" dirty="0">
                <a:solidFill>
                  <a:schemeClr val="accent1">
                    <a:lumMod val="50000"/>
                  </a:schemeClr>
                </a:solidFill>
                <a:latin typeface="Courier" pitchFamily="2" charset="0"/>
              </a:rPr>
              <a:t>Please update </a:t>
            </a:r>
            <a:r>
              <a:rPr lang="en-GB" dirty="0" err="1">
                <a:solidFill>
                  <a:schemeClr val="accent1">
                    <a:lumMod val="50000"/>
                  </a:schemeClr>
                </a:solidFill>
                <a:latin typeface="Courier" pitchFamily="2" charset="0"/>
              </a:rPr>
              <a:t>conda</a:t>
            </a:r>
            <a:r>
              <a:rPr lang="en-GB" dirty="0">
                <a:solidFill>
                  <a:schemeClr val="accent1">
                    <a:lumMod val="50000"/>
                  </a:schemeClr>
                </a:solidFill>
                <a:latin typeface="Courier" pitchFamily="2" charset="0"/>
              </a:rPr>
              <a:t> by running</a:t>
            </a:r>
          </a:p>
          <a:p>
            <a:endParaRPr lang="en-GB" dirty="0">
              <a:solidFill>
                <a:schemeClr val="accent1">
                  <a:lumMod val="50000"/>
                </a:schemeClr>
              </a:solidFill>
              <a:latin typeface="Courier" pitchFamily="2" charset="0"/>
            </a:endParaRPr>
          </a:p>
          <a:p>
            <a:r>
              <a:rPr lang="en-GB" dirty="0">
                <a:solidFill>
                  <a:schemeClr val="accent1">
                    <a:lumMod val="50000"/>
                  </a:schemeClr>
                </a:solidFill>
                <a:latin typeface="Courier" pitchFamily="2" charset="0"/>
              </a:rPr>
              <a:t>    $ </a:t>
            </a:r>
            <a:r>
              <a:rPr lang="en-GB" dirty="0" err="1">
                <a:solidFill>
                  <a:schemeClr val="accent1">
                    <a:lumMod val="50000"/>
                  </a:schemeClr>
                </a:solidFill>
                <a:latin typeface="Courier" pitchFamily="2" charset="0"/>
              </a:rPr>
              <a:t>conda</a:t>
            </a:r>
            <a:r>
              <a:rPr lang="en-GB" dirty="0">
                <a:solidFill>
                  <a:schemeClr val="accent1">
                    <a:lumMod val="50000"/>
                  </a:schemeClr>
                </a:solidFill>
                <a:latin typeface="Courier" pitchFamily="2" charset="0"/>
              </a:rPr>
              <a:t> update -n base </a:t>
            </a:r>
            <a:r>
              <a:rPr lang="en-GB" dirty="0" err="1">
                <a:solidFill>
                  <a:schemeClr val="accent1">
                    <a:lumMod val="50000"/>
                  </a:schemeClr>
                </a:solidFill>
                <a:latin typeface="Courier" pitchFamily="2" charset="0"/>
              </a:rPr>
              <a:t>conda</a:t>
            </a:r>
            <a:endParaRPr lang="en-GB" dirty="0">
              <a:solidFill>
                <a:schemeClr val="accent1">
                  <a:lumMod val="50000"/>
                </a:schemeClr>
              </a:solidFill>
              <a:latin typeface="Courier" pitchFamily="2" charset="0"/>
            </a:endParaRPr>
          </a:p>
          <a:p>
            <a:r>
              <a:rPr lang="en-GB" dirty="0">
                <a:solidFill>
                  <a:schemeClr val="accent1">
                    <a:lumMod val="50000"/>
                  </a:schemeClr>
                </a:solidFill>
                <a:latin typeface="Courier" pitchFamily="2" charset="0"/>
              </a:rPr>
              <a:t>(base) [jabbott@login1]$ </a:t>
            </a:r>
            <a:r>
              <a:rPr lang="en-GB" dirty="0" err="1">
                <a:solidFill>
                  <a:schemeClr val="accent5">
                    <a:lumMod val="50000"/>
                  </a:schemeClr>
                </a:solidFill>
                <a:latin typeface="Courier" pitchFamily="2" charset="0"/>
              </a:rPr>
              <a:t>conda</a:t>
            </a:r>
            <a:r>
              <a:rPr lang="en-GB" dirty="0">
                <a:solidFill>
                  <a:schemeClr val="accent5">
                    <a:lumMod val="50000"/>
                  </a:schemeClr>
                </a:solidFill>
                <a:latin typeface="Courier" pitchFamily="2" charset="0"/>
              </a:rPr>
              <a:t> update -n base </a:t>
            </a:r>
            <a:r>
              <a:rPr lang="en-GB" dirty="0" err="1">
                <a:solidFill>
                  <a:schemeClr val="accent5">
                    <a:lumMod val="50000"/>
                  </a:schemeClr>
                </a:solidFill>
                <a:latin typeface="Courier" pitchFamily="2" charset="0"/>
              </a:rPr>
              <a:t>conda</a:t>
            </a:r>
            <a:endParaRPr lang="en-GB" dirty="0">
              <a:solidFill>
                <a:schemeClr val="accent5">
                  <a:lumMod val="50000"/>
                </a:schemeClr>
              </a:solidFill>
              <a:latin typeface="Courier" pitchFamily="2" charset="0"/>
            </a:endParaRPr>
          </a:p>
          <a:p>
            <a:r>
              <a:rPr lang="en-GB" dirty="0">
                <a:solidFill>
                  <a:schemeClr val="accent1">
                    <a:lumMod val="50000"/>
                  </a:schemeClr>
                </a:solidFill>
                <a:latin typeface="Courier" pitchFamily="2" charset="0"/>
              </a:rPr>
              <a:t>The following packages will be UPDATED:</a:t>
            </a:r>
          </a:p>
          <a:p>
            <a:endParaRPr lang="en-GB" dirty="0">
              <a:solidFill>
                <a:schemeClr val="accent1">
                  <a:lumMod val="50000"/>
                </a:schemeClr>
              </a:solidFill>
              <a:latin typeface="Courier" pitchFamily="2" charset="0"/>
            </a:endParaRPr>
          </a:p>
          <a:p>
            <a:r>
              <a:rPr lang="en-GB" dirty="0">
                <a:solidFill>
                  <a:schemeClr val="accent1">
                    <a:lumMod val="50000"/>
                  </a:schemeClr>
                </a:solidFill>
                <a:latin typeface="Courier" pitchFamily="2" charset="0"/>
              </a:rPr>
              <a:t>  bzip2                                 1.0.6-h14c3975_1002 --&gt; 1.0.8-h516909a_0</a:t>
            </a:r>
          </a:p>
          <a:p>
            <a:r>
              <a:rPr lang="en-GB" dirty="0">
                <a:solidFill>
                  <a:schemeClr val="accent1">
                    <a:lumMod val="50000"/>
                  </a:schemeClr>
                </a:solidFill>
                <a:latin typeface="Courier" pitchFamily="2" charset="0"/>
              </a:rPr>
              <a:t>  </a:t>
            </a:r>
            <a:r>
              <a:rPr lang="en-GB" dirty="0" err="1">
                <a:solidFill>
                  <a:schemeClr val="accent1">
                    <a:lumMod val="50000"/>
                  </a:schemeClr>
                </a:solidFill>
                <a:latin typeface="Courier" pitchFamily="2" charset="0"/>
              </a:rPr>
              <a:t>certifi</a:t>
            </a:r>
            <a:r>
              <a:rPr lang="en-GB" dirty="0">
                <a:solidFill>
                  <a:schemeClr val="accent1">
                    <a:lumMod val="50000"/>
                  </a:schemeClr>
                </a:solidFill>
                <a:latin typeface="Courier" pitchFamily="2" charset="0"/>
              </a:rPr>
              <a:t>                                  2019.6.16-py37_0 --&gt; 2019.6.16-py37_1</a:t>
            </a:r>
          </a:p>
          <a:p>
            <a:r>
              <a:rPr lang="en-GB" dirty="0">
                <a:solidFill>
                  <a:schemeClr val="accent1">
                    <a:lumMod val="50000"/>
                  </a:schemeClr>
                </a:solidFill>
                <a:latin typeface="Courier" pitchFamily="2" charset="0"/>
              </a:rPr>
              <a:t>  </a:t>
            </a:r>
            <a:r>
              <a:rPr lang="en-GB" dirty="0" err="1">
                <a:solidFill>
                  <a:schemeClr val="accent1">
                    <a:lumMod val="50000"/>
                  </a:schemeClr>
                </a:solidFill>
                <a:latin typeface="Courier" pitchFamily="2" charset="0"/>
              </a:rPr>
              <a:t>conda</a:t>
            </a:r>
            <a:r>
              <a:rPr lang="en-GB" dirty="0">
                <a:solidFill>
                  <a:schemeClr val="accent1">
                    <a:lumMod val="50000"/>
                  </a:schemeClr>
                </a:solidFill>
                <a:latin typeface="Courier" pitchFamily="2" charset="0"/>
              </a:rPr>
              <a:t>                                        4.7.5-py37_0 --&gt; 4.7.8-py37_0</a:t>
            </a:r>
          </a:p>
          <a:p>
            <a:r>
              <a:rPr lang="en-GB" dirty="0">
                <a:solidFill>
                  <a:schemeClr val="accent1">
                    <a:lumMod val="50000"/>
                  </a:schemeClr>
                </a:solidFill>
                <a:latin typeface="Courier" pitchFamily="2" charset="0"/>
              </a:rPr>
              <a:t>  </a:t>
            </a:r>
            <a:r>
              <a:rPr lang="en-GB" dirty="0" err="1">
                <a:solidFill>
                  <a:schemeClr val="accent1">
                    <a:lumMod val="50000"/>
                  </a:schemeClr>
                </a:solidFill>
                <a:latin typeface="Courier" pitchFamily="2" charset="0"/>
              </a:rPr>
              <a:t>conda</a:t>
            </a:r>
            <a:r>
              <a:rPr lang="en-GB" dirty="0">
                <a:solidFill>
                  <a:schemeClr val="accent1">
                    <a:lumMod val="50000"/>
                  </a:schemeClr>
                </a:solidFill>
                <a:latin typeface="Courier" pitchFamily="2" charset="0"/>
              </a:rPr>
              <a:t>-package-</a:t>
            </a:r>
            <a:r>
              <a:rPr lang="en-GB" dirty="0" err="1">
                <a:solidFill>
                  <a:schemeClr val="accent1">
                    <a:lumMod val="50000"/>
                  </a:schemeClr>
                </a:solidFill>
                <a:latin typeface="Courier" pitchFamily="2" charset="0"/>
              </a:rPr>
              <a:t>han</a:t>
            </a:r>
            <a:r>
              <a:rPr lang="en-GB" dirty="0">
                <a:solidFill>
                  <a:schemeClr val="accent1">
                    <a:lumMod val="50000"/>
                  </a:schemeClr>
                </a:solidFill>
                <a:latin typeface="Courier" pitchFamily="2" charset="0"/>
              </a:rPr>
              <a:t>~                          1.3.10-py37_0 --&gt; 1.3.11-py37_0</a:t>
            </a:r>
          </a:p>
          <a:p>
            <a:r>
              <a:rPr lang="en-GB" dirty="0">
                <a:solidFill>
                  <a:schemeClr val="accent1">
                    <a:lumMod val="50000"/>
                  </a:schemeClr>
                </a:solidFill>
                <a:latin typeface="Courier" pitchFamily="2" charset="0"/>
              </a:rPr>
              <a:t>Proceed ([y]/n)?</a:t>
            </a:r>
            <a:r>
              <a:rPr lang="en-GB" dirty="0">
                <a:solidFill>
                  <a:schemeClr val="accent5">
                    <a:lumMod val="75000"/>
                  </a:schemeClr>
                </a:solidFill>
                <a:latin typeface="Courier" pitchFamily="2" charset="0"/>
              </a:rPr>
              <a:t> </a:t>
            </a:r>
            <a:endParaRPr lang="en-GB" dirty="0">
              <a:solidFill>
                <a:srgbClr val="C00000"/>
              </a:solidFill>
              <a:latin typeface="Courier" pitchFamily="2" charset="0"/>
            </a:endParaRPr>
          </a:p>
          <a:p>
            <a:endParaRPr lang="en-GB" dirty="0">
              <a:solidFill>
                <a:srgbClr val="C00000"/>
              </a:solidFill>
              <a:latin typeface="Courier" pitchFamily="2" charset="0"/>
            </a:endParaRPr>
          </a:p>
        </p:txBody>
      </p:sp>
      <p:sp>
        <p:nvSpPr>
          <p:cNvPr id="3" name="Slide Number Placeholder 2">
            <a:extLst>
              <a:ext uri="{FF2B5EF4-FFF2-40B4-BE49-F238E27FC236}">
                <a16:creationId xmlns:a16="http://schemas.microsoft.com/office/drawing/2014/main" id="{6AE43133-3389-C04B-B5A5-0EC0E43DCD9D}"/>
              </a:ext>
            </a:extLst>
          </p:cNvPr>
          <p:cNvSpPr>
            <a:spLocks noGrp="1"/>
          </p:cNvSpPr>
          <p:nvPr>
            <p:ph type="sldNum" sz="quarter" idx="12"/>
          </p:nvPr>
        </p:nvSpPr>
        <p:spPr/>
        <p:txBody>
          <a:bodyPr/>
          <a:lstStyle/>
          <a:p>
            <a:fld id="{E89BC60F-F4BF-4EE8-9F02-8A0093F1814F}" type="slidenum">
              <a:rPr lang="en-GB" smtClean="0"/>
              <a:t>36</a:t>
            </a:fld>
            <a:endParaRPr lang="en-GB"/>
          </a:p>
        </p:txBody>
      </p:sp>
      <p:sp>
        <p:nvSpPr>
          <p:cNvPr id="4" name="Title 3">
            <a:extLst>
              <a:ext uri="{FF2B5EF4-FFF2-40B4-BE49-F238E27FC236}">
                <a16:creationId xmlns:a16="http://schemas.microsoft.com/office/drawing/2014/main" id="{C7048652-965B-4D46-9669-E3CF9DFFE175}"/>
              </a:ext>
            </a:extLst>
          </p:cNvPr>
          <p:cNvSpPr>
            <a:spLocks noGrp="1"/>
          </p:cNvSpPr>
          <p:nvPr>
            <p:ph type="title"/>
          </p:nvPr>
        </p:nvSpPr>
        <p:spPr/>
        <p:txBody>
          <a:bodyPr/>
          <a:lstStyle/>
          <a:p>
            <a:r>
              <a:rPr lang="en-GB" dirty="0"/>
              <a:t>Updating </a:t>
            </a:r>
            <a:r>
              <a:rPr lang="en-GB" dirty="0" err="1"/>
              <a:t>conda</a:t>
            </a:r>
            <a:endParaRPr lang="en-GB" dirty="0"/>
          </a:p>
        </p:txBody>
      </p:sp>
      <p:sp>
        <p:nvSpPr>
          <p:cNvPr id="5" name="Frame 4">
            <a:extLst>
              <a:ext uri="{FF2B5EF4-FFF2-40B4-BE49-F238E27FC236}">
                <a16:creationId xmlns:a16="http://schemas.microsoft.com/office/drawing/2014/main" id="{1166EB29-9DBE-F54C-BAF0-88364DB54225}"/>
              </a:ext>
            </a:extLst>
          </p:cNvPr>
          <p:cNvSpPr/>
          <p:nvPr/>
        </p:nvSpPr>
        <p:spPr>
          <a:xfrm>
            <a:off x="5357824" y="3429000"/>
            <a:ext cx="1143000" cy="314325"/>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 name="TextBox 5">
            <a:extLst>
              <a:ext uri="{FF2B5EF4-FFF2-40B4-BE49-F238E27FC236}">
                <a16:creationId xmlns:a16="http://schemas.microsoft.com/office/drawing/2014/main" id="{7CB261F8-FE62-8D47-A4A9-522DEA2F16B9}"/>
              </a:ext>
            </a:extLst>
          </p:cNvPr>
          <p:cNvSpPr txBox="1"/>
          <p:nvPr/>
        </p:nvSpPr>
        <p:spPr>
          <a:xfrm>
            <a:off x="2600325" y="5729288"/>
            <a:ext cx="322524" cy="369332"/>
          </a:xfrm>
          <a:prstGeom prst="rect">
            <a:avLst/>
          </a:prstGeom>
          <a:noFill/>
        </p:spPr>
        <p:txBody>
          <a:bodyPr wrap="none" rtlCol="0">
            <a:spAutoFit/>
          </a:bodyPr>
          <a:lstStyle/>
          <a:p>
            <a:r>
              <a:rPr lang="en-GB" dirty="0">
                <a:solidFill>
                  <a:schemeClr val="accent5">
                    <a:lumMod val="50000"/>
                  </a:schemeClr>
                </a:solidFill>
                <a:latin typeface="Courier" pitchFamily="2" charset="0"/>
              </a:rPr>
              <a:t>y</a:t>
            </a:r>
            <a:endParaRPr lang="en-GB" dirty="0">
              <a:solidFill>
                <a:schemeClr val="accent5">
                  <a:lumMod val="50000"/>
                </a:schemeClr>
              </a:solidFill>
            </a:endParaRPr>
          </a:p>
        </p:txBody>
      </p:sp>
    </p:spTree>
    <p:extLst>
      <p:ext uri="{BB962C8B-B14F-4D97-AF65-F5344CB8AC3E}">
        <p14:creationId xmlns:p14="http://schemas.microsoft.com/office/powerpoint/2010/main" val="2197708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5"/>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2">
                                            <p:txEl>
                                              <p:pRg st="8" end="8"/>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10" end="1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xEl>
                                              <p:pRg st="11" end="11"/>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xEl>
                                              <p:pRg st="12" end="12"/>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xEl>
                                              <p:pRg st="13" end="13"/>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
                                            <p:txEl>
                                              <p:pRg st="14" end="1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5" grpId="0" animBg="1"/>
      <p:bldP spid="5" grpId="1" animBg="1"/>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6AC44FD-E26C-2448-940C-FD0B2FC455E4}"/>
              </a:ext>
            </a:extLst>
          </p:cNvPr>
          <p:cNvSpPr>
            <a:spLocks noGrp="1"/>
          </p:cNvSpPr>
          <p:nvPr>
            <p:ph idx="1"/>
          </p:nvPr>
        </p:nvSpPr>
        <p:spPr/>
        <p:txBody>
          <a:bodyPr>
            <a:normAutofit fontScale="85000" lnSpcReduction="20000"/>
          </a:bodyPr>
          <a:lstStyle/>
          <a:p>
            <a:r>
              <a:rPr lang="en-GB" dirty="0">
                <a:solidFill>
                  <a:schemeClr val="accent1">
                    <a:lumMod val="50000"/>
                  </a:schemeClr>
                </a:solidFill>
                <a:latin typeface="Courier" pitchFamily="2" charset="0"/>
              </a:rPr>
              <a:t>(</a:t>
            </a:r>
            <a:r>
              <a:rPr lang="en-GB" dirty="0" err="1">
                <a:solidFill>
                  <a:schemeClr val="accent1">
                    <a:lumMod val="50000"/>
                  </a:schemeClr>
                </a:solidFill>
                <a:latin typeface="Courier" pitchFamily="2" charset="0"/>
              </a:rPr>
              <a:t>myenv</a:t>
            </a:r>
            <a:r>
              <a:rPr lang="en-GB" dirty="0">
                <a:solidFill>
                  <a:schemeClr val="accent1">
                    <a:lumMod val="50000"/>
                  </a:schemeClr>
                </a:solidFill>
                <a:latin typeface="Courier" pitchFamily="2" charset="0"/>
              </a:rPr>
              <a:t>) [jabbott@login1]$ </a:t>
            </a:r>
            <a:r>
              <a:rPr lang="en-GB" dirty="0" err="1">
                <a:solidFill>
                  <a:schemeClr val="accent5">
                    <a:lumMod val="50000"/>
                  </a:schemeClr>
                </a:solidFill>
                <a:latin typeface="Courier" pitchFamily="2" charset="0"/>
              </a:rPr>
              <a:t>conda</a:t>
            </a:r>
            <a:r>
              <a:rPr lang="en-GB" dirty="0">
                <a:solidFill>
                  <a:schemeClr val="accent5">
                    <a:lumMod val="50000"/>
                  </a:schemeClr>
                </a:solidFill>
                <a:latin typeface="Courier" pitchFamily="2" charset="0"/>
              </a:rPr>
              <a:t> update </a:t>
            </a:r>
            <a:r>
              <a:rPr lang="en-GB" dirty="0" err="1">
                <a:solidFill>
                  <a:schemeClr val="accent5">
                    <a:lumMod val="50000"/>
                  </a:schemeClr>
                </a:solidFill>
                <a:latin typeface="Courier" pitchFamily="2" charset="0"/>
              </a:rPr>
              <a:t>clustalo</a:t>
            </a:r>
            <a:endParaRPr lang="en-GB" dirty="0">
              <a:solidFill>
                <a:schemeClr val="accent5">
                  <a:lumMod val="50000"/>
                </a:schemeClr>
              </a:solidFill>
              <a:latin typeface="Courier" pitchFamily="2" charset="0"/>
            </a:endParaRPr>
          </a:p>
          <a:p>
            <a:endParaRPr lang="en-GB" dirty="0">
              <a:solidFill>
                <a:schemeClr val="accent1">
                  <a:lumMod val="50000"/>
                </a:schemeClr>
              </a:solidFill>
              <a:latin typeface="Courier" pitchFamily="2" charset="0"/>
            </a:endParaRPr>
          </a:p>
          <a:p>
            <a:r>
              <a:rPr lang="en-GB" dirty="0">
                <a:solidFill>
                  <a:schemeClr val="accent1">
                    <a:lumMod val="50000"/>
                  </a:schemeClr>
                </a:solidFill>
                <a:latin typeface="Courier" pitchFamily="2" charset="0"/>
              </a:rPr>
              <a:t>The following NEW packages will be INSTALLED:</a:t>
            </a:r>
          </a:p>
          <a:p>
            <a:endParaRPr lang="en-GB" dirty="0">
              <a:solidFill>
                <a:schemeClr val="accent1">
                  <a:lumMod val="50000"/>
                </a:schemeClr>
              </a:solidFill>
              <a:latin typeface="Courier" pitchFamily="2" charset="0"/>
            </a:endParaRPr>
          </a:p>
          <a:p>
            <a:r>
              <a:rPr lang="en-GB" dirty="0">
                <a:solidFill>
                  <a:schemeClr val="accent1">
                    <a:lumMod val="50000"/>
                  </a:schemeClr>
                </a:solidFill>
                <a:latin typeface="Courier" pitchFamily="2" charset="0"/>
              </a:rPr>
              <a:t>  _</a:t>
            </a:r>
            <a:r>
              <a:rPr lang="en-GB" dirty="0" err="1">
                <a:solidFill>
                  <a:schemeClr val="accent1">
                    <a:lumMod val="50000"/>
                  </a:schemeClr>
                </a:solidFill>
                <a:latin typeface="Courier" pitchFamily="2" charset="0"/>
              </a:rPr>
              <a:t>libgcc_mutex</a:t>
            </a:r>
            <a:r>
              <a:rPr lang="en-GB" dirty="0">
                <a:solidFill>
                  <a:schemeClr val="accent1">
                    <a:lumMod val="50000"/>
                  </a:schemeClr>
                </a:solidFill>
                <a:latin typeface="Courier" pitchFamily="2" charset="0"/>
              </a:rPr>
              <a:t>      </a:t>
            </a:r>
            <a:r>
              <a:rPr lang="en-GB" dirty="0" err="1">
                <a:solidFill>
                  <a:schemeClr val="accent1">
                    <a:lumMod val="50000"/>
                  </a:schemeClr>
                </a:solidFill>
                <a:latin typeface="Courier" pitchFamily="2" charset="0"/>
              </a:rPr>
              <a:t>pkgs</a:t>
            </a:r>
            <a:r>
              <a:rPr lang="en-GB" dirty="0">
                <a:solidFill>
                  <a:schemeClr val="accent1">
                    <a:lumMod val="50000"/>
                  </a:schemeClr>
                </a:solidFill>
                <a:latin typeface="Courier" pitchFamily="2" charset="0"/>
              </a:rPr>
              <a:t>/main/linux-64::_libgcc_mutex-0.1-main</a:t>
            </a:r>
          </a:p>
          <a:p>
            <a:r>
              <a:rPr lang="en-GB" dirty="0">
                <a:solidFill>
                  <a:schemeClr val="accent1">
                    <a:lumMod val="50000"/>
                  </a:schemeClr>
                </a:solidFill>
                <a:latin typeface="Courier" pitchFamily="2" charset="0"/>
              </a:rPr>
              <a:t>  argtable2          </a:t>
            </a:r>
            <a:r>
              <a:rPr lang="en-GB" dirty="0" err="1">
                <a:solidFill>
                  <a:schemeClr val="accent1">
                    <a:lumMod val="50000"/>
                  </a:schemeClr>
                </a:solidFill>
                <a:latin typeface="Courier" pitchFamily="2" charset="0"/>
              </a:rPr>
              <a:t>conda</a:t>
            </a:r>
            <a:r>
              <a:rPr lang="en-GB" dirty="0">
                <a:solidFill>
                  <a:schemeClr val="accent1">
                    <a:lumMod val="50000"/>
                  </a:schemeClr>
                </a:solidFill>
                <a:latin typeface="Courier" pitchFamily="2" charset="0"/>
              </a:rPr>
              <a:t>-forge/linux-64::argtable2-2.13-h14c3975_1001</a:t>
            </a:r>
          </a:p>
          <a:p>
            <a:r>
              <a:rPr lang="en-GB" dirty="0">
                <a:solidFill>
                  <a:schemeClr val="accent1">
                    <a:lumMod val="50000"/>
                  </a:schemeClr>
                </a:solidFill>
                <a:latin typeface="Courier" pitchFamily="2" charset="0"/>
              </a:rPr>
              <a:t>  </a:t>
            </a:r>
            <a:r>
              <a:rPr lang="en-GB" dirty="0" err="1">
                <a:solidFill>
                  <a:schemeClr val="accent1">
                    <a:lumMod val="50000"/>
                  </a:schemeClr>
                </a:solidFill>
                <a:latin typeface="Courier" pitchFamily="2" charset="0"/>
              </a:rPr>
              <a:t>libgcc</a:t>
            </a:r>
            <a:r>
              <a:rPr lang="en-GB" dirty="0">
                <a:solidFill>
                  <a:schemeClr val="accent1">
                    <a:lumMod val="50000"/>
                  </a:schemeClr>
                </a:solidFill>
                <a:latin typeface="Courier" pitchFamily="2" charset="0"/>
              </a:rPr>
              <a:t>-ng          </a:t>
            </a:r>
            <a:r>
              <a:rPr lang="en-GB" dirty="0" err="1">
                <a:solidFill>
                  <a:schemeClr val="accent1">
                    <a:lumMod val="50000"/>
                  </a:schemeClr>
                </a:solidFill>
                <a:latin typeface="Courier" pitchFamily="2" charset="0"/>
              </a:rPr>
              <a:t>pkgs</a:t>
            </a:r>
            <a:r>
              <a:rPr lang="en-GB" dirty="0">
                <a:solidFill>
                  <a:schemeClr val="accent1">
                    <a:lumMod val="50000"/>
                  </a:schemeClr>
                </a:solidFill>
                <a:latin typeface="Courier" pitchFamily="2" charset="0"/>
              </a:rPr>
              <a:t>/main/linux-64::libgcc-ng-9.1.0-hdf63c60_0</a:t>
            </a:r>
          </a:p>
          <a:p>
            <a:r>
              <a:rPr lang="en-GB" dirty="0">
                <a:solidFill>
                  <a:schemeClr val="accent1">
                    <a:lumMod val="50000"/>
                  </a:schemeClr>
                </a:solidFill>
                <a:latin typeface="Courier" pitchFamily="2" charset="0"/>
              </a:rPr>
              <a:t>  </a:t>
            </a:r>
            <a:r>
              <a:rPr lang="en-GB" dirty="0" err="1">
                <a:solidFill>
                  <a:schemeClr val="accent1">
                    <a:lumMod val="50000"/>
                  </a:schemeClr>
                </a:solidFill>
                <a:latin typeface="Courier" pitchFamily="2" charset="0"/>
              </a:rPr>
              <a:t>libstdcxx</a:t>
            </a:r>
            <a:r>
              <a:rPr lang="en-GB" dirty="0">
                <a:solidFill>
                  <a:schemeClr val="accent1">
                    <a:lumMod val="50000"/>
                  </a:schemeClr>
                </a:solidFill>
                <a:latin typeface="Courier" pitchFamily="2" charset="0"/>
              </a:rPr>
              <a:t>-ng       </a:t>
            </a:r>
            <a:r>
              <a:rPr lang="en-GB" dirty="0" err="1">
                <a:solidFill>
                  <a:schemeClr val="accent1">
                    <a:lumMod val="50000"/>
                  </a:schemeClr>
                </a:solidFill>
                <a:latin typeface="Courier" pitchFamily="2" charset="0"/>
              </a:rPr>
              <a:t>pkgs</a:t>
            </a:r>
            <a:r>
              <a:rPr lang="en-GB" dirty="0">
                <a:solidFill>
                  <a:schemeClr val="accent1">
                    <a:lumMod val="50000"/>
                  </a:schemeClr>
                </a:solidFill>
                <a:latin typeface="Courier" pitchFamily="2" charset="0"/>
              </a:rPr>
              <a:t>/main/linux-64::libstdcxx-ng-9.1.0-hdf63c60_0</a:t>
            </a:r>
          </a:p>
          <a:p>
            <a:endParaRPr lang="en-GB" dirty="0">
              <a:solidFill>
                <a:schemeClr val="accent1">
                  <a:lumMod val="50000"/>
                </a:schemeClr>
              </a:solidFill>
              <a:latin typeface="Courier" pitchFamily="2" charset="0"/>
            </a:endParaRPr>
          </a:p>
          <a:p>
            <a:r>
              <a:rPr lang="en-GB" dirty="0">
                <a:solidFill>
                  <a:schemeClr val="accent1">
                    <a:lumMod val="50000"/>
                  </a:schemeClr>
                </a:solidFill>
                <a:latin typeface="Courier" pitchFamily="2" charset="0"/>
              </a:rPr>
              <a:t>The following packages will be UPDATED:</a:t>
            </a:r>
          </a:p>
          <a:p>
            <a:endParaRPr lang="en-GB" dirty="0">
              <a:solidFill>
                <a:schemeClr val="accent1">
                  <a:lumMod val="50000"/>
                </a:schemeClr>
              </a:solidFill>
              <a:latin typeface="Courier" pitchFamily="2" charset="0"/>
            </a:endParaRPr>
          </a:p>
          <a:p>
            <a:r>
              <a:rPr lang="en-GB" dirty="0">
                <a:solidFill>
                  <a:schemeClr val="accent1">
                    <a:lumMod val="50000"/>
                  </a:schemeClr>
                </a:solidFill>
                <a:latin typeface="Courier" pitchFamily="2" charset="0"/>
              </a:rPr>
              <a:t>  </a:t>
            </a:r>
            <a:r>
              <a:rPr lang="en-GB" dirty="0" err="1">
                <a:solidFill>
                  <a:schemeClr val="accent1">
                    <a:lumMod val="50000"/>
                  </a:schemeClr>
                </a:solidFill>
                <a:latin typeface="Courier" pitchFamily="2" charset="0"/>
              </a:rPr>
              <a:t>clustalo</a:t>
            </a:r>
            <a:r>
              <a:rPr lang="en-GB" dirty="0">
                <a:solidFill>
                  <a:schemeClr val="accent1">
                    <a:lumMod val="50000"/>
                  </a:schemeClr>
                </a:solidFill>
                <a:latin typeface="Courier" pitchFamily="2" charset="0"/>
              </a:rPr>
              <a:t>                                  1.2.3-0 --&gt; 1.2.4-hfc679d8_2</a:t>
            </a:r>
          </a:p>
          <a:p>
            <a:r>
              <a:rPr lang="en-GB" dirty="0">
                <a:solidFill>
                  <a:schemeClr val="accent1">
                    <a:lumMod val="50000"/>
                  </a:schemeClr>
                </a:solidFill>
                <a:latin typeface="Courier" pitchFamily="2" charset="0"/>
              </a:rPr>
              <a:t>……[snip]……</a:t>
            </a:r>
          </a:p>
          <a:p>
            <a:r>
              <a:rPr lang="en-GB" dirty="0">
                <a:solidFill>
                  <a:schemeClr val="accent1">
                    <a:lumMod val="50000"/>
                  </a:schemeClr>
                </a:solidFill>
                <a:latin typeface="Courier" pitchFamily="2" charset="0"/>
              </a:rPr>
              <a:t>(</a:t>
            </a:r>
            <a:r>
              <a:rPr lang="en-GB" dirty="0" err="1">
                <a:solidFill>
                  <a:schemeClr val="accent1">
                    <a:lumMod val="50000"/>
                  </a:schemeClr>
                </a:solidFill>
                <a:latin typeface="Courier" pitchFamily="2" charset="0"/>
              </a:rPr>
              <a:t>myenv</a:t>
            </a:r>
            <a:r>
              <a:rPr lang="en-GB" dirty="0">
                <a:solidFill>
                  <a:schemeClr val="accent1">
                    <a:lumMod val="50000"/>
                  </a:schemeClr>
                </a:solidFill>
                <a:latin typeface="Courier" pitchFamily="2" charset="0"/>
              </a:rPr>
              <a:t>) [jabbott@login1]$ </a:t>
            </a:r>
            <a:r>
              <a:rPr lang="en-GB" dirty="0" err="1">
                <a:solidFill>
                  <a:schemeClr val="accent5">
                    <a:lumMod val="50000"/>
                  </a:schemeClr>
                </a:solidFill>
                <a:latin typeface="Courier" pitchFamily="2" charset="0"/>
              </a:rPr>
              <a:t>clustalo</a:t>
            </a:r>
            <a:r>
              <a:rPr lang="en-GB" dirty="0">
                <a:solidFill>
                  <a:schemeClr val="accent5">
                    <a:lumMod val="50000"/>
                  </a:schemeClr>
                </a:solidFill>
                <a:latin typeface="Courier" pitchFamily="2" charset="0"/>
              </a:rPr>
              <a:t> --version</a:t>
            </a:r>
          </a:p>
          <a:p>
            <a:r>
              <a:rPr lang="en-GB" dirty="0">
                <a:solidFill>
                  <a:schemeClr val="accent1">
                    <a:lumMod val="50000"/>
                  </a:schemeClr>
                </a:solidFill>
                <a:latin typeface="Courier" pitchFamily="2" charset="0"/>
              </a:rPr>
              <a:t>1.2.4</a:t>
            </a:r>
          </a:p>
        </p:txBody>
      </p:sp>
      <p:sp>
        <p:nvSpPr>
          <p:cNvPr id="3" name="Slide Number Placeholder 2">
            <a:extLst>
              <a:ext uri="{FF2B5EF4-FFF2-40B4-BE49-F238E27FC236}">
                <a16:creationId xmlns:a16="http://schemas.microsoft.com/office/drawing/2014/main" id="{7729A415-F990-F640-9B38-BDDF2D80EC0F}"/>
              </a:ext>
            </a:extLst>
          </p:cNvPr>
          <p:cNvSpPr>
            <a:spLocks noGrp="1"/>
          </p:cNvSpPr>
          <p:nvPr>
            <p:ph type="sldNum" sz="quarter" idx="12"/>
          </p:nvPr>
        </p:nvSpPr>
        <p:spPr/>
        <p:txBody>
          <a:bodyPr/>
          <a:lstStyle/>
          <a:p>
            <a:fld id="{E89BC60F-F4BF-4EE8-9F02-8A0093F1814F}" type="slidenum">
              <a:rPr lang="en-GB" smtClean="0"/>
              <a:t>37</a:t>
            </a:fld>
            <a:endParaRPr lang="en-GB"/>
          </a:p>
        </p:txBody>
      </p:sp>
      <p:sp>
        <p:nvSpPr>
          <p:cNvPr id="4" name="Title 3">
            <a:extLst>
              <a:ext uri="{FF2B5EF4-FFF2-40B4-BE49-F238E27FC236}">
                <a16:creationId xmlns:a16="http://schemas.microsoft.com/office/drawing/2014/main" id="{DC0B74D0-A5EB-7045-8CC3-A2BDDBF33671}"/>
              </a:ext>
            </a:extLst>
          </p:cNvPr>
          <p:cNvSpPr>
            <a:spLocks noGrp="1"/>
          </p:cNvSpPr>
          <p:nvPr>
            <p:ph type="title"/>
          </p:nvPr>
        </p:nvSpPr>
        <p:spPr/>
        <p:txBody>
          <a:bodyPr/>
          <a:lstStyle/>
          <a:p>
            <a:r>
              <a:rPr lang="en-GB" dirty="0"/>
              <a:t>Updating packages</a:t>
            </a:r>
          </a:p>
        </p:txBody>
      </p:sp>
    </p:spTree>
    <p:extLst>
      <p:ext uri="{BB962C8B-B14F-4D97-AF65-F5344CB8AC3E}">
        <p14:creationId xmlns:p14="http://schemas.microsoft.com/office/powerpoint/2010/main" val="3750920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xEl>
                                              <p:pRg st="9" end="9"/>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xEl>
                                              <p:pRg st="11" end="11"/>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
                                            <p:txEl>
                                              <p:pRg st="13" end="13"/>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D502937-33AF-0D4D-90DA-315726790BE6}"/>
              </a:ext>
            </a:extLst>
          </p:cNvPr>
          <p:cNvSpPr>
            <a:spLocks noGrp="1"/>
          </p:cNvSpPr>
          <p:nvPr>
            <p:ph idx="1"/>
          </p:nvPr>
        </p:nvSpPr>
        <p:spPr>
          <a:xfrm>
            <a:off x="487892" y="1713591"/>
            <a:ext cx="11159067" cy="3987122"/>
          </a:xfrm>
        </p:spPr>
        <p:txBody>
          <a:bodyPr>
            <a:normAutofit fontScale="92500" lnSpcReduction="20000"/>
          </a:bodyPr>
          <a:lstStyle/>
          <a:p>
            <a:pPr marL="342900" indent="-342900">
              <a:buFont typeface="Arial" panose="020B0604020202020204" pitchFamily="34" charset="0"/>
              <a:buChar char="•"/>
            </a:pPr>
            <a:r>
              <a:rPr lang="en-GB" sz="2400" dirty="0"/>
              <a:t>We'll use the program </a:t>
            </a:r>
            <a:r>
              <a:rPr lang="en-GB" sz="1900" dirty="0">
                <a:latin typeface="Courier" pitchFamily="2" charset="0"/>
              </a:rPr>
              <a:t>'blast</a:t>
            </a:r>
            <a:r>
              <a:rPr lang="en-GB" sz="2400" dirty="0"/>
              <a:t>' later in the workshop</a:t>
            </a:r>
          </a:p>
          <a:p>
            <a:pPr marL="342900" indent="-342900">
              <a:buFont typeface="Arial" panose="020B0604020202020204" pitchFamily="34" charset="0"/>
              <a:buChar char="•"/>
            </a:pPr>
            <a:r>
              <a:rPr lang="en-GB" sz="2400" dirty="0"/>
              <a:t>Search for 'blast' and see which versions are available.</a:t>
            </a:r>
          </a:p>
          <a:p>
            <a:pPr marL="342900" indent="-342900">
              <a:buFont typeface="Arial" panose="020B0604020202020204" pitchFamily="34" charset="0"/>
              <a:buChar char="•"/>
            </a:pPr>
            <a:r>
              <a:rPr lang="en-GB" sz="2400" dirty="0"/>
              <a:t>Find out more details about the latest version</a:t>
            </a:r>
          </a:p>
          <a:p>
            <a:pPr marL="700088" lvl="1" indent="-342900">
              <a:buFont typeface="Arial" panose="020B0604020202020204" pitchFamily="34" charset="0"/>
              <a:buChar char="•"/>
            </a:pPr>
            <a:r>
              <a:rPr lang="en-GB" sz="2400" dirty="0">
                <a:latin typeface="Courier" pitchFamily="2" charset="0"/>
              </a:rPr>
              <a:t>'</a:t>
            </a:r>
            <a:r>
              <a:rPr lang="en-GB" sz="2400" dirty="0" err="1">
                <a:latin typeface="Courier" pitchFamily="2" charset="0"/>
              </a:rPr>
              <a:t>conda</a:t>
            </a:r>
            <a:r>
              <a:rPr lang="en-GB" sz="2400" dirty="0">
                <a:latin typeface="Courier" pitchFamily="2" charset="0"/>
              </a:rPr>
              <a:t> search </a:t>
            </a:r>
            <a:r>
              <a:rPr lang="en-GB" sz="2400" dirty="0" err="1">
                <a:latin typeface="Courier" pitchFamily="2" charset="0"/>
              </a:rPr>
              <a:t>packagename</a:t>
            </a:r>
            <a:r>
              <a:rPr lang="en-GB" sz="2400" dirty="0">
                <a:latin typeface="Courier" pitchFamily="2" charset="0"/>
              </a:rPr>
              <a:t>=version --info</a:t>
            </a:r>
            <a:r>
              <a:rPr lang="en-GB" sz="2400" dirty="0"/>
              <a:t>'</a:t>
            </a:r>
          </a:p>
          <a:p>
            <a:pPr marL="700088" lvl="1" indent="-342900">
              <a:buFont typeface="Arial" panose="020B0604020202020204" pitchFamily="34" charset="0"/>
              <a:buChar char="•"/>
            </a:pPr>
            <a:r>
              <a:rPr lang="en-GB" sz="2400" dirty="0"/>
              <a:t>Which package dependencies will be installed along with blast?</a:t>
            </a:r>
          </a:p>
          <a:p>
            <a:pPr marL="342900" indent="-342900">
              <a:buFont typeface="Arial" panose="020B0604020202020204" pitchFamily="34" charset="0"/>
              <a:buChar char="•"/>
            </a:pPr>
            <a:r>
              <a:rPr lang="en-GB" sz="2400" dirty="0"/>
              <a:t>Now install blast into your environment</a:t>
            </a:r>
          </a:p>
          <a:p>
            <a:pPr marL="342900" indent="-342900">
              <a:buFont typeface="Arial" panose="020B0604020202020204" pitchFamily="34" charset="0"/>
              <a:buChar char="•"/>
            </a:pPr>
            <a:r>
              <a:rPr lang="en-GB" sz="2400" dirty="0"/>
              <a:t>Test it is installed correctly:</a:t>
            </a:r>
          </a:p>
          <a:p>
            <a:r>
              <a:rPr lang="en-GB" sz="2400" dirty="0">
                <a:solidFill>
                  <a:schemeClr val="accent1">
                    <a:lumMod val="50000"/>
                  </a:schemeClr>
                </a:solidFill>
                <a:latin typeface="Courier" pitchFamily="2" charset="0"/>
              </a:rPr>
              <a:t>(</a:t>
            </a:r>
            <a:r>
              <a:rPr lang="en-GB" sz="2400" dirty="0" err="1">
                <a:solidFill>
                  <a:schemeClr val="accent1">
                    <a:lumMod val="50000"/>
                  </a:schemeClr>
                </a:solidFill>
                <a:latin typeface="Courier" pitchFamily="2" charset="0"/>
              </a:rPr>
              <a:t>myenv</a:t>
            </a:r>
            <a:r>
              <a:rPr lang="en-GB" sz="2400" dirty="0">
                <a:solidFill>
                  <a:schemeClr val="accent1">
                    <a:lumMod val="50000"/>
                  </a:schemeClr>
                </a:solidFill>
                <a:latin typeface="Courier" pitchFamily="2" charset="0"/>
              </a:rPr>
              <a:t>) [jabbott@login1] $ </a:t>
            </a:r>
            <a:r>
              <a:rPr lang="en-GB" sz="2400" dirty="0" err="1">
                <a:solidFill>
                  <a:schemeClr val="accent5">
                    <a:lumMod val="50000"/>
                  </a:schemeClr>
                </a:solidFill>
                <a:latin typeface="Courier" pitchFamily="2" charset="0"/>
              </a:rPr>
              <a:t>blastn</a:t>
            </a:r>
            <a:r>
              <a:rPr lang="en-GB" sz="2400" dirty="0">
                <a:solidFill>
                  <a:schemeClr val="accent5">
                    <a:lumMod val="50000"/>
                  </a:schemeClr>
                </a:solidFill>
                <a:latin typeface="Courier" pitchFamily="2" charset="0"/>
              </a:rPr>
              <a:t> -version</a:t>
            </a:r>
          </a:p>
          <a:p>
            <a:r>
              <a:rPr lang="en-GB" sz="2400" dirty="0" err="1">
                <a:solidFill>
                  <a:schemeClr val="accent1">
                    <a:lumMod val="50000"/>
                  </a:schemeClr>
                </a:solidFill>
                <a:latin typeface="Courier" pitchFamily="2" charset="0"/>
              </a:rPr>
              <a:t>blastn</a:t>
            </a:r>
            <a:r>
              <a:rPr lang="en-GB" sz="2400" dirty="0">
                <a:solidFill>
                  <a:schemeClr val="accent1">
                    <a:lumMod val="50000"/>
                  </a:schemeClr>
                </a:solidFill>
                <a:latin typeface="Courier" pitchFamily="2" charset="0"/>
              </a:rPr>
              <a:t>: 2.9.0+</a:t>
            </a:r>
          </a:p>
          <a:p>
            <a:r>
              <a:rPr lang="en-GB" sz="2400" dirty="0">
                <a:solidFill>
                  <a:schemeClr val="accent1">
                    <a:lumMod val="50000"/>
                  </a:schemeClr>
                </a:solidFill>
                <a:latin typeface="Courier" pitchFamily="2" charset="0"/>
              </a:rPr>
              <a:t> Package: blast 2.9.0, build May 31 2019 20:53:30</a:t>
            </a:r>
          </a:p>
        </p:txBody>
      </p:sp>
      <p:sp>
        <p:nvSpPr>
          <p:cNvPr id="3" name="Slide Number Placeholder 2">
            <a:extLst>
              <a:ext uri="{FF2B5EF4-FFF2-40B4-BE49-F238E27FC236}">
                <a16:creationId xmlns:a16="http://schemas.microsoft.com/office/drawing/2014/main" id="{30BCC703-7B66-C242-90C1-3BB51E336251}"/>
              </a:ext>
            </a:extLst>
          </p:cNvPr>
          <p:cNvSpPr>
            <a:spLocks noGrp="1"/>
          </p:cNvSpPr>
          <p:nvPr>
            <p:ph type="sldNum" sz="quarter" idx="12"/>
          </p:nvPr>
        </p:nvSpPr>
        <p:spPr/>
        <p:txBody>
          <a:bodyPr/>
          <a:lstStyle/>
          <a:p>
            <a:fld id="{E89BC60F-F4BF-4EE8-9F02-8A0093F1814F}" type="slidenum">
              <a:rPr lang="en-GB" smtClean="0"/>
              <a:t>38</a:t>
            </a:fld>
            <a:endParaRPr lang="en-GB"/>
          </a:p>
        </p:txBody>
      </p:sp>
      <p:sp>
        <p:nvSpPr>
          <p:cNvPr id="4" name="Title 3">
            <a:extLst>
              <a:ext uri="{FF2B5EF4-FFF2-40B4-BE49-F238E27FC236}">
                <a16:creationId xmlns:a16="http://schemas.microsoft.com/office/drawing/2014/main" id="{988FB0B4-0A4E-6F45-B259-F31CCB69046A}"/>
              </a:ext>
            </a:extLst>
          </p:cNvPr>
          <p:cNvSpPr>
            <a:spLocks noGrp="1"/>
          </p:cNvSpPr>
          <p:nvPr>
            <p:ph type="title"/>
          </p:nvPr>
        </p:nvSpPr>
        <p:spPr/>
        <p:txBody>
          <a:bodyPr/>
          <a:lstStyle/>
          <a:p>
            <a:r>
              <a:rPr lang="en-GB" dirty="0"/>
              <a:t>Install blast</a:t>
            </a:r>
          </a:p>
        </p:txBody>
      </p:sp>
    </p:spTree>
    <p:extLst>
      <p:ext uri="{BB962C8B-B14F-4D97-AF65-F5344CB8AC3E}">
        <p14:creationId xmlns:p14="http://schemas.microsoft.com/office/powerpoint/2010/main" val="685131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CE8981B-490C-9546-8349-0F0DF480E476}"/>
              </a:ext>
            </a:extLst>
          </p:cNvPr>
          <p:cNvSpPr>
            <a:spLocks noGrp="1"/>
          </p:cNvSpPr>
          <p:nvPr>
            <p:ph idx="1"/>
          </p:nvPr>
        </p:nvSpPr>
        <p:spPr/>
        <p:txBody>
          <a:bodyPr>
            <a:normAutofit/>
          </a:bodyPr>
          <a:lstStyle/>
          <a:p>
            <a:pPr marL="342900" indent="-342900">
              <a:buFont typeface="Arial" panose="020B0604020202020204" pitchFamily="34" charset="0"/>
              <a:buChar char="•"/>
            </a:pPr>
            <a:r>
              <a:rPr lang="en-GB" dirty="0"/>
              <a:t>After project finished, environment can be removed to save space</a:t>
            </a:r>
          </a:p>
          <a:p>
            <a:pPr marL="342900" indent="-342900">
              <a:buFont typeface="Arial" panose="020B0604020202020204" pitchFamily="34" charset="0"/>
              <a:buChar char="•"/>
            </a:pPr>
            <a:r>
              <a:rPr lang="en-GB" dirty="0"/>
              <a:t>May want to save state of environment</a:t>
            </a:r>
          </a:p>
          <a:p>
            <a:pPr marL="700088" lvl="1" indent="-342900">
              <a:buFont typeface="Arial" panose="020B0604020202020204" pitchFamily="34" charset="0"/>
              <a:buChar char="•"/>
            </a:pPr>
            <a:r>
              <a:rPr lang="en-GB" dirty="0"/>
              <a:t>Share with others</a:t>
            </a:r>
          </a:p>
          <a:p>
            <a:pPr marL="700088" lvl="1" indent="-342900">
              <a:buFont typeface="Arial" panose="020B0604020202020204" pitchFamily="34" charset="0"/>
              <a:buChar char="•"/>
            </a:pPr>
            <a:r>
              <a:rPr lang="en-GB" dirty="0"/>
              <a:t>Recreate environment for further work</a:t>
            </a:r>
          </a:p>
          <a:p>
            <a:pPr marL="355600" lvl="2" indent="0">
              <a:buNone/>
            </a:pPr>
            <a:r>
              <a:rPr lang="en-GB" dirty="0">
                <a:solidFill>
                  <a:schemeClr val="accent1">
                    <a:lumMod val="50000"/>
                  </a:schemeClr>
                </a:solidFill>
                <a:latin typeface="Courier" pitchFamily="2" charset="0"/>
                <a:cs typeface="Courier New" panose="02070309020205020404" pitchFamily="49" charset="0"/>
              </a:rPr>
              <a:t>(</a:t>
            </a:r>
            <a:r>
              <a:rPr lang="en-GB" dirty="0" err="1">
                <a:solidFill>
                  <a:schemeClr val="accent1">
                    <a:lumMod val="50000"/>
                  </a:schemeClr>
                </a:solidFill>
                <a:latin typeface="Courier" pitchFamily="2" charset="0"/>
                <a:cs typeface="Courier New" panose="02070309020205020404" pitchFamily="49" charset="0"/>
              </a:rPr>
              <a:t>myenv</a:t>
            </a:r>
            <a:r>
              <a:rPr lang="en-GB" dirty="0">
                <a:solidFill>
                  <a:schemeClr val="accent1">
                    <a:lumMod val="50000"/>
                  </a:schemeClr>
                </a:solidFill>
                <a:latin typeface="Courier" pitchFamily="2" charset="0"/>
                <a:cs typeface="Courier New" panose="02070309020205020404" pitchFamily="49" charset="0"/>
              </a:rPr>
              <a:t>) [jabbott@login1]$ </a:t>
            </a:r>
            <a:r>
              <a:rPr lang="en-GB" dirty="0" err="1">
                <a:solidFill>
                  <a:schemeClr val="accent5">
                    <a:lumMod val="50000"/>
                  </a:schemeClr>
                </a:solidFill>
                <a:latin typeface="Courier" pitchFamily="2" charset="0"/>
                <a:cs typeface="Courier New" panose="02070309020205020404" pitchFamily="49" charset="0"/>
              </a:rPr>
              <a:t>conda</a:t>
            </a:r>
            <a:r>
              <a:rPr lang="en-GB" dirty="0">
                <a:solidFill>
                  <a:schemeClr val="accent5">
                    <a:lumMod val="50000"/>
                  </a:schemeClr>
                </a:solidFill>
                <a:latin typeface="Courier" pitchFamily="2" charset="0"/>
                <a:cs typeface="Courier New" panose="02070309020205020404" pitchFamily="49" charset="0"/>
              </a:rPr>
              <a:t> env export –n </a:t>
            </a:r>
            <a:r>
              <a:rPr lang="en-GB" dirty="0" err="1">
                <a:solidFill>
                  <a:schemeClr val="accent5">
                    <a:lumMod val="50000"/>
                  </a:schemeClr>
                </a:solidFill>
                <a:latin typeface="Courier" pitchFamily="2" charset="0"/>
                <a:cs typeface="Courier New" panose="02070309020205020404" pitchFamily="49" charset="0"/>
              </a:rPr>
              <a:t>myenv</a:t>
            </a:r>
            <a:r>
              <a:rPr lang="en-GB" dirty="0">
                <a:solidFill>
                  <a:schemeClr val="accent5">
                    <a:lumMod val="50000"/>
                  </a:schemeClr>
                </a:solidFill>
                <a:latin typeface="Courier" pitchFamily="2" charset="0"/>
                <a:cs typeface="Courier New" panose="02070309020205020404" pitchFamily="49" charset="0"/>
              </a:rPr>
              <a:t> &gt; </a:t>
            </a:r>
            <a:r>
              <a:rPr lang="en-GB" dirty="0" err="1">
                <a:solidFill>
                  <a:schemeClr val="accent5">
                    <a:lumMod val="50000"/>
                  </a:schemeClr>
                </a:solidFill>
                <a:latin typeface="Courier" pitchFamily="2" charset="0"/>
                <a:cs typeface="Courier New" panose="02070309020205020404" pitchFamily="49" charset="0"/>
              </a:rPr>
              <a:t>myenv.yaml</a:t>
            </a:r>
            <a:endParaRPr lang="en-GB" dirty="0">
              <a:solidFill>
                <a:schemeClr val="accent5">
                  <a:lumMod val="50000"/>
                </a:schemeClr>
              </a:solidFill>
              <a:latin typeface="Courier" pitchFamily="2" charset="0"/>
              <a:cs typeface="Courier New" panose="02070309020205020404" pitchFamily="49" charset="0"/>
            </a:endParaRPr>
          </a:p>
          <a:p>
            <a:pPr marL="342900" indent="-342900">
              <a:buFont typeface="Arial" panose="020B0604020202020204" pitchFamily="34" charset="0"/>
              <a:buChar char="•"/>
            </a:pPr>
            <a:r>
              <a:rPr lang="en-GB" dirty="0"/>
              <a:t>YAML file is plain text format describing environment – keep this safe</a:t>
            </a:r>
          </a:p>
          <a:p>
            <a:pPr marL="342900" indent="-342900">
              <a:buFont typeface="Arial" panose="020B0604020202020204" pitchFamily="34" charset="0"/>
              <a:buChar char="•"/>
            </a:pPr>
            <a:r>
              <a:rPr lang="en-GB" dirty="0"/>
              <a:t>Finished with an environment?</a:t>
            </a:r>
          </a:p>
          <a:p>
            <a:pPr marL="355600" lvl="2" indent="0">
              <a:buNone/>
            </a:pPr>
            <a:r>
              <a:rPr lang="en-GB" dirty="0">
                <a:solidFill>
                  <a:schemeClr val="accent1">
                    <a:lumMod val="50000"/>
                  </a:schemeClr>
                </a:solidFill>
                <a:latin typeface="Courier" pitchFamily="2" charset="0"/>
                <a:cs typeface="Courier New" panose="02070309020205020404" pitchFamily="49" charset="0"/>
              </a:rPr>
              <a:t>(</a:t>
            </a:r>
            <a:r>
              <a:rPr lang="en-GB" dirty="0" err="1">
                <a:solidFill>
                  <a:schemeClr val="accent1">
                    <a:lumMod val="50000"/>
                  </a:schemeClr>
                </a:solidFill>
                <a:latin typeface="Courier" pitchFamily="2" charset="0"/>
                <a:cs typeface="Courier New" panose="02070309020205020404" pitchFamily="49" charset="0"/>
              </a:rPr>
              <a:t>myenv</a:t>
            </a:r>
            <a:r>
              <a:rPr lang="en-GB" dirty="0">
                <a:solidFill>
                  <a:schemeClr val="accent1">
                    <a:lumMod val="50000"/>
                  </a:schemeClr>
                </a:solidFill>
                <a:latin typeface="Courier" pitchFamily="2" charset="0"/>
                <a:cs typeface="Courier New" panose="02070309020205020404" pitchFamily="49" charset="0"/>
              </a:rPr>
              <a:t>) [jabbott@login1]$ </a:t>
            </a:r>
            <a:r>
              <a:rPr lang="en-GB" dirty="0" err="1">
                <a:solidFill>
                  <a:schemeClr val="accent5">
                    <a:lumMod val="50000"/>
                  </a:schemeClr>
                </a:solidFill>
                <a:latin typeface="Courier" pitchFamily="2" charset="0"/>
                <a:cs typeface="Courier New" panose="02070309020205020404" pitchFamily="49" charset="0"/>
              </a:rPr>
              <a:t>conda</a:t>
            </a:r>
            <a:r>
              <a:rPr lang="en-GB" dirty="0">
                <a:solidFill>
                  <a:schemeClr val="accent5">
                    <a:lumMod val="50000"/>
                  </a:schemeClr>
                </a:solidFill>
                <a:latin typeface="Courier" pitchFamily="2" charset="0"/>
                <a:cs typeface="Courier New" panose="02070309020205020404" pitchFamily="49" charset="0"/>
              </a:rPr>
              <a:t> deactivate </a:t>
            </a:r>
          </a:p>
          <a:p>
            <a:pPr marL="355600" lvl="2" indent="0">
              <a:buNone/>
            </a:pPr>
            <a:r>
              <a:rPr lang="en-GB" dirty="0">
                <a:solidFill>
                  <a:schemeClr val="accent1">
                    <a:lumMod val="50000"/>
                  </a:schemeClr>
                </a:solidFill>
                <a:latin typeface="Courier" pitchFamily="2" charset="0"/>
                <a:cs typeface="Courier New" panose="02070309020205020404" pitchFamily="49" charset="0"/>
              </a:rPr>
              <a:t>(base) [jabbott@login1]$ </a:t>
            </a:r>
            <a:r>
              <a:rPr lang="en-GB" dirty="0" err="1">
                <a:solidFill>
                  <a:schemeClr val="accent5">
                    <a:lumMod val="50000"/>
                  </a:schemeClr>
                </a:solidFill>
                <a:latin typeface="Courier" pitchFamily="2" charset="0"/>
                <a:cs typeface="Courier New" panose="02070309020205020404" pitchFamily="49" charset="0"/>
              </a:rPr>
              <a:t>conda</a:t>
            </a:r>
            <a:r>
              <a:rPr lang="en-GB" dirty="0">
                <a:solidFill>
                  <a:schemeClr val="accent5">
                    <a:lumMod val="50000"/>
                  </a:schemeClr>
                </a:solidFill>
                <a:latin typeface="Courier" pitchFamily="2" charset="0"/>
                <a:cs typeface="Courier New" panose="02070309020205020404" pitchFamily="49" charset="0"/>
              </a:rPr>
              <a:t> env remove --name </a:t>
            </a:r>
            <a:r>
              <a:rPr lang="en-GB" dirty="0" err="1">
                <a:solidFill>
                  <a:schemeClr val="accent5">
                    <a:lumMod val="50000"/>
                  </a:schemeClr>
                </a:solidFill>
                <a:latin typeface="Courier" pitchFamily="2" charset="0"/>
                <a:cs typeface="Courier New" panose="02070309020205020404" pitchFamily="49" charset="0"/>
              </a:rPr>
              <a:t>myenv</a:t>
            </a:r>
            <a:endParaRPr lang="en-GB" dirty="0">
              <a:solidFill>
                <a:schemeClr val="accent5">
                  <a:lumMod val="50000"/>
                </a:schemeClr>
              </a:solidFill>
              <a:latin typeface="Courier" pitchFamily="2" charset="0"/>
              <a:cs typeface="Courier New" panose="02070309020205020404" pitchFamily="49" charset="0"/>
            </a:endParaRPr>
          </a:p>
          <a:p>
            <a:pPr marL="342900" lvl="1" indent="-342900">
              <a:buFont typeface="Arial" panose="020B0604020202020204" pitchFamily="34" charset="0"/>
              <a:buChar char="•"/>
            </a:pPr>
            <a:r>
              <a:rPr lang="en-GB" sz="2200" dirty="0"/>
              <a:t>BEWARE: there is no y/n prompt!</a:t>
            </a:r>
          </a:p>
          <a:p>
            <a:pPr marL="355600" lvl="2" indent="0">
              <a:buNone/>
            </a:pPr>
            <a:r>
              <a:rPr lang="en-GB" dirty="0">
                <a:solidFill>
                  <a:schemeClr val="accent1">
                    <a:lumMod val="50000"/>
                  </a:schemeClr>
                </a:solidFill>
                <a:latin typeface="Courier" pitchFamily="2" charset="0"/>
                <a:cs typeface="Courier New" panose="02070309020205020404" pitchFamily="49" charset="0"/>
              </a:rPr>
              <a:t>(base) [jabbott@login1]$ </a:t>
            </a:r>
            <a:r>
              <a:rPr lang="en-GB" dirty="0" err="1">
                <a:solidFill>
                  <a:schemeClr val="accent5">
                    <a:lumMod val="50000"/>
                  </a:schemeClr>
                </a:solidFill>
                <a:latin typeface="Courier" pitchFamily="2" charset="0"/>
                <a:cs typeface="Courier New" panose="02070309020205020404" pitchFamily="49" charset="0"/>
              </a:rPr>
              <a:t>conda</a:t>
            </a:r>
            <a:r>
              <a:rPr lang="en-GB" dirty="0">
                <a:solidFill>
                  <a:schemeClr val="accent5">
                    <a:lumMod val="50000"/>
                  </a:schemeClr>
                </a:solidFill>
                <a:latin typeface="Courier" pitchFamily="2" charset="0"/>
                <a:cs typeface="Courier New" panose="02070309020205020404" pitchFamily="49" charset="0"/>
              </a:rPr>
              <a:t> env list</a:t>
            </a:r>
          </a:p>
        </p:txBody>
      </p:sp>
      <p:sp>
        <p:nvSpPr>
          <p:cNvPr id="4" name="Slide Number Placeholder 3">
            <a:extLst>
              <a:ext uri="{FF2B5EF4-FFF2-40B4-BE49-F238E27FC236}">
                <a16:creationId xmlns:a16="http://schemas.microsoft.com/office/drawing/2014/main" id="{A1C139CE-92B7-694F-AAAB-01DB450731E4}"/>
              </a:ext>
            </a:extLst>
          </p:cNvPr>
          <p:cNvSpPr>
            <a:spLocks noGrp="1"/>
          </p:cNvSpPr>
          <p:nvPr>
            <p:ph type="sldNum" sz="quarter" idx="12"/>
          </p:nvPr>
        </p:nvSpPr>
        <p:spPr/>
        <p:txBody>
          <a:bodyPr/>
          <a:lstStyle/>
          <a:p>
            <a:fld id="{E89BC60F-F4BF-4EE8-9F02-8A0093F1814F}" type="slidenum">
              <a:rPr lang="en-GB" smtClean="0"/>
              <a:t>39</a:t>
            </a:fld>
            <a:endParaRPr lang="en-GB"/>
          </a:p>
        </p:txBody>
      </p:sp>
      <p:sp>
        <p:nvSpPr>
          <p:cNvPr id="2" name="Title 1">
            <a:extLst>
              <a:ext uri="{FF2B5EF4-FFF2-40B4-BE49-F238E27FC236}">
                <a16:creationId xmlns:a16="http://schemas.microsoft.com/office/drawing/2014/main" id="{CE90EB4C-B605-E045-9CD8-D9B020511198}"/>
              </a:ext>
            </a:extLst>
          </p:cNvPr>
          <p:cNvSpPr>
            <a:spLocks noGrp="1"/>
          </p:cNvSpPr>
          <p:nvPr>
            <p:ph type="title"/>
          </p:nvPr>
        </p:nvSpPr>
        <p:spPr/>
        <p:txBody>
          <a:bodyPr/>
          <a:lstStyle/>
          <a:p>
            <a:r>
              <a:rPr lang="en-GB" dirty="0"/>
              <a:t>Saving a </a:t>
            </a:r>
            <a:r>
              <a:rPr lang="en-GB" dirty="0" err="1"/>
              <a:t>conda</a:t>
            </a:r>
            <a:r>
              <a:rPr lang="en-GB" dirty="0"/>
              <a:t> environment</a:t>
            </a:r>
          </a:p>
        </p:txBody>
      </p:sp>
    </p:spTree>
    <p:extLst>
      <p:ext uri="{BB962C8B-B14F-4D97-AF65-F5344CB8AC3E}">
        <p14:creationId xmlns:p14="http://schemas.microsoft.com/office/powerpoint/2010/main" val="380037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7F5DF0A-5687-5C4F-A08A-A8F20458A1E1}"/>
              </a:ext>
            </a:extLst>
          </p:cNvPr>
          <p:cNvSpPr>
            <a:spLocks noGrp="1"/>
          </p:cNvSpPr>
          <p:nvPr>
            <p:ph type="sldNum" sz="quarter" idx="12"/>
          </p:nvPr>
        </p:nvSpPr>
        <p:spPr/>
        <p:txBody>
          <a:bodyPr/>
          <a:lstStyle/>
          <a:p>
            <a:fld id="{E89BC60F-F4BF-4EE8-9F02-8A0093F1814F}" type="slidenum">
              <a:rPr lang="en-GB" smtClean="0"/>
              <a:t>4</a:t>
            </a:fld>
            <a:endParaRPr lang="en-GB"/>
          </a:p>
        </p:txBody>
      </p:sp>
      <p:sp>
        <p:nvSpPr>
          <p:cNvPr id="2" name="Title 1">
            <a:extLst>
              <a:ext uri="{FF2B5EF4-FFF2-40B4-BE49-F238E27FC236}">
                <a16:creationId xmlns:a16="http://schemas.microsoft.com/office/drawing/2014/main" id="{061CA3BB-436A-BF47-BB43-9068F7E2E7CF}"/>
              </a:ext>
            </a:extLst>
          </p:cNvPr>
          <p:cNvSpPr>
            <a:spLocks noGrp="1"/>
          </p:cNvSpPr>
          <p:nvPr>
            <p:ph type="title"/>
          </p:nvPr>
        </p:nvSpPr>
        <p:spPr/>
        <p:txBody>
          <a:bodyPr/>
          <a:lstStyle/>
          <a:p>
            <a:r>
              <a:rPr lang="en-US" dirty="0"/>
              <a:t>Anatomy of the HPC cluster</a:t>
            </a:r>
            <a:endParaRPr lang="en-GB" dirty="0"/>
          </a:p>
        </p:txBody>
      </p:sp>
      <p:pic>
        <p:nvPicPr>
          <p:cNvPr id="9" name="Content Placeholder 8">
            <a:extLst>
              <a:ext uri="{FF2B5EF4-FFF2-40B4-BE49-F238E27FC236}">
                <a16:creationId xmlns:a16="http://schemas.microsoft.com/office/drawing/2014/main" id="{5D62F843-64C5-B04A-9C6B-A4F1C03722E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14495" y="2896485"/>
            <a:ext cx="1214645" cy="1197293"/>
          </a:xfrm>
        </p:spPr>
      </p:pic>
      <p:pic>
        <p:nvPicPr>
          <p:cNvPr id="17" name="Picture 16">
            <a:extLst>
              <a:ext uri="{FF2B5EF4-FFF2-40B4-BE49-F238E27FC236}">
                <a16:creationId xmlns:a16="http://schemas.microsoft.com/office/drawing/2014/main" id="{BEA09728-C7A3-F849-AB6A-F38F530B8A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01845" y="2467067"/>
            <a:ext cx="2208865" cy="2208865"/>
          </a:xfrm>
          <a:prstGeom prst="rect">
            <a:avLst/>
          </a:prstGeom>
        </p:spPr>
      </p:pic>
      <p:grpSp>
        <p:nvGrpSpPr>
          <p:cNvPr id="21" name="Group 20">
            <a:extLst>
              <a:ext uri="{FF2B5EF4-FFF2-40B4-BE49-F238E27FC236}">
                <a16:creationId xmlns:a16="http://schemas.microsoft.com/office/drawing/2014/main" id="{2E8098E5-7228-F94E-AE11-0764CBF8354B}"/>
              </a:ext>
            </a:extLst>
          </p:cNvPr>
          <p:cNvGrpSpPr/>
          <p:nvPr/>
        </p:nvGrpSpPr>
        <p:grpSpPr>
          <a:xfrm>
            <a:off x="8259090" y="1650371"/>
            <a:ext cx="2839518" cy="3906864"/>
            <a:chOff x="7405772" y="1564651"/>
            <a:chExt cx="2839518" cy="3906864"/>
          </a:xfrm>
        </p:grpSpPr>
        <p:pic>
          <p:nvPicPr>
            <p:cNvPr id="19" name="Picture 18">
              <a:extLst>
                <a:ext uri="{FF2B5EF4-FFF2-40B4-BE49-F238E27FC236}">
                  <a16:creationId xmlns:a16="http://schemas.microsoft.com/office/drawing/2014/main" id="{1A9D36DB-08A3-9B43-8DD9-F8741C18633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24859" y="1564651"/>
              <a:ext cx="2520431" cy="3563675"/>
            </a:xfrm>
            <a:prstGeom prst="rect">
              <a:avLst/>
            </a:prstGeom>
          </p:spPr>
        </p:pic>
        <p:pic>
          <p:nvPicPr>
            <p:cNvPr id="20" name="Picture 19">
              <a:extLst>
                <a:ext uri="{FF2B5EF4-FFF2-40B4-BE49-F238E27FC236}">
                  <a16:creationId xmlns:a16="http://schemas.microsoft.com/office/drawing/2014/main" id="{B8C4F679-7909-0349-A7B9-B512CD5294A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05772" y="1907840"/>
              <a:ext cx="2520431" cy="3563675"/>
            </a:xfrm>
            <a:prstGeom prst="rect">
              <a:avLst/>
            </a:prstGeom>
          </p:spPr>
        </p:pic>
      </p:grpSp>
      <p:cxnSp>
        <p:nvCxnSpPr>
          <p:cNvPr id="31" name="Straight Arrow Connector 30">
            <a:extLst>
              <a:ext uri="{FF2B5EF4-FFF2-40B4-BE49-F238E27FC236}">
                <a16:creationId xmlns:a16="http://schemas.microsoft.com/office/drawing/2014/main" id="{9E1A6DB4-C89B-344D-85B7-18F4CDA5FC52}"/>
              </a:ext>
            </a:extLst>
          </p:cNvPr>
          <p:cNvCxnSpPr>
            <a:cxnSpLocks/>
          </p:cNvCxnSpPr>
          <p:nvPr/>
        </p:nvCxnSpPr>
        <p:spPr>
          <a:xfrm>
            <a:off x="2259849" y="3488313"/>
            <a:ext cx="877689" cy="0"/>
          </a:xfrm>
          <a:prstGeom prst="straightConnector1">
            <a:avLst/>
          </a:prstGeom>
          <a:ln w="38100">
            <a:headEnd type="triangle"/>
            <a:tailEnd type="triangle"/>
          </a:ln>
          <a:scene3d>
            <a:camera prst="orthographicFront">
              <a:rot lat="0" lon="10800000" rev="0"/>
            </a:camera>
            <a:lightRig rig="threePt" dir="t"/>
          </a:scene3d>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CE5D676E-5E72-474D-B86C-A35CD35D40C6}"/>
              </a:ext>
            </a:extLst>
          </p:cNvPr>
          <p:cNvCxnSpPr>
            <a:cxnSpLocks/>
          </p:cNvCxnSpPr>
          <p:nvPr/>
        </p:nvCxnSpPr>
        <p:spPr>
          <a:xfrm>
            <a:off x="6019061" y="3488313"/>
            <a:ext cx="1974786" cy="0"/>
          </a:xfrm>
          <a:prstGeom prst="straightConnector1">
            <a:avLst/>
          </a:prstGeom>
          <a:ln w="38100">
            <a:headEnd type="triangle"/>
            <a:tailEnd type="triangle"/>
          </a:ln>
          <a:scene3d>
            <a:camera prst="orthographicFront">
              <a:rot lat="0" lon="10800000" rev="0"/>
            </a:camera>
            <a:lightRig rig="threePt" dir="t"/>
          </a:scene3d>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B58AF24A-705C-D24C-8CB5-E9F9E91CAB25}"/>
              </a:ext>
            </a:extLst>
          </p:cNvPr>
          <p:cNvSpPr txBox="1"/>
          <p:nvPr/>
        </p:nvSpPr>
        <p:spPr>
          <a:xfrm>
            <a:off x="2399293" y="3033466"/>
            <a:ext cx="685582" cy="461665"/>
          </a:xfrm>
          <a:prstGeom prst="rect">
            <a:avLst/>
          </a:prstGeom>
          <a:noFill/>
        </p:spPr>
        <p:txBody>
          <a:bodyPr wrap="square" rtlCol="0">
            <a:spAutoFit/>
          </a:bodyPr>
          <a:lstStyle/>
          <a:p>
            <a:r>
              <a:rPr lang="en-US" sz="2400" dirty="0"/>
              <a:t>SSH</a:t>
            </a:r>
          </a:p>
        </p:txBody>
      </p:sp>
      <p:sp>
        <p:nvSpPr>
          <p:cNvPr id="50" name="TextBox 49">
            <a:extLst>
              <a:ext uri="{FF2B5EF4-FFF2-40B4-BE49-F238E27FC236}">
                <a16:creationId xmlns:a16="http://schemas.microsoft.com/office/drawing/2014/main" id="{9F84B595-925F-574F-B615-FBD4F7CE99D3}"/>
              </a:ext>
            </a:extLst>
          </p:cNvPr>
          <p:cNvSpPr txBox="1"/>
          <p:nvPr/>
        </p:nvSpPr>
        <p:spPr>
          <a:xfrm>
            <a:off x="5631441" y="2572300"/>
            <a:ext cx="2750026" cy="830997"/>
          </a:xfrm>
          <a:prstGeom prst="rect">
            <a:avLst/>
          </a:prstGeom>
          <a:noFill/>
        </p:spPr>
        <p:txBody>
          <a:bodyPr wrap="square" rtlCol="0">
            <a:spAutoFit/>
          </a:bodyPr>
          <a:lstStyle/>
          <a:p>
            <a:pPr algn="ctr"/>
            <a:r>
              <a:rPr lang="en-US" sz="2400" dirty="0"/>
              <a:t>Batch system</a:t>
            </a:r>
            <a:br>
              <a:rPr lang="en-US" sz="2400" dirty="0"/>
            </a:br>
            <a:r>
              <a:rPr lang="en-US" sz="2400" dirty="0"/>
              <a:t>(UGE)</a:t>
            </a:r>
          </a:p>
        </p:txBody>
      </p:sp>
      <p:grpSp>
        <p:nvGrpSpPr>
          <p:cNvPr id="12" name="Group 11">
            <a:extLst>
              <a:ext uri="{FF2B5EF4-FFF2-40B4-BE49-F238E27FC236}">
                <a16:creationId xmlns:a16="http://schemas.microsoft.com/office/drawing/2014/main" id="{927798D7-B389-9240-A3BC-936777B08797}"/>
              </a:ext>
            </a:extLst>
          </p:cNvPr>
          <p:cNvGrpSpPr/>
          <p:nvPr/>
        </p:nvGrpSpPr>
        <p:grpSpPr>
          <a:xfrm>
            <a:off x="5907093" y="4002984"/>
            <a:ext cx="2198723" cy="2057304"/>
            <a:chOff x="6450168" y="4276118"/>
            <a:chExt cx="2198723" cy="2057304"/>
          </a:xfrm>
        </p:grpSpPr>
        <p:grpSp>
          <p:nvGrpSpPr>
            <p:cNvPr id="5" name="Group 4">
              <a:extLst>
                <a:ext uri="{FF2B5EF4-FFF2-40B4-BE49-F238E27FC236}">
                  <a16:creationId xmlns:a16="http://schemas.microsoft.com/office/drawing/2014/main" id="{94926DF1-F14C-894A-AADD-1915B717DB5C}"/>
                </a:ext>
              </a:extLst>
            </p:cNvPr>
            <p:cNvGrpSpPr/>
            <p:nvPr/>
          </p:nvGrpSpPr>
          <p:grpSpPr>
            <a:xfrm>
              <a:off x="6511091" y="4276118"/>
              <a:ext cx="2076877" cy="2057304"/>
              <a:chOff x="6035613" y="4382308"/>
              <a:chExt cx="2076877" cy="2057304"/>
            </a:xfrm>
          </p:grpSpPr>
          <p:pic>
            <p:nvPicPr>
              <p:cNvPr id="15" name="Picture 14">
                <a:extLst>
                  <a:ext uri="{FF2B5EF4-FFF2-40B4-BE49-F238E27FC236}">
                    <a16:creationId xmlns:a16="http://schemas.microsoft.com/office/drawing/2014/main" id="{792BE113-15FC-1849-87E4-3BFB9C3DB69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76650" y="4382308"/>
                <a:ext cx="1794803" cy="1663476"/>
              </a:xfrm>
              <a:prstGeom prst="rect">
                <a:avLst/>
              </a:prstGeom>
            </p:spPr>
          </p:pic>
          <p:sp>
            <p:nvSpPr>
              <p:cNvPr id="51" name="TextBox 50">
                <a:extLst>
                  <a:ext uri="{FF2B5EF4-FFF2-40B4-BE49-F238E27FC236}">
                    <a16:creationId xmlns:a16="http://schemas.microsoft.com/office/drawing/2014/main" id="{765BD569-8107-3948-9B15-EFBA378D2FB6}"/>
                  </a:ext>
                </a:extLst>
              </p:cNvPr>
              <p:cNvSpPr txBox="1"/>
              <p:nvPr/>
            </p:nvSpPr>
            <p:spPr>
              <a:xfrm>
                <a:off x="6035613" y="5977947"/>
                <a:ext cx="2076877" cy="461665"/>
              </a:xfrm>
              <a:prstGeom prst="rect">
                <a:avLst/>
              </a:prstGeom>
              <a:noFill/>
            </p:spPr>
            <p:txBody>
              <a:bodyPr wrap="square" rtlCol="0">
                <a:spAutoFit/>
              </a:bodyPr>
              <a:lstStyle/>
              <a:p>
                <a:pPr algn="ctr"/>
                <a:r>
                  <a:rPr lang="en-US" sz="2400" dirty="0" err="1"/>
                  <a:t>SpectrumScale</a:t>
                </a:r>
                <a:endParaRPr lang="en-US" sz="2400" dirty="0"/>
              </a:p>
            </p:txBody>
          </p:sp>
        </p:grpSp>
        <p:grpSp>
          <p:nvGrpSpPr>
            <p:cNvPr id="8" name="Group 7">
              <a:extLst>
                <a:ext uri="{FF2B5EF4-FFF2-40B4-BE49-F238E27FC236}">
                  <a16:creationId xmlns:a16="http://schemas.microsoft.com/office/drawing/2014/main" id="{A6F42CC6-7A82-D343-AAF5-7AA36FD3EAF7}"/>
                </a:ext>
              </a:extLst>
            </p:cNvPr>
            <p:cNvGrpSpPr/>
            <p:nvPr/>
          </p:nvGrpSpPr>
          <p:grpSpPr>
            <a:xfrm>
              <a:off x="6450168" y="4436788"/>
              <a:ext cx="2198723" cy="280151"/>
              <a:chOff x="6389688" y="4436788"/>
              <a:chExt cx="2198723" cy="280151"/>
            </a:xfrm>
          </p:grpSpPr>
          <p:cxnSp>
            <p:nvCxnSpPr>
              <p:cNvPr id="44" name="Straight Arrow Connector 43">
                <a:extLst>
                  <a:ext uri="{FF2B5EF4-FFF2-40B4-BE49-F238E27FC236}">
                    <a16:creationId xmlns:a16="http://schemas.microsoft.com/office/drawing/2014/main" id="{C1A379D4-E767-314A-B7A6-A6D9D9D6B8BF}"/>
                  </a:ext>
                </a:extLst>
              </p:cNvPr>
              <p:cNvCxnSpPr>
                <a:cxnSpLocks/>
              </p:cNvCxnSpPr>
              <p:nvPr/>
            </p:nvCxnSpPr>
            <p:spPr>
              <a:xfrm>
                <a:off x="8276686" y="4436788"/>
                <a:ext cx="311725" cy="280151"/>
              </a:xfrm>
              <a:prstGeom prst="straightConnector1">
                <a:avLst/>
              </a:prstGeom>
              <a:ln w="38100">
                <a:headEnd type="triangle"/>
                <a:tailEnd type="triangle"/>
              </a:ln>
              <a:scene3d>
                <a:camera prst="orthographicFront">
                  <a:rot lat="0" lon="10800000" rev="0"/>
                </a:camera>
                <a:lightRig rig="threePt" dir="t"/>
              </a:scene3d>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837AE826-9823-B748-B244-68D9A8DA35E2}"/>
                  </a:ext>
                </a:extLst>
              </p:cNvPr>
              <p:cNvCxnSpPr>
                <a:cxnSpLocks/>
              </p:cNvCxnSpPr>
              <p:nvPr/>
            </p:nvCxnSpPr>
            <p:spPr>
              <a:xfrm flipH="1">
                <a:off x="6389688" y="4436788"/>
                <a:ext cx="311725" cy="280151"/>
              </a:xfrm>
              <a:prstGeom prst="straightConnector1">
                <a:avLst/>
              </a:prstGeom>
              <a:ln w="38100">
                <a:headEnd type="triangle"/>
                <a:tailEnd type="triangle"/>
              </a:ln>
              <a:scene3d>
                <a:camera prst="orthographicFront">
                  <a:rot lat="0" lon="10800000" rev="0"/>
                </a:camera>
                <a:lightRig rig="threePt" dir="t"/>
              </a:scene3d>
            </p:spPr>
            <p:style>
              <a:lnRef idx="1">
                <a:schemeClr val="accent1"/>
              </a:lnRef>
              <a:fillRef idx="0">
                <a:schemeClr val="accent1"/>
              </a:fillRef>
              <a:effectRef idx="0">
                <a:schemeClr val="accent1"/>
              </a:effectRef>
              <a:fontRef idx="minor">
                <a:schemeClr val="tx1"/>
              </a:fontRef>
            </p:style>
          </p:cxnSp>
        </p:grpSp>
      </p:grpSp>
      <p:pic>
        <p:nvPicPr>
          <p:cNvPr id="34" name="Picture 33">
            <a:extLst>
              <a:ext uri="{FF2B5EF4-FFF2-40B4-BE49-F238E27FC236}">
                <a16:creationId xmlns:a16="http://schemas.microsoft.com/office/drawing/2014/main" id="{84DC4E12-52C1-214E-85D2-F167491328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78751" y="2719381"/>
            <a:ext cx="2208865" cy="2208865"/>
          </a:xfrm>
          <a:prstGeom prst="rect">
            <a:avLst/>
          </a:prstGeom>
        </p:spPr>
      </p:pic>
      <p:sp>
        <p:nvSpPr>
          <p:cNvPr id="39" name="TextBox 38">
            <a:extLst>
              <a:ext uri="{FF2B5EF4-FFF2-40B4-BE49-F238E27FC236}">
                <a16:creationId xmlns:a16="http://schemas.microsoft.com/office/drawing/2014/main" id="{87C72893-5BA6-E249-AA7A-DC3E85FC3C2D}"/>
              </a:ext>
            </a:extLst>
          </p:cNvPr>
          <p:cNvSpPr txBox="1"/>
          <p:nvPr/>
        </p:nvSpPr>
        <p:spPr>
          <a:xfrm>
            <a:off x="2964027" y="2264523"/>
            <a:ext cx="3084499" cy="307777"/>
          </a:xfrm>
          <a:prstGeom prst="rect">
            <a:avLst/>
          </a:prstGeom>
          <a:noFill/>
        </p:spPr>
        <p:txBody>
          <a:bodyPr wrap="none" rtlCol="0">
            <a:spAutoFit/>
          </a:bodyPr>
          <a:lstStyle/>
          <a:p>
            <a:pPr algn="ctr"/>
            <a:r>
              <a:rPr lang="en-US" sz="1400" dirty="0" err="1">
                <a:latin typeface="Courier" pitchFamily="2" charset="0"/>
              </a:rPr>
              <a:t>login.compute.dundee.ac.uk</a:t>
            </a:r>
            <a:endParaRPr lang="en-US" sz="1400" dirty="0">
              <a:latin typeface="Courier" pitchFamily="2" charset="0"/>
            </a:endParaRPr>
          </a:p>
        </p:txBody>
      </p:sp>
      <p:sp>
        <p:nvSpPr>
          <p:cNvPr id="26" name="TextBox 25">
            <a:extLst>
              <a:ext uri="{FF2B5EF4-FFF2-40B4-BE49-F238E27FC236}">
                <a16:creationId xmlns:a16="http://schemas.microsoft.com/office/drawing/2014/main" id="{9219D634-C6C9-A441-80A5-EB77677F77C3}"/>
              </a:ext>
            </a:extLst>
          </p:cNvPr>
          <p:cNvSpPr txBox="1"/>
          <p:nvPr/>
        </p:nvSpPr>
        <p:spPr>
          <a:xfrm>
            <a:off x="3603314" y="4706598"/>
            <a:ext cx="1304211" cy="523220"/>
          </a:xfrm>
          <a:prstGeom prst="rect">
            <a:avLst/>
          </a:prstGeom>
          <a:noFill/>
        </p:spPr>
        <p:txBody>
          <a:bodyPr wrap="square" rtlCol="0">
            <a:spAutoFit/>
          </a:bodyPr>
          <a:lstStyle/>
          <a:p>
            <a:pPr algn="ctr"/>
            <a:r>
              <a:rPr lang="en-US" sz="1400" dirty="0">
                <a:latin typeface="Courier" pitchFamily="2" charset="0"/>
              </a:rPr>
              <a:t>login1</a:t>
            </a:r>
            <a:br>
              <a:rPr lang="en-US" sz="1400" dirty="0">
                <a:latin typeface="Courier" pitchFamily="2" charset="0"/>
              </a:rPr>
            </a:br>
            <a:r>
              <a:rPr lang="en-US" sz="1400" dirty="0">
                <a:latin typeface="Courier" pitchFamily="2" charset="0"/>
              </a:rPr>
              <a:t>login2</a:t>
            </a:r>
          </a:p>
        </p:txBody>
      </p:sp>
    </p:spTree>
    <p:extLst>
      <p:ext uri="{BB962C8B-B14F-4D97-AF65-F5344CB8AC3E}">
        <p14:creationId xmlns:p14="http://schemas.microsoft.com/office/powerpoint/2010/main" val="1223524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dissolve">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dissolve">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39" grpId="0"/>
      <p:bldP spid="2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650166C-4980-734B-98D8-F45DD26C6765}"/>
              </a:ext>
            </a:extLst>
          </p:cNvPr>
          <p:cNvSpPr>
            <a:spLocks noGrp="1"/>
          </p:cNvSpPr>
          <p:nvPr>
            <p:ph idx="1"/>
          </p:nvPr>
        </p:nvSpPr>
        <p:spPr/>
        <p:txBody>
          <a:bodyPr/>
          <a:lstStyle/>
          <a:p>
            <a:pPr marL="342900" indent="-342900">
              <a:buFont typeface="Arial" panose="020B0604020202020204" pitchFamily="34" charset="0"/>
              <a:buChar char="•"/>
            </a:pPr>
            <a:r>
              <a:rPr lang="en-GB" dirty="0"/>
              <a:t>Environment can be recreated from </a:t>
            </a:r>
            <a:r>
              <a:rPr lang="en-GB" dirty="0" err="1"/>
              <a:t>yaml</a:t>
            </a:r>
            <a:r>
              <a:rPr lang="en-GB" dirty="0"/>
              <a:t>  file</a:t>
            </a:r>
          </a:p>
          <a:p>
            <a:pPr marL="355600" lvl="2" indent="0">
              <a:buNone/>
            </a:pPr>
            <a:r>
              <a:rPr lang="en-GB" dirty="0">
                <a:solidFill>
                  <a:schemeClr val="accent1">
                    <a:lumMod val="50000"/>
                  </a:schemeClr>
                </a:solidFill>
                <a:latin typeface="Courier" pitchFamily="2" charset="0"/>
                <a:cs typeface="Courier New" panose="02070309020205020404" pitchFamily="49" charset="0"/>
              </a:rPr>
              <a:t>(base) [jabbott@login1]$ </a:t>
            </a:r>
            <a:r>
              <a:rPr lang="en-GB" dirty="0" err="1">
                <a:solidFill>
                  <a:schemeClr val="accent5">
                    <a:lumMod val="50000"/>
                  </a:schemeClr>
                </a:solidFill>
                <a:latin typeface="Courier" pitchFamily="2" charset="0"/>
                <a:cs typeface="Courier New" panose="02070309020205020404" pitchFamily="49" charset="0"/>
              </a:rPr>
              <a:t>conda</a:t>
            </a:r>
            <a:r>
              <a:rPr lang="en-GB" dirty="0">
                <a:solidFill>
                  <a:schemeClr val="accent5">
                    <a:lumMod val="50000"/>
                  </a:schemeClr>
                </a:solidFill>
                <a:latin typeface="Courier" pitchFamily="2" charset="0"/>
                <a:cs typeface="Courier New" panose="02070309020205020404" pitchFamily="49" charset="0"/>
              </a:rPr>
              <a:t> env create –f </a:t>
            </a:r>
            <a:r>
              <a:rPr lang="en-GB" dirty="0" err="1">
                <a:solidFill>
                  <a:schemeClr val="accent5">
                    <a:lumMod val="50000"/>
                  </a:schemeClr>
                </a:solidFill>
                <a:latin typeface="Courier" pitchFamily="2" charset="0"/>
                <a:cs typeface="Courier New" panose="02070309020205020404" pitchFamily="49" charset="0"/>
              </a:rPr>
              <a:t>myenv.yaml</a:t>
            </a:r>
            <a:endParaRPr lang="en-GB" dirty="0">
              <a:solidFill>
                <a:schemeClr val="accent5">
                  <a:lumMod val="50000"/>
                </a:schemeClr>
              </a:solidFill>
              <a:latin typeface="Courier" pitchFamily="2" charset="0"/>
              <a:cs typeface="Courier New" panose="02070309020205020404" pitchFamily="49" charset="0"/>
            </a:endParaRPr>
          </a:p>
          <a:p>
            <a:pPr marL="355600" lvl="2" indent="0">
              <a:buNone/>
            </a:pPr>
            <a:r>
              <a:rPr lang="en-GB" dirty="0">
                <a:solidFill>
                  <a:schemeClr val="accent1">
                    <a:lumMod val="50000"/>
                  </a:schemeClr>
                </a:solidFill>
                <a:latin typeface="Courier" pitchFamily="2" charset="0"/>
                <a:cs typeface="Courier New" panose="02070309020205020404" pitchFamily="49" charset="0"/>
              </a:rPr>
              <a:t>(base) [jabbott@login1]$ </a:t>
            </a:r>
            <a:r>
              <a:rPr lang="en-GB" dirty="0" err="1">
                <a:solidFill>
                  <a:schemeClr val="accent5">
                    <a:lumMod val="50000"/>
                  </a:schemeClr>
                </a:solidFill>
                <a:latin typeface="Courier" pitchFamily="2" charset="0"/>
                <a:cs typeface="Courier New" panose="02070309020205020404" pitchFamily="49" charset="0"/>
              </a:rPr>
              <a:t>conda</a:t>
            </a:r>
            <a:r>
              <a:rPr lang="en-GB" dirty="0">
                <a:solidFill>
                  <a:schemeClr val="accent5">
                    <a:lumMod val="50000"/>
                  </a:schemeClr>
                </a:solidFill>
                <a:latin typeface="Courier" pitchFamily="2" charset="0"/>
                <a:cs typeface="Courier New" panose="02070309020205020404" pitchFamily="49" charset="0"/>
              </a:rPr>
              <a:t> activate </a:t>
            </a:r>
            <a:r>
              <a:rPr lang="en-GB" dirty="0" err="1">
                <a:solidFill>
                  <a:schemeClr val="accent5">
                    <a:lumMod val="50000"/>
                  </a:schemeClr>
                </a:solidFill>
                <a:latin typeface="Courier" pitchFamily="2" charset="0"/>
                <a:cs typeface="Courier New" panose="02070309020205020404" pitchFamily="49" charset="0"/>
              </a:rPr>
              <a:t>myenv</a:t>
            </a:r>
            <a:endParaRPr lang="en-GB" dirty="0">
              <a:solidFill>
                <a:schemeClr val="accent5">
                  <a:lumMod val="50000"/>
                </a:schemeClr>
              </a:solidFill>
              <a:latin typeface="Courier" pitchFamily="2" charset="0"/>
              <a:cs typeface="Courier New" panose="02070309020205020404" pitchFamily="49" charset="0"/>
            </a:endParaRPr>
          </a:p>
          <a:p>
            <a:pPr lvl="1">
              <a:buFont typeface="Arial" panose="020B0604020202020204" pitchFamily="34" charset="0"/>
              <a:buChar char="•"/>
            </a:pPr>
            <a:r>
              <a:rPr lang="en-GB" sz="2200" dirty="0"/>
              <a:t>List the packages in the environment</a:t>
            </a:r>
          </a:p>
          <a:p>
            <a:pPr marL="355600" lvl="2" indent="0">
              <a:buNone/>
            </a:pPr>
            <a:r>
              <a:rPr lang="en-GB" dirty="0">
                <a:solidFill>
                  <a:schemeClr val="accent1">
                    <a:lumMod val="50000"/>
                  </a:schemeClr>
                </a:solidFill>
                <a:latin typeface="Courier" pitchFamily="2" charset="0"/>
                <a:cs typeface="Courier New" panose="02070309020205020404" pitchFamily="49" charset="0"/>
              </a:rPr>
              <a:t>(</a:t>
            </a:r>
            <a:r>
              <a:rPr lang="en-GB" dirty="0" err="1">
                <a:solidFill>
                  <a:schemeClr val="accent1">
                    <a:lumMod val="50000"/>
                  </a:schemeClr>
                </a:solidFill>
                <a:latin typeface="Courier" pitchFamily="2" charset="0"/>
                <a:cs typeface="Courier New" panose="02070309020205020404" pitchFamily="49" charset="0"/>
              </a:rPr>
              <a:t>myenv</a:t>
            </a:r>
            <a:r>
              <a:rPr lang="en-GB" dirty="0">
                <a:solidFill>
                  <a:schemeClr val="accent1">
                    <a:lumMod val="50000"/>
                  </a:schemeClr>
                </a:solidFill>
                <a:latin typeface="Courier" pitchFamily="2" charset="0"/>
                <a:cs typeface="Courier New" panose="02070309020205020404" pitchFamily="49" charset="0"/>
              </a:rPr>
              <a:t>) [jabbott@login1]$</a:t>
            </a:r>
            <a:r>
              <a:rPr lang="en-GB" dirty="0">
                <a:solidFill>
                  <a:schemeClr val="accent5">
                    <a:lumMod val="75000"/>
                  </a:schemeClr>
                </a:solidFill>
                <a:latin typeface="Courier" pitchFamily="2" charset="0"/>
                <a:cs typeface="Courier New" panose="02070309020205020404" pitchFamily="49" charset="0"/>
              </a:rPr>
              <a:t> </a:t>
            </a:r>
            <a:r>
              <a:rPr lang="en-GB" dirty="0" err="1">
                <a:solidFill>
                  <a:schemeClr val="accent5">
                    <a:lumMod val="50000"/>
                  </a:schemeClr>
                </a:solidFill>
                <a:latin typeface="Courier" pitchFamily="2" charset="0"/>
                <a:cs typeface="Courier New" panose="02070309020205020404" pitchFamily="49" charset="0"/>
              </a:rPr>
              <a:t>conda</a:t>
            </a:r>
            <a:r>
              <a:rPr lang="en-GB" dirty="0">
                <a:solidFill>
                  <a:schemeClr val="accent5">
                    <a:lumMod val="50000"/>
                  </a:schemeClr>
                </a:solidFill>
                <a:latin typeface="Courier" pitchFamily="2" charset="0"/>
                <a:cs typeface="Courier New" panose="02070309020205020404" pitchFamily="49" charset="0"/>
              </a:rPr>
              <a:t> list</a:t>
            </a:r>
          </a:p>
          <a:p>
            <a:pPr lvl="1">
              <a:buFont typeface="Arial" panose="020B0604020202020204" pitchFamily="34" charset="0"/>
              <a:buChar char="•"/>
            </a:pPr>
            <a:r>
              <a:rPr lang="en-GB" sz="2400" dirty="0"/>
              <a:t>Everything you previously installed should be available again</a:t>
            </a:r>
          </a:p>
          <a:p>
            <a:pPr lvl="1">
              <a:buFont typeface="Arial" panose="020B0604020202020204" pitchFamily="34" charset="0"/>
              <a:buChar char="•"/>
            </a:pPr>
            <a:r>
              <a:rPr lang="en-GB" sz="1800" dirty="0">
                <a:solidFill>
                  <a:schemeClr val="accent1">
                    <a:lumMod val="50000"/>
                  </a:schemeClr>
                </a:solidFill>
                <a:latin typeface="Courier" pitchFamily="2" charset="0"/>
                <a:cs typeface="Courier New" panose="02070309020205020404" pitchFamily="49" charset="0"/>
              </a:rPr>
              <a:t>(</a:t>
            </a:r>
            <a:r>
              <a:rPr lang="en-GB" sz="1800" dirty="0" err="1">
                <a:solidFill>
                  <a:schemeClr val="accent1">
                    <a:lumMod val="50000"/>
                  </a:schemeClr>
                </a:solidFill>
                <a:latin typeface="Courier" pitchFamily="2" charset="0"/>
                <a:cs typeface="Courier New" panose="02070309020205020404" pitchFamily="49" charset="0"/>
              </a:rPr>
              <a:t>myenv</a:t>
            </a:r>
            <a:r>
              <a:rPr lang="en-GB" sz="1800" dirty="0">
                <a:solidFill>
                  <a:schemeClr val="accent1">
                    <a:lumMod val="50000"/>
                  </a:schemeClr>
                </a:solidFill>
                <a:latin typeface="Courier" pitchFamily="2" charset="0"/>
                <a:cs typeface="Courier New" panose="02070309020205020404" pitchFamily="49" charset="0"/>
              </a:rPr>
              <a:t>) [jabbott@login1]$ </a:t>
            </a:r>
            <a:r>
              <a:rPr lang="en-GB" sz="1800" dirty="0" err="1">
                <a:solidFill>
                  <a:schemeClr val="accent5">
                    <a:lumMod val="50000"/>
                  </a:schemeClr>
                </a:solidFill>
                <a:latin typeface="Courier" pitchFamily="2" charset="0"/>
                <a:cs typeface="Courier New" panose="02070309020205020404" pitchFamily="49" charset="0"/>
              </a:rPr>
              <a:t>clustalo</a:t>
            </a:r>
            <a:r>
              <a:rPr lang="en-GB" sz="1800" dirty="0">
                <a:solidFill>
                  <a:schemeClr val="accent5">
                    <a:lumMod val="50000"/>
                  </a:schemeClr>
                </a:solidFill>
                <a:latin typeface="Courier" pitchFamily="2" charset="0"/>
                <a:cs typeface="Courier New" panose="02070309020205020404" pitchFamily="49" charset="0"/>
              </a:rPr>
              <a:t> --version</a:t>
            </a:r>
          </a:p>
          <a:p>
            <a:pPr lvl="1">
              <a:buFont typeface="Arial" panose="020B0604020202020204" pitchFamily="34" charset="0"/>
              <a:buChar char="•"/>
            </a:pPr>
            <a:r>
              <a:rPr lang="en-GB" sz="1800" dirty="0">
                <a:solidFill>
                  <a:schemeClr val="accent1">
                    <a:lumMod val="50000"/>
                  </a:schemeClr>
                </a:solidFill>
                <a:latin typeface="Courier" pitchFamily="2" charset="0"/>
                <a:cs typeface="Courier New" panose="02070309020205020404" pitchFamily="49" charset="0"/>
              </a:rPr>
              <a:t>(</a:t>
            </a:r>
            <a:r>
              <a:rPr lang="en-GB" sz="1800" dirty="0" err="1">
                <a:solidFill>
                  <a:schemeClr val="accent1">
                    <a:lumMod val="50000"/>
                  </a:schemeClr>
                </a:solidFill>
                <a:latin typeface="Courier" pitchFamily="2" charset="0"/>
                <a:cs typeface="Courier New" panose="02070309020205020404" pitchFamily="49" charset="0"/>
              </a:rPr>
              <a:t>myenv</a:t>
            </a:r>
            <a:r>
              <a:rPr lang="en-GB" sz="1800" dirty="0">
                <a:solidFill>
                  <a:schemeClr val="accent1">
                    <a:lumMod val="50000"/>
                  </a:schemeClr>
                </a:solidFill>
                <a:latin typeface="Courier" pitchFamily="2" charset="0"/>
                <a:cs typeface="Courier New" panose="02070309020205020404" pitchFamily="49" charset="0"/>
              </a:rPr>
              <a:t>) [jabbott@login1]$ </a:t>
            </a:r>
            <a:r>
              <a:rPr lang="en-GB" sz="1800" dirty="0" err="1">
                <a:solidFill>
                  <a:schemeClr val="accent5">
                    <a:lumMod val="50000"/>
                  </a:schemeClr>
                </a:solidFill>
                <a:latin typeface="Courier" pitchFamily="2" charset="0"/>
                <a:cs typeface="Courier New" panose="02070309020205020404" pitchFamily="49" charset="0"/>
              </a:rPr>
              <a:t>blastn</a:t>
            </a:r>
            <a:r>
              <a:rPr lang="en-GB" sz="1800" dirty="0">
                <a:solidFill>
                  <a:schemeClr val="accent5">
                    <a:lumMod val="50000"/>
                  </a:schemeClr>
                </a:solidFill>
                <a:latin typeface="Courier" pitchFamily="2" charset="0"/>
                <a:cs typeface="Courier New" panose="02070309020205020404" pitchFamily="49" charset="0"/>
              </a:rPr>
              <a:t> -version</a:t>
            </a:r>
          </a:p>
        </p:txBody>
      </p:sp>
      <p:sp>
        <p:nvSpPr>
          <p:cNvPr id="3" name="Slide Number Placeholder 2">
            <a:extLst>
              <a:ext uri="{FF2B5EF4-FFF2-40B4-BE49-F238E27FC236}">
                <a16:creationId xmlns:a16="http://schemas.microsoft.com/office/drawing/2014/main" id="{1A502090-8F27-5243-8CB3-0F56B594F7C3}"/>
              </a:ext>
            </a:extLst>
          </p:cNvPr>
          <p:cNvSpPr>
            <a:spLocks noGrp="1"/>
          </p:cNvSpPr>
          <p:nvPr>
            <p:ph type="sldNum" sz="quarter" idx="12"/>
          </p:nvPr>
        </p:nvSpPr>
        <p:spPr/>
        <p:txBody>
          <a:bodyPr/>
          <a:lstStyle/>
          <a:p>
            <a:fld id="{E89BC60F-F4BF-4EE8-9F02-8A0093F1814F}" type="slidenum">
              <a:rPr lang="en-GB" smtClean="0"/>
              <a:t>40</a:t>
            </a:fld>
            <a:endParaRPr lang="en-GB"/>
          </a:p>
        </p:txBody>
      </p:sp>
      <p:sp>
        <p:nvSpPr>
          <p:cNvPr id="4" name="Title 3">
            <a:extLst>
              <a:ext uri="{FF2B5EF4-FFF2-40B4-BE49-F238E27FC236}">
                <a16:creationId xmlns:a16="http://schemas.microsoft.com/office/drawing/2014/main" id="{60EE8086-8950-3D4F-B778-B457EA43A276}"/>
              </a:ext>
            </a:extLst>
          </p:cNvPr>
          <p:cNvSpPr>
            <a:spLocks noGrp="1"/>
          </p:cNvSpPr>
          <p:nvPr>
            <p:ph type="title"/>
          </p:nvPr>
        </p:nvSpPr>
        <p:spPr/>
        <p:txBody>
          <a:bodyPr/>
          <a:lstStyle/>
          <a:p>
            <a:r>
              <a:rPr lang="en-GB" dirty="0"/>
              <a:t>Recreating a </a:t>
            </a:r>
            <a:r>
              <a:rPr lang="en-GB" dirty="0" err="1"/>
              <a:t>conda</a:t>
            </a:r>
            <a:r>
              <a:rPr lang="en-GB" dirty="0"/>
              <a:t> environment</a:t>
            </a:r>
          </a:p>
        </p:txBody>
      </p:sp>
    </p:spTree>
    <p:extLst>
      <p:ext uri="{BB962C8B-B14F-4D97-AF65-F5344CB8AC3E}">
        <p14:creationId xmlns:p14="http://schemas.microsoft.com/office/powerpoint/2010/main" val="414810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05DAFCB-CCA9-B64C-988D-D184EE913D2D}"/>
              </a:ext>
            </a:extLst>
          </p:cNvPr>
          <p:cNvSpPr>
            <a:spLocks noGrp="1"/>
          </p:cNvSpPr>
          <p:nvPr>
            <p:ph idx="1"/>
          </p:nvPr>
        </p:nvSpPr>
        <p:spPr>
          <a:xfrm>
            <a:off x="516467" y="1099229"/>
            <a:ext cx="11536384" cy="5180921"/>
          </a:xfrm>
        </p:spPr>
        <p:txBody>
          <a:bodyPr/>
          <a:lstStyle/>
          <a:p>
            <a:pPr marL="342900" indent="-342900">
              <a:buFont typeface="Arial" panose="020B0604020202020204" pitchFamily="34" charset="0"/>
              <a:buChar char="•"/>
            </a:pPr>
            <a:r>
              <a:rPr lang="en-GB" dirty="0"/>
              <a:t>Remember: Jobs must not be run on the login nodes</a:t>
            </a:r>
          </a:p>
          <a:p>
            <a:pPr marL="342900" indent="-342900">
              <a:buFont typeface="Arial" panose="020B0604020202020204" pitchFamily="34" charset="0"/>
              <a:buChar char="•"/>
            </a:pPr>
            <a:r>
              <a:rPr lang="en-GB" dirty="0"/>
              <a:t>What if we want to test something?</a:t>
            </a:r>
          </a:p>
          <a:p>
            <a:pPr marL="342900" indent="-342900">
              <a:buFont typeface="Arial" panose="020B0604020202020204" pitchFamily="34" charset="0"/>
              <a:buChar char="•"/>
            </a:pPr>
            <a:r>
              <a:rPr lang="en-GB" dirty="0"/>
              <a:t>'</a:t>
            </a:r>
            <a:r>
              <a:rPr lang="en-GB" sz="1800" dirty="0" err="1">
                <a:latin typeface="Courier" pitchFamily="2" charset="0"/>
              </a:rPr>
              <a:t>qrsh</a:t>
            </a:r>
            <a:r>
              <a:rPr lang="en-GB" dirty="0"/>
              <a:t>' runs a shell for us on a compute node</a:t>
            </a:r>
          </a:p>
          <a:p>
            <a:r>
              <a:rPr lang="en-US" sz="1400" dirty="0">
                <a:solidFill>
                  <a:schemeClr val="accent1">
                    <a:lumMod val="75000"/>
                  </a:schemeClr>
                </a:solidFill>
                <a:latin typeface="Courier" pitchFamily="2" charset="0"/>
              </a:rPr>
              <a:t>(</a:t>
            </a:r>
            <a:r>
              <a:rPr lang="en-US" sz="1400" dirty="0" err="1">
                <a:solidFill>
                  <a:schemeClr val="accent1">
                    <a:lumMod val="75000"/>
                  </a:schemeClr>
                </a:solidFill>
                <a:latin typeface="Courier" pitchFamily="2" charset="0"/>
              </a:rPr>
              <a:t>myenv</a:t>
            </a:r>
            <a:r>
              <a:rPr lang="en-US" sz="1400" dirty="0">
                <a:solidFill>
                  <a:schemeClr val="accent1">
                    <a:lumMod val="75000"/>
                  </a:schemeClr>
                </a:solidFill>
                <a:latin typeface="Courier" pitchFamily="2" charset="0"/>
              </a:rPr>
              <a:t>) [jabbott@login1 ~]$ </a:t>
            </a:r>
            <a:r>
              <a:rPr lang="en-US" sz="1400" dirty="0" err="1">
                <a:solidFill>
                  <a:schemeClr val="accent5">
                    <a:lumMod val="50000"/>
                  </a:schemeClr>
                </a:solidFill>
                <a:latin typeface="Courier" pitchFamily="2" charset="0"/>
              </a:rPr>
              <a:t>qrsh</a:t>
            </a:r>
            <a:endParaRPr lang="en-US" sz="1400" dirty="0">
              <a:solidFill>
                <a:schemeClr val="accent1">
                  <a:lumMod val="75000"/>
                </a:schemeClr>
              </a:solidFill>
              <a:latin typeface="Courier" pitchFamily="2" charset="0"/>
            </a:endParaRPr>
          </a:p>
          <a:p>
            <a:pPr>
              <a:spcBef>
                <a:spcPts val="0"/>
              </a:spcBef>
            </a:pPr>
            <a:r>
              <a:rPr lang="en-US" sz="1400" dirty="0">
                <a:solidFill>
                  <a:schemeClr val="accent1">
                    <a:lumMod val="75000"/>
                  </a:schemeClr>
                </a:solidFill>
                <a:latin typeface="Courier" pitchFamily="2" charset="0"/>
              </a:rPr>
              <a:t>(</a:t>
            </a:r>
            <a:r>
              <a:rPr lang="en-US" sz="1400" dirty="0" err="1">
                <a:solidFill>
                  <a:schemeClr val="accent1">
                    <a:lumMod val="75000"/>
                  </a:schemeClr>
                </a:solidFill>
                <a:latin typeface="Courier" pitchFamily="2" charset="0"/>
              </a:rPr>
              <a:t>myenv</a:t>
            </a:r>
            <a:r>
              <a:rPr lang="en-US" sz="1400" dirty="0">
                <a:solidFill>
                  <a:schemeClr val="accent1">
                    <a:lumMod val="75000"/>
                  </a:schemeClr>
                </a:solidFill>
                <a:latin typeface="Courier" pitchFamily="2" charset="0"/>
              </a:rPr>
              <a:t>) [jabbott@c6320-4-2 ~]$</a:t>
            </a:r>
            <a:endParaRPr lang="en-GB" sz="1600" dirty="0">
              <a:solidFill>
                <a:schemeClr val="accent5">
                  <a:lumMod val="50000"/>
                </a:schemeClr>
              </a:solidFill>
              <a:latin typeface="Courier" pitchFamily="2" charset="0"/>
            </a:endParaRPr>
          </a:p>
          <a:p>
            <a:pPr marL="285750" indent="-285750">
              <a:buFont typeface="Arial" panose="020B0604020202020204" pitchFamily="34" charset="0"/>
              <a:buChar char="•"/>
            </a:pPr>
            <a:r>
              <a:rPr lang="en-US" dirty="0"/>
              <a:t>'</a:t>
            </a:r>
            <a:r>
              <a:rPr lang="en-US" sz="1800" dirty="0" err="1">
                <a:latin typeface="Courier" pitchFamily="2" charset="0"/>
              </a:rPr>
              <a:t>qrsh</a:t>
            </a:r>
            <a:r>
              <a:rPr lang="en-US" dirty="0"/>
              <a:t>' jobs appear in qstat output as 'QRLOGIN' jobs</a:t>
            </a:r>
          </a:p>
          <a:p>
            <a:r>
              <a:rPr lang="en-US" sz="1400" dirty="0">
                <a:solidFill>
                  <a:schemeClr val="accent1">
                    <a:lumMod val="75000"/>
                  </a:schemeClr>
                </a:solidFill>
                <a:latin typeface="Courier" pitchFamily="2" charset="0"/>
              </a:rPr>
              <a:t>(</a:t>
            </a:r>
            <a:r>
              <a:rPr lang="en-US" sz="1400" dirty="0" err="1">
                <a:solidFill>
                  <a:schemeClr val="accent1">
                    <a:lumMod val="75000"/>
                  </a:schemeClr>
                </a:solidFill>
                <a:latin typeface="Courier" pitchFamily="2" charset="0"/>
              </a:rPr>
              <a:t>myenv</a:t>
            </a:r>
            <a:r>
              <a:rPr lang="en-US" sz="1400" dirty="0">
                <a:solidFill>
                  <a:schemeClr val="accent1">
                    <a:lumMod val="75000"/>
                  </a:schemeClr>
                </a:solidFill>
                <a:latin typeface="Courier" pitchFamily="2" charset="0"/>
              </a:rPr>
              <a:t>) [jabbott@c6320-4-2 ~]$ </a:t>
            </a:r>
            <a:r>
              <a:rPr lang="en-US" sz="1400" dirty="0">
                <a:solidFill>
                  <a:schemeClr val="accent5">
                    <a:lumMod val="50000"/>
                  </a:schemeClr>
                </a:solidFill>
                <a:latin typeface="Courier" pitchFamily="2" charset="0"/>
              </a:rPr>
              <a:t>qstat</a:t>
            </a:r>
            <a:endParaRPr lang="en-US" dirty="0">
              <a:solidFill>
                <a:schemeClr val="accent5">
                  <a:lumMod val="50000"/>
                </a:schemeClr>
              </a:solidFill>
            </a:endParaRPr>
          </a:p>
          <a:p>
            <a:r>
              <a:rPr lang="en-US" sz="1400" dirty="0">
                <a:solidFill>
                  <a:schemeClr val="accent1">
                    <a:lumMod val="75000"/>
                  </a:schemeClr>
                </a:solidFill>
                <a:latin typeface="Courier" pitchFamily="2" charset="0"/>
              </a:rPr>
              <a:t>job-ID  prior   name     user      state submit/start at     queue            </a:t>
            </a:r>
            <a:r>
              <a:rPr lang="en-US" sz="1400" dirty="0" err="1">
                <a:solidFill>
                  <a:schemeClr val="accent1">
                    <a:lumMod val="75000"/>
                  </a:schemeClr>
                </a:solidFill>
                <a:latin typeface="Courier" pitchFamily="2" charset="0"/>
              </a:rPr>
              <a:t>jclass</a:t>
            </a:r>
            <a:r>
              <a:rPr lang="en-US" sz="1400" dirty="0">
                <a:solidFill>
                  <a:schemeClr val="accent1">
                    <a:lumMod val="75000"/>
                  </a:schemeClr>
                </a:solidFill>
                <a:latin typeface="Courier" pitchFamily="2" charset="0"/>
              </a:rPr>
              <a:t>  slots ja-task-ID</a:t>
            </a:r>
            <a:br>
              <a:rPr lang="en-US" sz="1400" dirty="0">
                <a:solidFill>
                  <a:schemeClr val="accent1">
                    <a:lumMod val="75000"/>
                  </a:schemeClr>
                </a:solidFill>
                <a:latin typeface="Courier" pitchFamily="2" charset="0"/>
              </a:rPr>
            </a:br>
            <a:r>
              <a:rPr lang="en-US" sz="1400" dirty="0">
                <a:solidFill>
                  <a:schemeClr val="accent1">
                    <a:lumMod val="75000"/>
                  </a:schemeClr>
                </a:solidFill>
                <a:latin typeface="Courier" pitchFamily="2" charset="0"/>
              </a:rPr>
              <a:t>------------------------------------------------------------------------------------------------------</a:t>
            </a:r>
            <a:br>
              <a:rPr lang="en-US" sz="1400" dirty="0">
                <a:solidFill>
                  <a:schemeClr val="accent1">
                    <a:lumMod val="75000"/>
                  </a:schemeClr>
                </a:solidFill>
                <a:latin typeface="Courier" pitchFamily="2" charset="0"/>
              </a:rPr>
            </a:br>
            <a:r>
              <a:rPr lang="en-US" sz="1400" dirty="0">
                <a:solidFill>
                  <a:schemeClr val="accent1">
                    <a:lumMod val="75000"/>
                  </a:schemeClr>
                </a:solidFill>
                <a:latin typeface="Courier" pitchFamily="2" charset="0"/>
              </a:rPr>
              <a:t>9218	0.50500 QRLOGIN   </a:t>
            </a:r>
            <a:r>
              <a:rPr lang="en-US" sz="1400" dirty="0" err="1">
                <a:solidFill>
                  <a:schemeClr val="accent1">
                    <a:lumMod val="75000"/>
                  </a:schemeClr>
                </a:solidFill>
                <a:latin typeface="Courier" pitchFamily="2" charset="0"/>
              </a:rPr>
              <a:t>jabbott</a:t>
            </a:r>
            <a:r>
              <a:rPr lang="en-US" sz="1400" dirty="0">
                <a:solidFill>
                  <a:schemeClr val="accent1">
                    <a:lumMod val="75000"/>
                  </a:schemeClr>
                </a:solidFill>
                <a:latin typeface="Courier" pitchFamily="2" charset="0"/>
              </a:rPr>
              <a:t>   r    10/05/2020 12:49:45 all.q@c6320-4-1 short   1</a:t>
            </a:r>
          </a:p>
          <a:p>
            <a:pPr marL="285750" indent="-285750">
              <a:buFont typeface="Arial" panose="020B0604020202020204" pitchFamily="34" charset="0"/>
              <a:buChar char="•"/>
            </a:pPr>
            <a:r>
              <a:rPr lang="en-US" dirty="0"/>
              <a:t>Note: jobs can not be submitted from compute nodes - only login nodes</a:t>
            </a:r>
          </a:p>
        </p:txBody>
      </p:sp>
      <p:sp>
        <p:nvSpPr>
          <p:cNvPr id="3" name="Slide Number Placeholder 2">
            <a:extLst>
              <a:ext uri="{FF2B5EF4-FFF2-40B4-BE49-F238E27FC236}">
                <a16:creationId xmlns:a16="http://schemas.microsoft.com/office/drawing/2014/main" id="{73B193D9-E2E2-834D-B48F-5AD1B70FE9CC}"/>
              </a:ext>
            </a:extLst>
          </p:cNvPr>
          <p:cNvSpPr>
            <a:spLocks noGrp="1"/>
          </p:cNvSpPr>
          <p:nvPr>
            <p:ph type="sldNum" sz="quarter" idx="12"/>
          </p:nvPr>
        </p:nvSpPr>
        <p:spPr/>
        <p:txBody>
          <a:bodyPr/>
          <a:lstStyle/>
          <a:p>
            <a:fld id="{E89BC60F-F4BF-4EE8-9F02-8A0093F1814F}" type="slidenum">
              <a:rPr lang="en-GB" smtClean="0"/>
              <a:t>41</a:t>
            </a:fld>
            <a:endParaRPr lang="en-GB"/>
          </a:p>
        </p:txBody>
      </p:sp>
      <p:sp>
        <p:nvSpPr>
          <p:cNvPr id="4" name="Title 3">
            <a:extLst>
              <a:ext uri="{FF2B5EF4-FFF2-40B4-BE49-F238E27FC236}">
                <a16:creationId xmlns:a16="http://schemas.microsoft.com/office/drawing/2014/main" id="{22601545-C5F2-9648-B407-65174C3ADF16}"/>
              </a:ext>
            </a:extLst>
          </p:cNvPr>
          <p:cNvSpPr>
            <a:spLocks noGrp="1"/>
          </p:cNvSpPr>
          <p:nvPr>
            <p:ph type="title"/>
          </p:nvPr>
        </p:nvSpPr>
        <p:spPr/>
        <p:txBody>
          <a:bodyPr/>
          <a:lstStyle/>
          <a:p>
            <a:r>
              <a:rPr lang="en-US" dirty="0"/>
              <a:t>Running Interactive Jobs</a:t>
            </a:r>
          </a:p>
        </p:txBody>
      </p:sp>
      <p:sp>
        <p:nvSpPr>
          <p:cNvPr id="6" name="Rectangle 5">
            <a:extLst>
              <a:ext uri="{FF2B5EF4-FFF2-40B4-BE49-F238E27FC236}">
                <a16:creationId xmlns:a16="http://schemas.microsoft.com/office/drawing/2014/main" id="{302F36DB-F2E8-1948-A5AC-AA549B48EC72}"/>
              </a:ext>
            </a:extLst>
          </p:cNvPr>
          <p:cNvSpPr/>
          <p:nvPr/>
        </p:nvSpPr>
        <p:spPr>
          <a:xfrm>
            <a:off x="2275546" y="2394376"/>
            <a:ext cx="1037063" cy="546410"/>
          </a:xfrm>
          <a:prstGeom prst="rect">
            <a:avLst/>
          </a:prstGeom>
          <a:noFill/>
          <a:ln w="381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49877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6"/>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6" grpId="0" animBg="1"/>
      <p:bldP spid="6" grpId="1"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D994707-ABF4-E446-A882-D9F5682980E5}"/>
              </a:ext>
            </a:extLst>
          </p:cNvPr>
          <p:cNvSpPr>
            <a:spLocks noGrp="1"/>
          </p:cNvSpPr>
          <p:nvPr>
            <p:ph type="title"/>
          </p:nvPr>
        </p:nvSpPr>
        <p:spPr/>
        <p:txBody>
          <a:bodyPr/>
          <a:lstStyle/>
          <a:p>
            <a:pPr algn="ctr"/>
            <a:r>
              <a:rPr lang="en-GB" dirty="0"/>
              <a:t>Running a Bioinformatics Tool</a:t>
            </a:r>
          </a:p>
        </p:txBody>
      </p:sp>
      <p:sp>
        <p:nvSpPr>
          <p:cNvPr id="3" name="Slide Number Placeholder 2">
            <a:extLst>
              <a:ext uri="{FF2B5EF4-FFF2-40B4-BE49-F238E27FC236}">
                <a16:creationId xmlns:a16="http://schemas.microsoft.com/office/drawing/2014/main" id="{8069FB42-AAF5-E14D-84A2-78548F4CBAFF}"/>
              </a:ext>
            </a:extLst>
          </p:cNvPr>
          <p:cNvSpPr>
            <a:spLocks noGrp="1"/>
          </p:cNvSpPr>
          <p:nvPr>
            <p:ph type="sldNum" sz="quarter" idx="4294967295"/>
          </p:nvPr>
        </p:nvSpPr>
        <p:spPr>
          <a:xfrm>
            <a:off x="11549063" y="6451600"/>
            <a:ext cx="642937" cy="227013"/>
          </a:xfrm>
          <a:prstGeom prst="rect">
            <a:avLst/>
          </a:prstGeom>
        </p:spPr>
        <p:txBody>
          <a:bodyPr/>
          <a:lstStyle/>
          <a:p>
            <a:fld id="{E89BC60F-F4BF-4EE8-9F02-8A0093F1814F}" type="slidenum">
              <a:rPr lang="en-GB" smtClean="0"/>
              <a:t>42</a:t>
            </a:fld>
            <a:endParaRPr lang="en-GB"/>
          </a:p>
        </p:txBody>
      </p:sp>
    </p:spTree>
    <p:extLst>
      <p:ext uri="{BB962C8B-B14F-4D97-AF65-F5344CB8AC3E}">
        <p14:creationId xmlns:p14="http://schemas.microsoft.com/office/powerpoint/2010/main" val="726806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6EE587B-D5DF-3043-A74C-6BD995B8B2B9}"/>
              </a:ext>
            </a:extLst>
          </p:cNvPr>
          <p:cNvSpPr>
            <a:spLocks noGrp="1"/>
          </p:cNvSpPr>
          <p:nvPr>
            <p:ph idx="1"/>
          </p:nvPr>
        </p:nvSpPr>
        <p:spPr/>
        <p:txBody>
          <a:bodyPr>
            <a:normAutofit/>
          </a:bodyPr>
          <a:lstStyle/>
          <a:p>
            <a:pPr marL="342900" indent="-342900">
              <a:buFont typeface="Arial" panose="020B0604020202020204" pitchFamily="34" charset="0"/>
              <a:buChar char="•"/>
            </a:pPr>
            <a:r>
              <a:rPr lang="en-US" dirty="0"/>
              <a:t>BLAST: </a:t>
            </a:r>
            <a:r>
              <a:rPr lang="en-US" b="1" dirty="0"/>
              <a:t>B</a:t>
            </a:r>
            <a:r>
              <a:rPr lang="en-US" dirty="0"/>
              <a:t>asic </a:t>
            </a:r>
            <a:r>
              <a:rPr lang="en-US" b="1" dirty="0"/>
              <a:t>L</a:t>
            </a:r>
            <a:r>
              <a:rPr lang="en-US" dirty="0"/>
              <a:t>ocal </a:t>
            </a:r>
            <a:r>
              <a:rPr lang="en-US" b="1" dirty="0"/>
              <a:t>A</a:t>
            </a:r>
            <a:r>
              <a:rPr lang="en-US" dirty="0"/>
              <a:t>lignment </a:t>
            </a:r>
            <a:r>
              <a:rPr lang="en-US" b="1" dirty="0"/>
              <a:t>S</a:t>
            </a:r>
            <a:r>
              <a:rPr lang="en-US" dirty="0"/>
              <a:t>earch </a:t>
            </a:r>
            <a:r>
              <a:rPr lang="en-US" b="1" dirty="0"/>
              <a:t>T</a:t>
            </a:r>
            <a:r>
              <a:rPr lang="en-US" dirty="0"/>
              <a:t>ool</a:t>
            </a:r>
          </a:p>
          <a:p>
            <a:pPr marL="700088" lvl="1" indent="-342900">
              <a:buFont typeface="Arial" panose="020B0604020202020204" pitchFamily="34" charset="0"/>
              <a:buChar char="•"/>
            </a:pPr>
            <a:r>
              <a:rPr lang="en-US" dirty="0"/>
              <a:t>'</a:t>
            </a:r>
            <a:r>
              <a:rPr lang="en-GB" dirty="0"/>
              <a:t> finds regions of local similarity between sequences'</a:t>
            </a:r>
          </a:p>
          <a:p>
            <a:pPr marL="700088" lvl="1" indent="-342900">
              <a:buFont typeface="Arial" panose="020B0604020202020204" pitchFamily="34" charset="0"/>
              <a:buChar char="•"/>
            </a:pPr>
            <a:r>
              <a:rPr lang="en-GB" dirty="0"/>
              <a:t>Searches nucleic acid or protein sequence for similar sequences in database</a:t>
            </a:r>
          </a:p>
          <a:p>
            <a:pPr marL="342900" indent="-342900">
              <a:buFont typeface="Arial" panose="020B0604020202020204" pitchFamily="34" charset="0"/>
              <a:buChar char="•"/>
            </a:pPr>
            <a:r>
              <a:rPr lang="en-GB" dirty="0"/>
              <a:t>We'll start off running this directly at the command-line</a:t>
            </a:r>
          </a:p>
          <a:p>
            <a:r>
              <a:rPr lang="en-US" sz="1600" dirty="0">
                <a:solidFill>
                  <a:schemeClr val="accent1">
                    <a:lumMod val="75000"/>
                  </a:schemeClr>
                </a:solidFill>
                <a:latin typeface="Courier" pitchFamily="2" charset="0"/>
              </a:rPr>
              <a:t>(</a:t>
            </a:r>
            <a:r>
              <a:rPr lang="en-US" sz="1600" dirty="0" err="1">
                <a:solidFill>
                  <a:schemeClr val="accent1">
                    <a:lumMod val="75000"/>
                  </a:schemeClr>
                </a:solidFill>
                <a:latin typeface="Courier" pitchFamily="2" charset="0"/>
              </a:rPr>
              <a:t>myenv</a:t>
            </a:r>
            <a:r>
              <a:rPr lang="en-US" sz="1600" dirty="0">
                <a:solidFill>
                  <a:schemeClr val="accent1">
                    <a:lumMod val="75000"/>
                  </a:schemeClr>
                </a:solidFill>
                <a:latin typeface="Courier" pitchFamily="2" charset="0"/>
              </a:rPr>
              <a:t>) [jabbott@c6320-4-2 ~]$ </a:t>
            </a:r>
            <a:r>
              <a:rPr lang="en-US" sz="1600" dirty="0">
                <a:solidFill>
                  <a:schemeClr val="accent5">
                    <a:lumMod val="50000"/>
                  </a:schemeClr>
                </a:solidFill>
                <a:latin typeface="Courier" pitchFamily="2" charset="0"/>
              </a:rPr>
              <a:t>cd ~/</a:t>
            </a:r>
            <a:r>
              <a:rPr lang="en-US" sz="1600" dirty="0" err="1">
                <a:solidFill>
                  <a:schemeClr val="accent5">
                    <a:lumMod val="50000"/>
                  </a:schemeClr>
                </a:solidFill>
                <a:latin typeface="Courier" pitchFamily="2" charset="0"/>
              </a:rPr>
              <a:t>intro_to_hpc</a:t>
            </a:r>
            <a:endParaRPr lang="en-GB" sz="1600" dirty="0">
              <a:solidFill>
                <a:schemeClr val="accent5">
                  <a:lumMod val="50000"/>
                </a:schemeClr>
              </a:solidFill>
              <a:latin typeface="Courier" pitchFamily="2" charset="0"/>
            </a:endParaRPr>
          </a:p>
          <a:p>
            <a:r>
              <a:rPr lang="en-US" sz="1600" dirty="0">
                <a:solidFill>
                  <a:schemeClr val="accent1">
                    <a:lumMod val="75000"/>
                  </a:schemeClr>
                </a:solidFill>
                <a:latin typeface="Courier" pitchFamily="2" charset="0"/>
              </a:rPr>
              <a:t>(</a:t>
            </a:r>
            <a:r>
              <a:rPr lang="en-US" sz="1600" dirty="0" err="1">
                <a:solidFill>
                  <a:schemeClr val="accent1">
                    <a:lumMod val="75000"/>
                  </a:schemeClr>
                </a:solidFill>
                <a:latin typeface="Courier" pitchFamily="2" charset="0"/>
              </a:rPr>
              <a:t>myenv</a:t>
            </a:r>
            <a:r>
              <a:rPr lang="en-US" sz="1600" dirty="0">
                <a:solidFill>
                  <a:schemeClr val="accent1">
                    <a:lumMod val="75000"/>
                  </a:schemeClr>
                </a:solidFill>
                <a:latin typeface="Courier" pitchFamily="2" charset="0"/>
              </a:rPr>
              <a:t>) [jabbott@c6320-4-2 </a:t>
            </a:r>
            <a:r>
              <a:rPr lang="en-US" sz="1600" dirty="0" err="1">
                <a:solidFill>
                  <a:schemeClr val="accent1">
                    <a:lumMod val="75000"/>
                  </a:schemeClr>
                </a:solidFill>
                <a:latin typeface="Courier" pitchFamily="2" charset="0"/>
              </a:rPr>
              <a:t>intro_to_hpc</a:t>
            </a:r>
            <a:r>
              <a:rPr lang="en-US" sz="1600" dirty="0">
                <a:solidFill>
                  <a:schemeClr val="accent1">
                    <a:lumMod val="75000"/>
                  </a:schemeClr>
                </a:solidFill>
                <a:latin typeface="Courier" pitchFamily="2" charset="0"/>
              </a:rPr>
              <a:t>]$ </a:t>
            </a:r>
            <a:r>
              <a:rPr lang="en-US" sz="1600" dirty="0">
                <a:solidFill>
                  <a:schemeClr val="accent5">
                    <a:lumMod val="50000"/>
                  </a:schemeClr>
                </a:solidFill>
                <a:latin typeface="Courier" pitchFamily="2" charset="0"/>
              </a:rPr>
              <a:t>ls</a:t>
            </a:r>
          </a:p>
          <a:p>
            <a:r>
              <a:rPr lang="en-US" sz="1600" dirty="0" err="1">
                <a:solidFill>
                  <a:schemeClr val="accent1">
                    <a:lumMod val="50000"/>
                  </a:schemeClr>
                </a:solidFill>
                <a:latin typeface="Courier" pitchFamily="2" charset="0"/>
              </a:rPr>
              <a:t>blast_db</a:t>
            </a:r>
            <a:r>
              <a:rPr lang="en-US" sz="1600" dirty="0">
                <a:solidFill>
                  <a:schemeClr val="accent1">
                    <a:lumMod val="50000"/>
                  </a:schemeClr>
                </a:solidFill>
                <a:latin typeface="Courier" pitchFamily="2" charset="0"/>
              </a:rPr>
              <a:t> </a:t>
            </a:r>
            <a:r>
              <a:rPr lang="en-US" sz="1600" dirty="0">
                <a:solidFill>
                  <a:schemeClr val="tx1"/>
                </a:solidFill>
                <a:latin typeface="Courier" pitchFamily="2" charset="0"/>
              </a:rPr>
              <a:t>query_1.fa query_2.fa query_3.fa query_4.fa</a:t>
            </a:r>
          </a:p>
          <a:p>
            <a:endParaRPr lang="en-US" sz="1400" dirty="0">
              <a:solidFill>
                <a:schemeClr val="tx1"/>
              </a:solidFill>
              <a:latin typeface="Courier" pitchFamily="2" charset="0"/>
            </a:endParaRPr>
          </a:p>
          <a:p>
            <a:r>
              <a:rPr lang="en-US" sz="1800" dirty="0" err="1">
                <a:solidFill>
                  <a:schemeClr val="tx1"/>
                </a:solidFill>
                <a:latin typeface="Courier" pitchFamily="2" charset="0"/>
              </a:rPr>
              <a:t>blast_db</a:t>
            </a:r>
            <a:r>
              <a:rPr lang="en-US" sz="1800" dirty="0">
                <a:solidFill>
                  <a:schemeClr val="tx1"/>
                </a:solidFill>
                <a:latin typeface="Courier" pitchFamily="2" charset="0"/>
              </a:rPr>
              <a:t> </a:t>
            </a:r>
            <a:r>
              <a:rPr lang="en-US" dirty="0"/>
              <a:t>is a directory containing the blast database:</a:t>
            </a:r>
          </a:p>
          <a:p>
            <a:r>
              <a:rPr lang="en-US" sz="1400" dirty="0">
                <a:solidFill>
                  <a:schemeClr val="accent1">
                    <a:lumMod val="75000"/>
                  </a:schemeClr>
                </a:solidFill>
                <a:latin typeface="Courier" pitchFamily="2" charset="0"/>
              </a:rPr>
              <a:t>(</a:t>
            </a:r>
            <a:r>
              <a:rPr lang="en-US" sz="1400" dirty="0" err="1">
                <a:solidFill>
                  <a:schemeClr val="accent1">
                    <a:lumMod val="75000"/>
                  </a:schemeClr>
                </a:solidFill>
                <a:latin typeface="Courier" pitchFamily="2" charset="0"/>
              </a:rPr>
              <a:t>myenv</a:t>
            </a:r>
            <a:r>
              <a:rPr lang="en-US" sz="1400" dirty="0">
                <a:solidFill>
                  <a:schemeClr val="accent1">
                    <a:lumMod val="75000"/>
                  </a:schemeClr>
                </a:solidFill>
                <a:latin typeface="Courier" pitchFamily="2" charset="0"/>
              </a:rPr>
              <a:t>) [jabbott@c6320-4-2 </a:t>
            </a:r>
            <a:r>
              <a:rPr lang="en-US" sz="1400" dirty="0" err="1">
                <a:solidFill>
                  <a:schemeClr val="accent1">
                    <a:lumMod val="75000"/>
                  </a:schemeClr>
                </a:solidFill>
                <a:latin typeface="Courier" pitchFamily="2" charset="0"/>
              </a:rPr>
              <a:t>intro_to_hpc</a:t>
            </a:r>
            <a:r>
              <a:rPr lang="en-US" sz="1400" dirty="0">
                <a:solidFill>
                  <a:schemeClr val="accent1">
                    <a:lumMod val="75000"/>
                  </a:schemeClr>
                </a:solidFill>
                <a:latin typeface="Courier" pitchFamily="2" charset="0"/>
              </a:rPr>
              <a:t>]$ </a:t>
            </a:r>
            <a:r>
              <a:rPr lang="en-US" sz="1400" dirty="0">
                <a:solidFill>
                  <a:schemeClr val="accent5">
                    <a:lumMod val="50000"/>
                  </a:schemeClr>
                </a:solidFill>
                <a:latin typeface="Courier" pitchFamily="2" charset="0"/>
              </a:rPr>
              <a:t>ls </a:t>
            </a:r>
            <a:r>
              <a:rPr lang="en-US" sz="1400" dirty="0" err="1">
                <a:solidFill>
                  <a:schemeClr val="accent5">
                    <a:lumMod val="50000"/>
                  </a:schemeClr>
                </a:solidFill>
                <a:latin typeface="Courier" pitchFamily="2" charset="0"/>
              </a:rPr>
              <a:t>blast_db</a:t>
            </a:r>
            <a:br>
              <a:rPr lang="en-US" sz="1400" dirty="0">
                <a:solidFill>
                  <a:schemeClr val="accent1">
                    <a:lumMod val="75000"/>
                  </a:schemeClr>
                </a:solidFill>
                <a:latin typeface="Courier" pitchFamily="2" charset="0"/>
              </a:rPr>
            </a:br>
            <a:r>
              <a:rPr lang="en-US" sz="1400" dirty="0">
                <a:solidFill>
                  <a:schemeClr val="accent1">
                    <a:lumMod val="75000"/>
                  </a:schemeClr>
                </a:solidFill>
                <a:latin typeface="Courier" pitchFamily="2" charset="0"/>
              </a:rPr>
              <a:t>H293  H293.phr  H293.pin  H293.psq</a:t>
            </a:r>
          </a:p>
          <a:p>
            <a:r>
              <a:rPr lang="en-US" sz="1800" dirty="0">
                <a:solidFill>
                  <a:schemeClr val="tx1"/>
                </a:solidFill>
                <a:latin typeface="Courier" pitchFamily="2" charset="0"/>
              </a:rPr>
              <a:t>query_[1-4].fa </a:t>
            </a:r>
            <a:r>
              <a:rPr lang="en-US" dirty="0"/>
              <a:t>are fasta formatted text files</a:t>
            </a:r>
          </a:p>
          <a:p>
            <a:r>
              <a:rPr lang="en-US" sz="1400" dirty="0">
                <a:solidFill>
                  <a:schemeClr val="accent1">
                    <a:lumMod val="75000"/>
                  </a:schemeClr>
                </a:solidFill>
                <a:latin typeface="Courier" pitchFamily="2" charset="0"/>
              </a:rPr>
              <a:t>(</a:t>
            </a:r>
            <a:r>
              <a:rPr lang="en-US" sz="1400" dirty="0" err="1">
                <a:solidFill>
                  <a:schemeClr val="accent1">
                    <a:lumMod val="75000"/>
                  </a:schemeClr>
                </a:solidFill>
                <a:latin typeface="Courier" pitchFamily="2" charset="0"/>
              </a:rPr>
              <a:t>myenv</a:t>
            </a:r>
            <a:r>
              <a:rPr lang="en-US" sz="1400" dirty="0">
                <a:solidFill>
                  <a:schemeClr val="accent1">
                    <a:lumMod val="75000"/>
                  </a:schemeClr>
                </a:solidFill>
                <a:latin typeface="Courier" pitchFamily="2" charset="0"/>
              </a:rPr>
              <a:t>) [jabbott@c6320-4-2 </a:t>
            </a:r>
            <a:r>
              <a:rPr lang="en-US" sz="1400" dirty="0" err="1">
                <a:solidFill>
                  <a:schemeClr val="accent1">
                    <a:lumMod val="75000"/>
                  </a:schemeClr>
                </a:solidFill>
                <a:latin typeface="Courier" pitchFamily="2" charset="0"/>
              </a:rPr>
              <a:t>intro_to_hpc</a:t>
            </a:r>
            <a:r>
              <a:rPr lang="en-US" sz="1400" dirty="0">
                <a:solidFill>
                  <a:schemeClr val="accent1">
                    <a:lumMod val="75000"/>
                  </a:schemeClr>
                </a:solidFill>
                <a:latin typeface="Courier" pitchFamily="2" charset="0"/>
              </a:rPr>
              <a:t>]$</a:t>
            </a:r>
            <a:r>
              <a:rPr lang="en-US" sz="1400" b="1" dirty="0">
                <a:solidFill>
                  <a:schemeClr val="accent1">
                    <a:lumMod val="75000"/>
                  </a:schemeClr>
                </a:solidFill>
                <a:latin typeface="Courier" pitchFamily="2" charset="0"/>
              </a:rPr>
              <a:t> </a:t>
            </a:r>
            <a:r>
              <a:rPr lang="en-US" sz="1400" dirty="0">
                <a:solidFill>
                  <a:schemeClr val="accent5">
                    <a:lumMod val="50000"/>
                  </a:schemeClr>
                </a:solidFill>
                <a:latin typeface="Courier" pitchFamily="2" charset="0"/>
              </a:rPr>
              <a:t>cat query_1.fa</a:t>
            </a:r>
          </a:p>
        </p:txBody>
      </p:sp>
      <p:sp>
        <p:nvSpPr>
          <p:cNvPr id="3" name="Slide Number Placeholder 2">
            <a:extLst>
              <a:ext uri="{FF2B5EF4-FFF2-40B4-BE49-F238E27FC236}">
                <a16:creationId xmlns:a16="http://schemas.microsoft.com/office/drawing/2014/main" id="{0E725FAE-6B68-5142-8864-ED081EC17E14}"/>
              </a:ext>
            </a:extLst>
          </p:cNvPr>
          <p:cNvSpPr>
            <a:spLocks noGrp="1"/>
          </p:cNvSpPr>
          <p:nvPr>
            <p:ph type="sldNum" sz="quarter" idx="12"/>
          </p:nvPr>
        </p:nvSpPr>
        <p:spPr/>
        <p:txBody>
          <a:bodyPr/>
          <a:lstStyle/>
          <a:p>
            <a:fld id="{E89BC60F-F4BF-4EE8-9F02-8A0093F1814F}" type="slidenum">
              <a:rPr lang="en-GB" smtClean="0"/>
              <a:t>43</a:t>
            </a:fld>
            <a:endParaRPr lang="en-GB"/>
          </a:p>
        </p:txBody>
      </p:sp>
      <p:sp>
        <p:nvSpPr>
          <p:cNvPr id="4" name="Title 3">
            <a:extLst>
              <a:ext uri="{FF2B5EF4-FFF2-40B4-BE49-F238E27FC236}">
                <a16:creationId xmlns:a16="http://schemas.microsoft.com/office/drawing/2014/main" id="{C4BD38C8-DFFE-F443-ABE1-13B635811DDB}"/>
              </a:ext>
            </a:extLst>
          </p:cNvPr>
          <p:cNvSpPr>
            <a:spLocks noGrp="1"/>
          </p:cNvSpPr>
          <p:nvPr>
            <p:ph type="title"/>
          </p:nvPr>
        </p:nvSpPr>
        <p:spPr/>
        <p:txBody>
          <a:bodyPr/>
          <a:lstStyle/>
          <a:p>
            <a:r>
              <a:rPr lang="en-US" dirty="0"/>
              <a:t>Running BLAST</a:t>
            </a:r>
          </a:p>
        </p:txBody>
      </p:sp>
    </p:spTree>
    <p:extLst>
      <p:ext uri="{BB962C8B-B14F-4D97-AF65-F5344CB8AC3E}">
        <p14:creationId xmlns:p14="http://schemas.microsoft.com/office/powerpoint/2010/main" val="332051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387E828-253D-E748-A516-0CE03E03896F}"/>
              </a:ext>
            </a:extLst>
          </p:cNvPr>
          <p:cNvSpPr>
            <a:spLocks noGrp="1"/>
          </p:cNvSpPr>
          <p:nvPr>
            <p:ph idx="1"/>
          </p:nvPr>
        </p:nvSpPr>
        <p:spPr/>
        <p:txBody>
          <a:bodyPr>
            <a:normAutofit/>
          </a:bodyPr>
          <a:lstStyle/>
          <a:p>
            <a:r>
              <a:rPr lang="en-US" sz="1600" dirty="0">
                <a:solidFill>
                  <a:schemeClr val="accent1">
                    <a:lumMod val="75000"/>
                  </a:schemeClr>
                </a:solidFill>
                <a:latin typeface="Courier" pitchFamily="2" charset="0"/>
              </a:rPr>
              <a:t>[jabbott@c6320-4-2 </a:t>
            </a:r>
            <a:r>
              <a:rPr lang="en-US" sz="1600" dirty="0" err="1">
                <a:solidFill>
                  <a:schemeClr val="accent1">
                    <a:lumMod val="75000"/>
                  </a:schemeClr>
                </a:solidFill>
                <a:latin typeface="Courier" pitchFamily="2" charset="0"/>
              </a:rPr>
              <a:t>intro_to_hpc</a:t>
            </a:r>
            <a:r>
              <a:rPr lang="en-US" sz="1600" dirty="0">
                <a:solidFill>
                  <a:schemeClr val="accent1">
                    <a:lumMod val="75000"/>
                  </a:schemeClr>
                </a:solidFill>
                <a:latin typeface="Courier" pitchFamily="2" charset="0"/>
              </a:rPr>
              <a:t>]$ </a:t>
            </a:r>
            <a:r>
              <a:rPr lang="en-US" sz="1600" dirty="0" err="1">
                <a:solidFill>
                  <a:schemeClr val="accent5">
                    <a:lumMod val="50000"/>
                  </a:schemeClr>
                </a:solidFill>
                <a:latin typeface="Courier" pitchFamily="2" charset="0"/>
              </a:rPr>
              <a:t>blastp</a:t>
            </a:r>
            <a:r>
              <a:rPr lang="en-US" sz="1600" dirty="0">
                <a:solidFill>
                  <a:schemeClr val="accent5">
                    <a:lumMod val="50000"/>
                  </a:schemeClr>
                </a:solidFill>
                <a:latin typeface="Courier" pitchFamily="2" charset="0"/>
              </a:rPr>
              <a:t> -help</a:t>
            </a:r>
          </a:p>
          <a:p>
            <a:pPr marL="285750" indent="-285750">
              <a:buFont typeface="Arial" panose="020B0604020202020204" pitchFamily="34" charset="0"/>
              <a:buChar char="•"/>
            </a:pPr>
            <a:r>
              <a:rPr lang="en-US" sz="1800" dirty="0">
                <a:solidFill>
                  <a:schemeClr val="tx1"/>
                </a:solidFill>
              </a:rPr>
              <a:t>Rather a lot of options...at a bare minimum, we need:</a:t>
            </a:r>
          </a:p>
          <a:p>
            <a:pPr marL="355600" lvl="2" indent="0">
              <a:buNone/>
            </a:pPr>
            <a:r>
              <a:rPr lang="en-US" sz="1400" dirty="0">
                <a:solidFill>
                  <a:schemeClr val="tx1"/>
                </a:solidFill>
                <a:latin typeface="Courier" pitchFamily="2" charset="0"/>
              </a:rPr>
              <a:t>-query &lt;</a:t>
            </a:r>
            <a:r>
              <a:rPr lang="en-US" sz="1400" dirty="0" err="1">
                <a:solidFill>
                  <a:schemeClr val="tx1"/>
                </a:solidFill>
                <a:latin typeface="Courier" pitchFamily="2" charset="0"/>
              </a:rPr>
              <a:t>File_In</a:t>
            </a:r>
            <a:r>
              <a:rPr lang="en-US" sz="1400" dirty="0">
                <a:solidFill>
                  <a:schemeClr val="tx1"/>
                </a:solidFill>
                <a:latin typeface="Courier" pitchFamily="2" charset="0"/>
              </a:rPr>
              <a:t>&gt;</a:t>
            </a:r>
          </a:p>
          <a:p>
            <a:pPr marL="355600" lvl="2" indent="0">
              <a:buNone/>
            </a:pPr>
            <a:r>
              <a:rPr lang="en-US" sz="1400" dirty="0">
                <a:solidFill>
                  <a:schemeClr val="tx1"/>
                </a:solidFill>
                <a:latin typeface="Courier" pitchFamily="2" charset="0"/>
              </a:rPr>
              <a:t>   Input file name</a:t>
            </a:r>
          </a:p>
          <a:p>
            <a:pPr marL="355600" lvl="2" indent="0">
              <a:buNone/>
            </a:pPr>
            <a:r>
              <a:rPr lang="en-US" sz="1400" dirty="0">
                <a:solidFill>
                  <a:schemeClr val="tx1"/>
                </a:solidFill>
                <a:latin typeface="Courier" pitchFamily="2" charset="0"/>
              </a:rPr>
              <a:t>-</a:t>
            </a:r>
            <a:r>
              <a:rPr lang="en-US" sz="1400" dirty="0" err="1">
                <a:solidFill>
                  <a:schemeClr val="tx1"/>
                </a:solidFill>
                <a:latin typeface="Courier" pitchFamily="2" charset="0"/>
              </a:rPr>
              <a:t>db</a:t>
            </a:r>
            <a:r>
              <a:rPr lang="en-US" sz="1400" dirty="0">
                <a:solidFill>
                  <a:schemeClr val="tx1"/>
                </a:solidFill>
                <a:latin typeface="Courier" pitchFamily="2" charset="0"/>
              </a:rPr>
              <a:t> &lt;String&gt;</a:t>
            </a:r>
          </a:p>
          <a:p>
            <a:pPr marL="355600" lvl="2" indent="0">
              <a:buNone/>
            </a:pPr>
            <a:r>
              <a:rPr lang="en-US" sz="1400" dirty="0">
                <a:solidFill>
                  <a:schemeClr val="tx1"/>
                </a:solidFill>
                <a:latin typeface="Courier" pitchFamily="2" charset="0"/>
              </a:rPr>
              <a:t>   BLAST database name</a:t>
            </a:r>
          </a:p>
          <a:p>
            <a:pPr marL="355600" lvl="2" indent="0">
              <a:buNone/>
            </a:pPr>
            <a:r>
              <a:rPr lang="en-US" sz="1400" dirty="0">
                <a:solidFill>
                  <a:schemeClr val="tx1"/>
                </a:solidFill>
                <a:latin typeface="Courier" pitchFamily="2" charset="0"/>
              </a:rPr>
              <a:t>-out &lt;</a:t>
            </a:r>
            <a:r>
              <a:rPr lang="en-US" sz="1400" dirty="0" err="1">
                <a:solidFill>
                  <a:schemeClr val="tx1"/>
                </a:solidFill>
                <a:latin typeface="Courier" pitchFamily="2" charset="0"/>
              </a:rPr>
              <a:t>File_Out</a:t>
            </a:r>
            <a:r>
              <a:rPr lang="en-US" sz="1400" dirty="0">
                <a:solidFill>
                  <a:schemeClr val="tx1"/>
                </a:solidFill>
                <a:latin typeface="Courier" pitchFamily="2" charset="0"/>
              </a:rPr>
              <a:t>&gt;</a:t>
            </a:r>
          </a:p>
          <a:p>
            <a:pPr marL="355600" lvl="2" indent="0">
              <a:buNone/>
            </a:pPr>
            <a:r>
              <a:rPr lang="en-US" sz="1400" dirty="0">
                <a:solidFill>
                  <a:schemeClr val="tx1"/>
                </a:solidFill>
                <a:latin typeface="Courier" pitchFamily="2" charset="0"/>
              </a:rPr>
              <a:t>   Output file name</a:t>
            </a:r>
          </a:p>
          <a:p>
            <a:pPr lvl="1">
              <a:buFont typeface="Arial" panose="020B0604020202020204" pitchFamily="34" charset="0"/>
              <a:buChar char="•"/>
            </a:pPr>
            <a:r>
              <a:rPr lang="en-US" dirty="0">
                <a:solidFill>
                  <a:schemeClr val="tx1"/>
                </a:solidFill>
              </a:rPr>
              <a:t>Let's build these up into a command:</a:t>
            </a:r>
          </a:p>
          <a:p>
            <a:pPr lvl="1">
              <a:buFont typeface="Arial" panose="020B0604020202020204" pitchFamily="34" charset="0"/>
              <a:buChar char="•"/>
            </a:pPr>
            <a:endParaRPr lang="en-US" dirty="0">
              <a:solidFill>
                <a:schemeClr val="tx1"/>
              </a:solidFill>
            </a:endParaRPr>
          </a:p>
          <a:p>
            <a:pPr lvl="1">
              <a:buFont typeface="Arial" panose="020B0604020202020204" pitchFamily="34" charset="0"/>
              <a:buChar char="•"/>
            </a:pPr>
            <a:endParaRPr lang="en-US" dirty="0">
              <a:solidFill>
                <a:schemeClr val="tx1"/>
              </a:solidFill>
            </a:endParaRPr>
          </a:p>
          <a:p>
            <a:pPr lvl="1">
              <a:buFont typeface="Arial" panose="020B0604020202020204" pitchFamily="34" charset="0"/>
              <a:buChar char="•"/>
            </a:pPr>
            <a:r>
              <a:rPr lang="en-US" dirty="0">
                <a:solidFill>
                  <a:schemeClr val="tx1"/>
                </a:solidFill>
              </a:rPr>
              <a:t>Take a look at the contents of the output file: </a:t>
            </a:r>
            <a:r>
              <a:rPr lang="en-US" sz="1800" dirty="0">
                <a:solidFill>
                  <a:schemeClr val="tx1"/>
                </a:solidFill>
                <a:latin typeface="Courier" pitchFamily="2" charset="0"/>
              </a:rPr>
              <a:t>less </a:t>
            </a:r>
            <a:r>
              <a:rPr lang="en-US" sz="1800" dirty="0" err="1">
                <a:solidFill>
                  <a:schemeClr val="tx1"/>
                </a:solidFill>
                <a:latin typeface="Courier" pitchFamily="2" charset="0"/>
              </a:rPr>
              <a:t>blast.out</a:t>
            </a:r>
            <a:endParaRPr lang="en-US" sz="1800" dirty="0">
              <a:solidFill>
                <a:schemeClr val="tx1"/>
              </a:solidFill>
              <a:latin typeface="Courier" pitchFamily="2" charset="0"/>
            </a:endParaRPr>
          </a:p>
          <a:p>
            <a:pPr marL="0" lvl="1" indent="0">
              <a:buNone/>
            </a:pPr>
            <a:r>
              <a:rPr lang="en-US" sz="1600" dirty="0">
                <a:solidFill>
                  <a:schemeClr val="accent1">
                    <a:lumMod val="75000"/>
                  </a:schemeClr>
                </a:solidFill>
                <a:latin typeface="Courier" pitchFamily="2" charset="0"/>
              </a:rPr>
              <a:t>-bash: </a:t>
            </a:r>
            <a:r>
              <a:rPr lang="en-US" sz="1600" dirty="0" err="1">
                <a:solidFill>
                  <a:schemeClr val="accent1">
                    <a:lumMod val="75000"/>
                  </a:schemeClr>
                </a:solidFill>
                <a:latin typeface="Courier" pitchFamily="2" charset="0"/>
              </a:rPr>
              <a:t>blastp</a:t>
            </a:r>
            <a:r>
              <a:rPr lang="en-US" sz="1600" dirty="0">
                <a:solidFill>
                  <a:schemeClr val="accent1">
                    <a:lumMod val="75000"/>
                  </a:schemeClr>
                </a:solidFill>
                <a:latin typeface="Courier" pitchFamily="2" charset="0"/>
              </a:rPr>
              <a:t>: command not found </a:t>
            </a:r>
            <a:r>
              <a:rPr lang="en-US" dirty="0">
                <a:solidFill>
                  <a:schemeClr val="tx1"/>
                </a:solidFill>
              </a:rPr>
              <a:t>- make sure you have your '</a:t>
            </a:r>
            <a:r>
              <a:rPr lang="en-US" dirty="0" err="1">
                <a:solidFill>
                  <a:schemeClr val="tx1"/>
                </a:solidFill>
              </a:rPr>
              <a:t>myenv</a:t>
            </a:r>
            <a:r>
              <a:rPr lang="en-US" dirty="0">
                <a:solidFill>
                  <a:schemeClr val="tx1"/>
                </a:solidFill>
              </a:rPr>
              <a:t>' </a:t>
            </a:r>
            <a:r>
              <a:rPr lang="en-US" dirty="0" err="1">
                <a:solidFill>
                  <a:schemeClr val="tx1"/>
                </a:solidFill>
              </a:rPr>
              <a:t>conda</a:t>
            </a:r>
            <a:r>
              <a:rPr lang="en-US" dirty="0">
                <a:solidFill>
                  <a:schemeClr val="tx1"/>
                </a:solidFill>
              </a:rPr>
              <a:t> environment active</a:t>
            </a:r>
          </a:p>
        </p:txBody>
      </p:sp>
      <p:sp>
        <p:nvSpPr>
          <p:cNvPr id="3" name="Slide Number Placeholder 2">
            <a:extLst>
              <a:ext uri="{FF2B5EF4-FFF2-40B4-BE49-F238E27FC236}">
                <a16:creationId xmlns:a16="http://schemas.microsoft.com/office/drawing/2014/main" id="{F7DCE43D-656F-334E-9849-F7DEEDDA28F4}"/>
              </a:ext>
            </a:extLst>
          </p:cNvPr>
          <p:cNvSpPr>
            <a:spLocks noGrp="1"/>
          </p:cNvSpPr>
          <p:nvPr>
            <p:ph type="sldNum" sz="quarter" idx="12"/>
          </p:nvPr>
        </p:nvSpPr>
        <p:spPr/>
        <p:txBody>
          <a:bodyPr/>
          <a:lstStyle/>
          <a:p>
            <a:fld id="{E89BC60F-F4BF-4EE8-9F02-8A0093F1814F}" type="slidenum">
              <a:rPr lang="en-GB" smtClean="0"/>
              <a:t>44</a:t>
            </a:fld>
            <a:endParaRPr lang="en-GB"/>
          </a:p>
        </p:txBody>
      </p:sp>
      <p:sp>
        <p:nvSpPr>
          <p:cNvPr id="4" name="Title 3">
            <a:extLst>
              <a:ext uri="{FF2B5EF4-FFF2-40B4-BE49-F238E27FC236}">
                <a16:creationId xmlns:a16="http://schemas.microsoft.com/office/drawing/2014/main" id="{F200CB1A-CCAA-1743-9F5F-C62641C67B44}"/>
              </a:ext>
            </a:extLst>
          </p:cNvPr>
          <p:cNvSpPr>
            <a:spLocks noGrp="1"/>
          </p:cNvSpPr>
          <p:nvPr>
            <p:ph type="title"/>
          </p:nvPr>
        </p:nvSpPr>
        <p:spPr/>
        <p:txBody>
          <a:bodyPr/>
          <a:lstStyle/>
          <a:p>
            <a:r>
              <a:rPr lang="en-US" dirty="0"/>
              <a:t>Running BLAST	</a:t>
            </a:r>
          </a:p>
        </p:txBody>
      </p:sp>
      <p:sp>
        <p:nvSpPr>
          <p:cNvPr id="8" name="Rectangle 7">
            <a:extLst>
              <a:ext uri="{FF2B5EF4-FFF2-40B4-BE49-F238E27FC236}">
                <a16:creationId xmlns:a16="http://schemas.microsoft.com/office/drawing/2014/main" id="{C8E7EDB8-EE6C-1646-B77F-F8D2E168A4E8}"/>
              </a:ext>
            </a:extLst>
          </p:cNvPr>
          <p:cNvSpPr/>
          <p:nvPr/>
        </p:nvSpPr>
        <p:spPr>
          <a:xfrm>
            <a:off x="4254440" y="4339376"/>
            <a:ext cx="925253" cy="338554"/>
          </a:xfrm>
          <a:prstGeom prst="rect">
            <a:avLst/>
          </a:prstGeom>
        </p:spPr>
        <p:txBody>
          <a:bodyPr wrap="none">
            <a:spAutoFit/>
          </a:bodyPr>
          <a:lstStyle/>
          <a:p>
            <a:r>
              <a:rPr lang="en-US" sz="1600" dirty="0" err="1">
                <a:solidFill>
                  <a:schemeClr val="accent5">
                    <a:lumMod val="50000"/>
                  </a:schemeClr>
                </a:solidFill>
                <a:latin typeface="Courier" pitchFamily="2" charset="0"/>
              </a:rPr>
              <a:t>blastp</a:t>
            </a:r>
            <a:endParaRPr lang="en-US" sz="1600" dirty="0"/>
          </a:p>
        </p:txBody>
      </p:sp>
      <p:sp>
        <p:nvSpPr>
          <p:cNvPr id="15" name="Rectangle 14">
            <a:extLst>
              <a:ext uri="{FF2B5EF4-FFF2-40B4-BE49-F238E27FC236}">
                <a16:creationId xmlns:a16="http://schemas.microsoft.com/office/drawing/2014/main" id="{2F1917B3-207C-DE45-8929-A05D6C8A4090}"/>
              </a:ext>
            </a:extLst>
          </p:cNvPr>
          <p:cNvSpPr/>
          <p:nvPr/>
        </p:nvSpPr>
        <p:spPr>
          <a:xfrm>
            <a:off x="791737" y="1918010"/>
            <a:ext cx="758283" cy="25631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3B712AA-0CC8-E944-902A-1DC854B7C491}"/>
              </a:ext>
            </a:extLst>
          </p:cNvPr>
          <p:cNvGrpSpPr/>
          <p:nvPr/>
        </p:nvGrpSpPr>
        <p:grpSpPr>
          <a:xfrm>
            <a:off x="4288458" y="1951463"/>
            <a:ext cx="1418979" cy="338554"/>
            <a:chOff x="4288458" y="1951463"/>
            <a:chExt cx="1418979" cy="338554"/>
          </a:xfrm>
        </p:grpSpPr>
        <p:sp>
          <p:nvSpPr>
            <p:cNvPr id="5" name="TextBox 4">
              <a:extLst>
                <a:ext uri="{FF2B5EF4-FFF2-40B4-BE49-F238E27FC236}">
                  <a16:creationId xmlns:a16="http://schemas.microsoft.com/office/drawing/2014/main" id="{258BFA2E-4589-A24A-978D-1438019DDCBB}"/>
                </a:ext>
              </a:extLst>
            </p:cNvPr>
            <p:cNvSpPr txBox="1"/>
            <p:nvPr/>
          </p:nvSpPr>
          <p:spPr>
            <a:xfrm>
              <a:off x="4288459" y="1951463"/>
              <a:ext cx="1418978" cy="338554"/>
            </a:xfrm>
            <a:prstGeom prst="rect">
              <a:avLst/>
            </a:prstGeom>
            <a:noFill/>
          </p:spPr>
          <p:txBody>
            <a:bodyPr wrap="none" rtlCol="0">
              <a:spAutoFit/>
            </a:bodyPr>
            <a:lstStyle/>
            <a:p>
              <a:r>
                <a:rPr lang="en-US" sz="1600" dirty="0">
                  <a:solidFill>
                    <a:schemeClr val="accent5">
                      <a:lumMod val="50000"/>
                    </a:schemeClr>
                  </a:solidFill>
                  <a:latin typeface="Courier" pitchFamily="2" charset="0"/>
                </a:rPr>
                <a:t>query_1.fa</a:t>
              </a:r>
            </a:p>
          </p:txBody>
        </p:sp>
        <p:sp>
          <p:nvSpPr>
            <p:cNvPr id="16" name="Rectangle 15">
              <a:extLst>
                <a:ext uri="{FF2B5EF4-FFF2-40B4-BE49-F238E27FC236}">
                  <a16:creationId xmlns:a16="http://schemas.microsoft.com/office/drawing/2014/main" id="{9AF7C3A5-711A-4840-AD24-EC70C914DE91}"/>
                </a:ext>
              </a:extLst>
            </p:cNvPr>
            <p:cNvSpPr/>
            <p:nvPr/>
          </p:nvSpPr>
          <p:spPr>
            <a:xfrm>
              <a:off x="4288458" y="2000115"/>
              <a:ext cx="1418977" cy="28730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a:extLst>
              <a:ext uri="{FF2B5EF4-FFF2-40B4-BE49-F238E27FC236}">
                <a16:creationId xmlns:a16="http://schemas.microsoft.com/office/drawing/2014/main" id="{9B3C1755-A154-5045-9B7F-2DE879E686AB}"/>
              </a:ext>
            </a:extLst>
          </p:cNvPr>
          <p:cNvSpPr/>
          <p:nvPr/>
        </p:nvSpPr>
        <p:spPr>
          <a:xfrm>
            <a:off x="791737" y="2592125"/>
            <a:ext cx="457200" cy="25647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27927AA1-5126-2745-AF8A-1CA31A8CB087}"/>
              </a:ext>
            </a:extLst>
          </p:cNvPr>
          <p:cNvGrpSpPr/>
          <p:nvPr/>
        </p:nvGrpSpPr>
        <p:grpSpPr>
          <a:xfrm>
            <a:off x="4288458" y="2650141"/>
            <a:ext cx="4806176" cy="338554"/>
            <a:chOff x="4288458" y="2650141"/>
            <a:chExt cx="4806176" cy="338554"/>
          </a:xfrm>
        </p:grpSpPr>
        <p:sp>
          <p:nvSpPr>
            <p:cNvPr id="6" name="TextBox 5">
              <a:extLst>
                <a:ext uri="{FF2B5EF4-FFF2-40B4-BE49-F238E27FC236}">
                  <a16:creationId xmlns:a16="http://schemas.microsoft.com/office/drawing/2014/main" id="{4AEDE8B9-C241-7F43-88B0-E805EB972C01}"/>
                </a:ext>
              </a:extLst>
            </p:cNvPr>
            <p:cNvSpPr txBox="1"/>
            <p:nvPr/>
          </p:nvSpPr>
          <p:spPr>
            <a:xfrm flipH="1">
              <a:off x="4288459" y="2650141"/>
              <a:ext cx="4806175" cy="338554"/>
            </a:xfrm>
            <a:prstGeom prst="rect">
              <a:avLst/>
            </a:prstGeom>
            <a:noFill/>
          </p:spPr>
          <p:txBody>
            <a:bodyPr wrap="square" rtlCol="0">
              <a:spAutoFit/>
            </a:bodyPr>
            <a:lstStyle/>
            <a:p>
              <a:r>
                <a:rPr lang="en-US" sz="1600" dirty="0" err="1">
                  <a:solidFill>
                    <a:schemeClr val="accent5">
                      <a:lumMod val="50000"/>
                    </a:schemeClr>
                  </a:solidFill>
                  <a:latin typeface="Courier" pitchFamily="2" charset="0"/>
                </a:rPr>
                <a:t>blast_db</a:t>
              </a:r>
              <a:r>
                <a:rPr lang="en-US" sz="1600" dirty="0">
                  <a:solidFill>
                    <a:schemeClr val="accent5">
                      <a:lumMod val="50000"/>
                    </a:schemeClr>
                  </a:solidFill>
                  <a:latin typeface="Courier" pitchFamily="2" charset="0"/>
                </a:rPr>
                <a:t>/H293</a:t>
              </a:r>
            </a:p>
          </p:txBody>
        </p:sp>
        <p:sp>
          <p:nvSpPr>
            <p:cNvPr id="20" name="Rectangle 19">
              <a:extLst>
                <a:ext uri="{FF2B5EF4-FFF2-40B4-BE49-F238E27FC236}">
                  <a16:creationId xmlns:a16="http://schemas.microsoft.com/office/drawing/2014/main" id="{C0FFFD0D-AAD5-994B-BF24-B9778EFE9D12}"/>
                </a:ext>
              </a:extLst>
            </p:cNvPr>
            <p:cNvSpPr/>
            <p:nvPr/>
          </p:nvSpPr>
          <p:spPr>
            <a:xfrm>
              <a:off x="4288458" y="2674230"/>
              <a:ext cx="1710897" cy="28990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Rectangle 21">
            <a:extLst>
              <a:ext uri="{FF2B5EF4-FFF2-40B4-BE49-F238E27FC236}">
                <a16:creationId xmlns:a16="http://schemas.microsoft.com/office/drawing/2014/main" id="{2618A6A5-5D46-5F42-912C-F2D12075E58E}"/>
              </a:ext>
            </a:extLst>
          </p:cNvPr>
          <p:cNvSpPr/>
          <p:nvPr/>
        </p:nvSpPr>
        <p:spPr>
          <a:xfrm>
            <a:off x="800078" y="3266408"/>
            <a:ext cx="605542" cy="25647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BD61B14B-9B59-734A-9293-AF3B3D4C4ABA}"/>
              </a:ext>
            </a:extLst>
          </p:cNvPr>
          <p:cNvGrpSpPr/>
          <p:nvPr/>
        </p:nvGrpSpPr>
        <p:grpSpPr>
          <a:xfrm>
            <a:off x="4288459" y="3348513"/>
            <a:ext cx="1295547" cy="340984"/>
            <a:chOff x="4288459" y="3348513"/>
            <a:chExt cx="1295547" cy="340984"/>
          </a:xfrm>
        </p:grpSpPr>
        <p:sp>
          <p:nvSpPr>
            <p:cNvPr id="7" name="TextBox 6">
              <a:extLst>
                <a:ext uri="{FF2B5EF4-FFF2-40B4-BE49-F238E27FC236}">
                  <a16:creationId xmlns:a16="http://schemas.microsoft.com/office/drawing/2014/main" id="{AC7C7040-82F8-4A4E-A409-82591BACA47A}"/>
                </a:ext>
              </a:extLst>
            </p:cNvPr>
            <p:cNvSpPr txBox="1"/>
            <p:nvPr/>
          </p:nvSpPr>
          <p:spPr>
            <a:xfrm>
              <a:off x="4288459" y="3350943"/>
              <a:ext cx="1295547" cy="338554"/>
            </a:xfrm>
            <a:prstGeom prst="rect">
              <a:avLst/>
            </a:prstGeom>
            <a:noFill/>
          </p:spPr>
          <p:txBody>
            <a:bodyPr wrap="none" rtlCol="0">
              <a:spAutoFit/>
            </a:bodyPr>
            <a:lstStyle/>
            <a:p>
              <a:r>
                <a:rPr lang="en-US" sz="1600" dirty="0" err="1">
                  <a:solidFill>
                    <a:schemeClr val="accent5">
                      <a:lumMod val="50000"/>
                    </a:schemeClr>
                  </a:solidFill>
                  <a:latin typeface="Courier" pitchFamily="2" charset="0"/>
                </a:rPr>
                <a:t>blast.out</a:t>
              </a:r>
              <a:endParaRPr lang="en-US" sz="1600" dirty="0">
                <a:solidFill>
                  <a:schemeClr val="accent5">
                    <a:lumMod val="50000"/>
                  </a:schemeClr>
                </a:solidFill>
                <a:latin typeface="Courier" pitchFamily="2" charset="0"/>
              </a:endParaRPr>
            </a:p>
          </p:txBody>
        </p:sp>
        <p:sp>
          <p:nvSpPr>
            <p:cNvPr id="23" name="Rectangle 22">
              <a:extLst>
                <a:ext uri="{FF2B5EF4-FFF2-40B4-BE49-F238E27FC236}">
                  <a16:creationId xmlns:a16="http://schemas.microsoft.com/office/drawing/2014/main" id="{8B2D2E42-56DF-EF43-8957-8E46B50E1411}"/>
                </a:ext>
              </a:extLst>
            </p:cNvPr>
            <p:cNvSpPr/>
            <p:nvPr/>
          </p:nvSpPr>
          <p:spPr>
            <a:xfrm>
              <a:off x="4296799" y="3348513"/>
              <a:ext cx="1287207" cy="28990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59E3201C-A500-FF49-B860-D88D95342578}"/>
              </a:ext>
            </a:extLst>
          </p:cNvPr>
          <p:cNvGrpSpPr/>
          <p:nvPr/>
        </p:nvGrpSpPr>
        <p:grpSpPr>
          <a:xfrm>
            <a:off x="5143594" y="4339376"/>
            <a:ext cx="2068374" cy="338554"/>
            <a:chOff x="1405620" y="4567984"/>
            <a:chExt cx="2068374" cy="338554"/>
          </a:xfrm>
        </p:grpSpPr>
        <p:sp>
          <p:nvSpPr>
            <p:cNvPr id="9" name="Rectangle 8">
              <a:extLst>
                <a:ext uri="{FF2B5EF4-FFF2-40B4-BE49-F238E27FC236}">
                  <a16:creationId xmlns:a16="http://schemas.microsoft.com/office/drawing/2014/main" id="{06F488DF-4AC5-6449-91A8-B6DF90187493}"/>
                </a:ext>
              </a:extLst>
            </p:cNvPr>
            <p:cNvSpPr/>
            <p:nvPr/>
          </p:nvSpPr>
          <p:spPr>
            <a:xfrm>
              <a:off x="1405620" y="4567984"/>
              <a:ext cx="1048685" cy="338554"/>
            </a:xfrm>
            <a:prstGeom prst="rect">
              <a:avLst/>
            </a:prstGeom>
          </p:spPr>
          <p:txBody>
            <a:bodyPr wrap="none">
              <a:spAutoFit/>
            </a:bodyPr>
            <a:lstStyle/>
            <a:p>
              <a:r>
                <a:rPr lang="en-US" sz="1600" dirty="0">
                  <a:latin typeface="Courier" pitchFamily="2" charset="0"/>
                </a:rPr>
                <a:t>-query </a:t>
              </a:r>
              <a:endParaRPr lang="en-US" sz="1600" dirty="0"/>
            </a:p>
          </p:txBody>
        </p:sp>
        <p:sp>
          <p:nvSpPr>
            <p:cNvPr id="10" name="Rectangle 9">
              <a:extLst>
                <a:ext uri="{FF2B5EF4-FFF2-40B4-BE49-F238E27FC236}">
                  <a16:creationId xmlns:a16="http://schemas.microsoft.com/office/drawing/2014/main" id="{55AD2DDD-1E02-5840-AB23-E6798B71C7EF}"/>
                </a:ext>
              </a:extLst>
            </p:cNvPr>
            <p:cNvSpPr/>
            <p:nvPr/>
          </p:nvSpPr>
          <p:spPr>
            <a:xfrm>
              <a:off x="2301878" y="4567984"/>
              <a:ext cx="1172116" cy="338554"/>
            </a:xfrm>
            <a:prstGeom prst="rect">
              <a:avLst/>
            </a:prstGeom>
          </p:spPr>
          <p:txBody>
            <a:bodyPr wrap="none">
              <a:spAutoFit/>
            </a:bodyPr>
            <a:lstStyle/>
            <a:p>
              <a:r>
                <a:rPr lang="en-US" sz="1600" dirty="0" err="1">
                  <a:solidFill>
                    <a:schemeClr val="accent5">
                      <a:lumMod val="50000"/>
                    </a:schemeClr>
                  </a:solidFill>
                  <a:latin typeface="Courier" pitchFamily="2" charset="0"/>
                </a:rPr>
                <a:t>query.fa</a:t>
              </a:r>
              <a:endParaRPr lang="en-US" sz="1600" dirty="0">
                <a:solidFill>
                  <a:schemeClr val="accent5">
                    <a:lumMod val="50000"/>
                  </a:schemeClr>
                </a:solidFill>
                <a:latin typeface="Courier" pitchFamily="2" charset="0"/>
              </a:endParaRPr>
            </a:p>
          </p:txBody>
        </p:sp>
      </p:grpSp>
      <p:sp>
        <p:nvSpPr>
          <p:cNvPr id="26" name="Rectangle 25">
            <a:extLst>
              <a:ext uri="{FF2B5EF4-FFF2-40B4-BE49-F238E27FC236}">
                <a16:creationId xmlns:a16="http://schemas.microsoft.com/office/drawing/2014/main" id="{8DC217B3-FB5B-274D-B2F4-071805AFD060}"/>
              </a:ext>
            </a:extLst>
          </p:cNvPr>
          <p:cNvSpPr/>
          <p:nvPr/>
        </p:nvSpPr>
        <p:spPr>
          <a:xfrm>
            <a:off x="5179694" y="4391805"/>
            <a:ext cx="1962167" cy="28990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A962C7B8-0C38-BB43-B431-771DDC98AA91}"/>
              </a:ext>
            </a:extLst>
          </p:cNvPr>
          <p:cNvGrpSpPr/>
          <p:nvPr/>
        </p:nvGrpSpPr>
        <p:grpSpPr>
          <a:xfrm>
            <a:off x="7141861" y="4339376"/>
            <a:ext cx="2238968" cy="338554"/>
            <a:chOff x="3403887" y="4567984"/>
            <a:chExt cx="2238968" cy="338554"/>
          </a:xfrm>
        </p:grpSpPr>
        <p:sp>
          <p:nvSpPr>
            <p:cNvPr id="11" name="Rectangle 10">
              <a:extLst>
                <a:ext uri="{FF2B5EF4-FFF2-40B4-BE49-F238E27FC236}">
                  <a16:creationId xmlns:a16="http://schemas.microsoft.com/office/drawing/2014/main" id="{2E552A69-C54A-1F48-A40E-E6450A721234}"/>
                </a:ext>
              </a:extLst>
            </p:cNvPr>
            <p:cNvSpPr/>
            <p:nvPr/>
          </p:nvSpPr>
          <p:spPr>
            <a:xfrm>
              <a:off x="3403887" y="4567984"/>
              <a:ext cx="678391" cy="338554"/>
            </a:xfrm>
            <a:prstGeom prst="rect">
              <a:avLst/>
            </a:prstGeom>
          </p:spPr>
          <p:txBody>
            <a:bodyPr wrap="none">
              <a:spAutoFit/>
            </a:bodyPr>
            <a:lstStyle/>
            <a:p>
              <a:r>
                <a:rPr lang="en-US" sz="1600" dirty="0">
                  <a:latin typeface="Courier" pitchFamily="2" charset="0"/>
                </a:rPr>
                <a:t>-</a:t>
              </a:r>
              <a:r>
                <a:rPr lang="en-US" sz="1600" dirty="0" err="1">
                  <a:latin typeface="Courier" pitchFamily="2" charset="0"/>
                </a:rPr>
                <a:t>db</a:t>
              </a:r>
              <a:r>
                <a:rPr lang="en-US" sz="1600" dirty="0">
                  <a:latin typeface="Courier" pitchFamily="2" charset="0"/>
                </a:rPr>
                <a:t> </a:t>
              </a:r>
              <a:endParaRPr lang="en-US" sz="1600" dirty="0"/>
            </a:p>
          </p:txBody>
        </p:sp>
        <p:sp>
          <p:nvSpPr>
            <p:cNvPr id="12" name="TextBox 11">
              <a:extLst>
                <a:ext uri="{FF2B5EF4-FFF2-40B4-BE49-F238E27FC236}">
                  <a16:creationId xmlns:a16="http://schemas.microsoft.com/office/drawing/2014/main" id="{790B0A53-810D-CA4E-9490-764DA0CB974D}"/>
                </a:ext>
              </a:extLst>
            </p:cNvPr>
            <p:cNvSpPr txBox="1"/>
            <p:nvPr/>
          </p:nvSpPr>
          <p:spPr>
            <a:xfrm flipH="1">
              <a:off x="3853198" y="4567984"/>
              <a:ext cx="1789657" cy="338554"/>
            </a:xfrm>
            <a:prstGeom prst="rect">
              <a:avLst/>
            </a:prstGeom>
            <a:noFill/>
          </p:spPr>
          <p:txBody>
            <a:bodyPr wrap="square" rtlCol="0">
              <a:spAutoFit/>
            </a:bodyPr>
            <a:lstStyle/>
            <a:p>
              <a:r>
                <a:rPr lang="en-US" sz="1600" dirty="0" err="1">
                  <a:solidFill>
                    <a:schemeClr val="accent5">
                      <a:lumMod val="50000"/>
                    </a:schemeClr>
                  </a:solidFill>
                  <a:latin typeface="Courier" pitchFamily="2" charset="0"/>
                </a:rPr>
                <a:t>blast_db</a:t>
              </a:r>
              <a:r>
                <a:rPr lang="en-US" sz="1600" dirty="0">
                  <a:solidFill>
                    <a:schemeClr val="accent5">
                      <a:lumMod val="50000"/>
                    </a:schemeClr>
                  </a:solidFill>
                  <a:latin typeface="Courier" pitchFamily="2" charset="0"/>
                </a:rPr>
                <a:t>/H293</a:t>
              </a:r>
            </a:p>
          </p:txBody>
        </p:sp>
      </p:grpSp>
      <p:sp>
        <p:nvSpPr>
          <p:cNvPr id="27" name="Rectangle 26">
            <a:extLst>
              <a:ext uri="{FF2B5EF4-FFF2-40B4-BE49-F238E27FC236}">
                <a16:creationId xmlns:a16="http://schemas.microsoft.com/office/drawing/2014/main" id="{EA95494B-65E2-2B49-9B75-C6AA2DF2D837}"/>
              </a:ext>
            </a:extLst>
          </p:cNvPr>
          <p:cNvSpPr/>
          <p:nvPr/>
        </p:nvSpPr>
        <p:spPr>
          <a:xfrm>
            <a:off x="7180466" y="4391805"/>
            <a:ext cx="2122307" cy="28990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9473F7F3-8A42-EA49-9777-962CD1A984EB}"/>
              </a:ext>
            </a:extLst>
          </p:cNvPr>
          <p:cNvGrpSpPr/>
          <p:nvPr/>
        </p:nvGrpSpPr>
        <p:grpSpPr>
          <a:xfrm>
            <a:off x="9302773" y="4339376"/>
            <a:ext cx="1908978" cy="338554"/>
            <a:chOff x="5564799" y="4567984"/>
            <a:chExt cx="1908978" cy="338554"/>
          </a:xfrm>
        </p:grpSpPr>
        <p:sp>
          <p:nvSpPr>
            <p:cNvPr id="13" name="Rectangle 12">
              <a:extLst>
                <a:ext uri="{FF2B5EF4-FFF2-40B4-BE49-F238E27FC236}">
                  <a16:creationId xmlns:a16="http://schemas.microsoft.com/office/drawing/2014/main" id="{BAD36F2D-0B72-E746-B6FA-10AA880C5991}"/>
                </a:ext>
              </a:extLst>
            </p:cNvPr>
            <p:cNvSpPr/>
            <p:nvPr/>
          </p:nvSpPr>
          <p:spPr>
            <a:xfrm>
              <a:off x="5564799" y="4567984"/>
              <a:ext cx="801823" cy="338554"/>
            </a:xfrm>
            <a:prstGeom prst="rect">
              <a:avLst/>
            </a:prstGeom>
          </p:spPr>
          <p:txBody>
            <a:bodyPr wrap="none">
              <a:spAutoFit/>
            </a:bodyPr>
            <a:lstStyle/>
            <a:p>
              <a:r>
                <a:rPr lang="en-US" sz="1600" dirty="0">
                  <a:latin typeface="Courier" pitchFamily="2" charset="0"/>
                </a:rPr>
                <a:t>-out </a:t>
              </a:r>
              <a:endParaRPr lang="en-US" sz="1600" dirty="0"/>
            </a:p>
          </p:txBody>
        </p:sp>
        <p:sp>
          <p:nvSpPr>
            <p:cNvPr id="14" name="TextBox 13">
              <a:extLst>
                <a:ext uri="{FF2B5EF4-FFF2-40B4-BE49-F238E27FC236}">
                  <a16:creationId xmlns:a16="http://schemas.microsoft.com/office/drawing/2014/main" id="{BC2FE201-91C5-8044-AEC8-9646817420A8}"/>
                </a:ext>
              </a:extLst>
            </p:cNvPr>
            <p:cNvSpPr txBox="1"/>
            <p:nvPr/>
          </p:nvSpPr>
          <p:spPr>
            <a:xfrm>
              <a:off x="6178230" y="4567984"/>
              <a:ext cx="1295547" cy="338554"/>
            </a:xfrm>
            <a:prstGeom prst="rect">
              <a:avLst/>
            </a:prstGeom>
            <a:noFill/>
          </p:spPr>
          <p:txBody>
            <a:bodyPr wrap="none" rtlCol="0">
              <a:spAutoFit/>
            </a:bodyPr>
            <a:lstStyle/>
            <a:p>
              <a:r>
                <a:rPr lang="en-US" sz="1600" dirty="0" err="1">
                  <a:solidFill>
                    <a:schemeClr val="accent5">
                      <a:lumMod val="50000"/>
                    </a:schemeClr>
                  </a:solidFill>
                  <a:latin typeface="Courier" pitchFamily="2" charset="0"/>
                </a:rPr>
                <a:t>blast.out</a:t>
              </a:r>
              <a:endParaRPr lang="en-US" sz="1600" dirty="0">
                <a:solidFill>
                  <a:schemeClr val="accent5">
                    <a:lumMod val="50000"/>
                  </a:schemeClr>
                </a:solidFill>
                <a:latin typeface="Courier" pitchFamily="2" charset="0"/>
              </a:endParaRPr>
            </a:p>
          </p:txBody>
        </p:sp>
      </p:grpSp>
      <p:sp>
        <p:nvSpPr>
          <p:cNvPr id="28" name="Rectangle 27">
            <a:extLst>
              <a:ext uri="{FF2B5EF4-FFF2-40B4-BE49-F238E27FC236}">
                <a16:creationId xmlns:a16="http://schemas.microsoft.com/office/drawing/2014/main" id="{5CCC7B6C-6FBA-344C-9944-8D9AA59D635A}"/>
              </a:ext>
            </a:extLst>
          </p:cNvPr>
          <p:cNvSpPr/>
          <p:nvPr/>
        </p:nvSpPr>
        <p:spPr>
          <a:xfrm>
            <a:off x="9350194" y="4391805"/>
            <a:ext cx="1861558" cy="28990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BA3A6115-26E7-BF43-BA9F-440AAD79F85A}"/>
              </a:ext>
            </a:extLst>
          </p:cNvPr>
          <p:cNvSpPr txBox="1"/>
          <p:nvPr/>
        </p:nvSpPr>
        <p:spPr>
          <a:xfrm>
            <a:off x="8619893" y="3512634"/>
            <a:ext cx="184731" cy="369332"/>
          </a:xfrm>
          <a:prstGeom prst="rect">
            <a:avLst/>
          </a:prstGeom>
          <a:noFill/>
        </p:spPr>
        <p:txBody>
          <a:bodyPr wrap="none" rtlCol="0">
            <a:spAutoFit/>
          </a:bodyPr>
          <a:lstStyle/>
          <a:p>
            <a:endParaRPr lang="en-US" dirty="0"/>
          </a:p>
        </p:txBody>
      </p:sp>
      <p:sp>
        <p:nvSpPr>
          <p:cNvPr id="17" name="Rectangle 16">
            <a:extLst>
              <a:ext uri="{FF2B5EF4-FFF2-40B4-BE49-F238E27FC236}">
                <a16:creationId xmlns:a16="http://schemas.microsoft.com/office/drawing/2014/main" id="{327E73C6-FD80-3C4A-89EB-F6AC85E94766}"/>
              </a:ext>
            </a:extLst>
          </p:cNvPr>
          <p:cNvSpPr/>
          <p:nvPr/>
        </p:nvSpPr>
        <p:spPr>
          <a:xfrm>
            <a:off x="21991" y="4335088"/>
            <a:ext cx="4504759" cy="338554"/>
          </a:xfrm>
          <a:prstGeom prst="rect">
            <a:avLst/>
          </a:prstGeom>
        </p:spPr>
        <p:txBody>
          <a:bodyPr wrap="none">
            <a:spAutoFit/>
          </a:bodyPr>
          <a:lstStyle/>
          <a:p>
            <a:r>
              <a:rPr lang="en-US" sz="1600" dirty="0">
                <a:solidFill>
                  <a:schemeClr val="accent1">
                    <a:lumMod val="75000"/>
                  </a:schemeClr>
                </a:solidFill>
                <a:latin typeface="Courier" pitchFamily="2" charset="0"/>
              </a:rPr>
              <a:t>[jabbott@c6320-4-2 </a:t>
            </a:r>
            <a:r>
              <a:rPr lang="en-US" sz="1600" dirty="0" err="1">
                <a:solidFill>
                  <a:schemeClr val="accent1">
                    <a:lumMod val="75000"/>
                  </a:schemeClr>
                </a:solidFill>
                <a:latin typeface="Courier" pitchFamily="2" charset="0"/>
              </a:rPr>
              <a:t>intro_to_hpc</a:t>
            </a:r>
            <a:r>
              <a:rPr lang="en-US" sz="1600" dirty="0">
                <a:solidFill>
                  <a:schemeClr val="accent1">
                    <a:lumMod val="75000"/>
                  </a:schemeClr>
                </a:solidFill>
                <a:latin typeface="Courier" pitchFamily="2" charset="0"/>
              </a:rPr>
              <a:t>]$ </a:t>
            </a:r>
            <a:endParaRPr lang="en-US" sz="1600" dirty="0"/>
          </a:p>
        </p:txBody>
      </p:sp>
      <p:grpSp>
        <p:nvGrpSpPr>
          <p:cNvPr id="25" name="Group 24">
            <a:extLst>
              <a:ext uri="{FF2B5EF4-FFF2-40B4-BE49-F238E27FC236}">
                <a16:creationId xmlns:a16="http://schemas.microsoft.com/office/drawing/2014/main" id="{D2D13405-8CAD-B149-A083-A553230186E1}"/>
              </a:ext>
            </a:extLst>
          </p:cNvPr>
          <p:cNvGrpSpPr/>
          <p:nvPr/>
        </p:nvGrpSpPr>
        <p:grpSpPr>
          <a:xfrm>
            <a:off x="195833" y="4645067"/>
            <a:ext cx="3797450" cy="624235"/>
            <a:chOff x="195833" y="4902251"/>
            <a:chExt cx="3797450" cy="624235"/>
          </a:xfrm>
        </p:grpSpPr>
        <p:sp>
          <p:nvSpPr>
            <p:cNvPr id="18" name="TextBox 17">
              <a:extLst>
                <a:ext uri="{FF2B5EF4-FFF2-40B4-BE49-F238E27FC236}">
                  <a16:creationId xmlns:a16="http://schemas.microsoft.com/office/drawing/2014/main" id="{75747C17-5A1B-584B-8C6C-54ECCE8656DA}"/>
                </a:ext>
              </a:extLst>
            </p:cNvPr>
            <p:cNvSpPr txBox="1"/>
            <p:nvPr/>
          </p:nvSpPr>
          <p:spPr>
            <a:xfrm>
              <a:off x="195833" y="5157154"/>
              <a:ext cx="3797450" cy="369332"/>
            </a:xfrm>
            <a:prstGeom prst="rect">
              <a:avLst/>
            </a:prstGeom>
            <a:noFill/>
          </p:spPr>
          <p:txBody>
            <a:bodyPr wrap="none" rtlCol="0">
              <a:spAutoFit/>
            </a:bodyPr>
            <a:lstStyle/>
            <a:p>
              <a:r>
                <a:rPr lang="en-US" dirty="0"/>
                <a:t>First, check we are not on a login node</a:t>
              </a:r>
            </a:p>
          </p:txBody>
        </p:sp>
        <p:cxnSp>
          <p:nvCxnSpPr>
            <p:cNvPr id="24" name="Straight Arrow Connector 23">
              <a:extLst>
                <a:ext uri="{FF2B5EF4-FFF2-40B4-BE49-F238E27FC236}">
                  <a16:creationId xmlns:a16="http://schemas.microsoft.com/office/drawing/2014/main" id="{CFED7934-AD2C-E64A-84BD-AB47E2603AEC}"/>
                </a:ext>
              </a:extLst>
            </p:cNvPr>
            <p:cNvCxnSpPr>
              <a:cxnSpLocks/>
            </p:cNvCxnSpPr>
            <p:nvPr/>
          </p:nvCxnSpPr>
          <p:spPr>
            <a:xfrm flipV="1">
              <a:off x="1771650" y="4902251"/>
              <a:ext cx="0" cy="3555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03782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nodeType="clickEffect">
                                  <p:stCondLst>
                                    <p:cond delay="0"/>
                                  </p:stCondLst>
                                  <p:childTnLst>
                                    <p:set>
                                      <p:cBhvr>
                                        <p:cTn id="36" dur="1" fill="hold">
                                          <p:stCondLst>
                                            <p:cond delay="0"/>
                                          </p:stCondLst>
                                        </p:cTn>
                                        <p:tgtEl>
                                          <p:spTgt spid="25"/>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1"/>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grpId="1" nodeType="clickEffect">
                                  <p:stCondLst>
                                    <p:cond delay="0"/>
                                  </p:stCondLst>
                                  <p:childTnLst>
                                    <p:set>
                                      <p:cBhvr>
                                        <p:cTn id="58" dur="1" fill="hold">
                                          <p:stCondLst>
                                            <p:cond delay="0"/>
                                          </p:stCondLst>
                                        </p:cTn>
                                        <p:tgtEl>
                                          <p:spTgt spid="26"/>
                                        </p:tgtEl>
                                        <p:attrNameLst>
                                          <p:attrName>style.visibility</p:attrName>
                                        </p:attrNameLst>
                                      </p:cBhvr>
                                      <p:to>
                                        <p:strVal val="hidden"/>
                                      </p:to>
                                    </p:set>
                                  </p:childTnLst>
                                </p:cTn>
                              </p:par>
                              <p:par>
                                <p:cTn id="59" presetID="1" presetClass="exit" presetSubtype="0" fill="hold" grpId="1" nodeType="withEffect">
                                  <p:stCondLst>
                                    <p:cond delay="0"/>
                                  </p:stCondLst>
                                  <p:childTnLst>
                                    <p:set>
                                      <p:cBhvr>
                                        <p:cTn id="60" dur="1" fill="hold">
                                          <p:stCondLst>
                                            <p:cond delay="0"/>
                                          </p:stCondLst>
                                        </p:cTn>
                                        <p:tgtEl>
                                          <p:spTgt spid="15"/>
                                        </p:tgtEl>
                                        <p:attrNameLst>
                                          <p:attrName>style.visibility</p:attrName>
                                        </p:attrNameLst>
                                      </p:cBhvr>
                                      <p:to>
                                        <p:strVal val="hidden"/>
                                      </p:to>
                                    </p:set>
                                  </p:childTnLst>
                                </p:cTn>
                              </p:par>
                              <p:par>
                                <p:cTn id="61" presetID="1" presetClass="exit" presetSubtype="0" fill="hold" nodeType="withEffect">
                                  <p:stCondLst>
                                    <p:cond delay="0"/>
                                  </p:stCondLst>
                                  <p:childTnLst>
                                    <p:set>
                                      <p:cBhvr>
                                        <p:cTn id="62" dur="1" fill="hold">
                                          <p:stCondLst>
                                            <p:cond delay="0"/>
                                          </p:stCondLst>
                                        </p:cTn>
                                        <p:tgtEl>
                                          <p:spTgt spid="31"/>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9"/>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32"/>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39"/>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27"/>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22"/>
                                        </p:tgtEl>
                                        <p:attrNameLst>
                                          <p:attrName>style.visibility</p:attrName>
                                        </p:attrNameLst>
                                      </p:cBhvr>
                                      <p:to>
                                        <p:strVal val="visible"/>
                                      </p:to>
                                    </p:set>
                                  </p:childTnLst>
                                </p:cTn>
                              </p:par>
                              <p:par>
                                <p:cTn id="81" presetID="1" presetClass="exit" presetSubtype="0" fill="hold" grpId="1" nodeType="withEffect">
                                  <p:stCondLst>
                                    <p:cond delay="0"/>
                                  </p:stCondLst>
                                  <p:childTnLst>
                                    <p:set>
                                      <p:cBhvr>
                                        <p:cTn id="82" dur="1" fill="hold">
                                          <p:stCondLst>
                                            <p:cond delay="0"/>
                                          </p:stCondLst>
                                        </p:cTn>
                                        <p:tgtEl>
                                          <p:spTgt spid="19"/>
                                        </p:tgtEl>
                                        <p:attrNameLst>
                                          <p:attrName>style.visibility</p:attrName>
                                        </p:attrNameLst>
                                      </p:cBhvr>
                                      <p:to>
                                        <p:strVal val="hidden"/>
                                      </p:to>
                                    </p:set>
                                  </p:childTnLst>
                                </p:cTn>
                              </p:par>
                              <p:par>
                                <p:cTn id="83" presetID="1" presetClass="exit" presetSubtype="0" fill="hold" nodeType="withEffect">
                                  <p:stCondLst>
                                    <p:cond delay="0"/>
                                  </p:stCondLst>
                                  <p:childTnLst>
                                    <p:set>
                                      <p:cBhvr>
                                        <p:cTn id="84" dur="1" fill="hold">
                                          <p:stCondLst>
                                            <p:cond delay="0"/>
                                          </p:stCondLst>
                                        </p:cTn>
                                        <p:tgtEl>
                                          <p:spTgt spid="32"/>
                                        </p:tgtEl>
                                        <p:attrNameLst>
                                          <p:attrName>style.visibility</p:attrName>
                                        </p:attrNameLst>
                                      </p:cBhvr>
                                      <p:to>
                                        <p:strVal val="hidden"/>
                                      </p:to>
                                    </p:set>
                                  </p:childTnLst>
                                </p:cTn>
                              </p:par>
                              <p:par>
                                <p:cTn id="85" presetID="1" presetClass="exit" presetSubtype="0" fill="hold" grpId="1" nodeType="withEffect">
                                  <p:stCondLst>
                                    <p:cond delay="0"/>
                                  </p:stCondLst>
                                  <p:childTnLst>
                                    <p:set>
                                      <p:cBhvr>
                                        <p:cTn id="86" dur="1" fill="hold">
                                          <p:stCondLst>
                                            <p:cond delay="0"/>
                                          </p:stCondLst>
                                        </p:cTn>
                                        <p:tgtEl>
                                          <p:spTgt spid="27"/>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33"/>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36"/>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28"/>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xit" presetSubtype="0" fill="hold" grpId="1" nodeType="clickEffect">
                                  <p:stCondLst>
                                    <p:cond delay="0"/>
                                  </p:stCondLst>
                                  <p:childTnLst>
                                    <p:set>
                                      <p:cBhvr>
                                        <p:cTn id="100" dur="1" fill="hold">
                                          <p:stCondLst>
                                            <p:cond delay="0"/>
                                          </p:stCondLst>
                                        </p:cTn>
                                        <p:tgtEl>
                                          <p:spTgt spid="22"/>
                                        </p:tgtEl>
                                        <p:attrNameLst>
                                          <p:attrName>style.visibility</p:attrName>
                                        </p:attrNameLst>
                                      </p:cBhvr>
                                      <p:to>
                                        <p:strVal val="hidden"/>
                                      </p:to>
                                    </p:set>
                                  </p:childTnLst>
                                </p:cTn>
                              </p:par>
                              <p:par>
                                <p:cTn id="101" presetID="1" presetClass="exit" presetSubtype="0" fill="hold" nodeType="withEffect">
                                  <p:stCondLst>
                                    <p:cond delay="0"/>
                                  </p:stCondLst>
                                  <p:childTnLst>
                                    <p:set>
                                      <p:cBhvr>
                                        <p:cTn id="102" dur="1" fill="hold">
                                          <p:stCondLst>
                                            <p:cond delay="0"/>
                                          </p:stCondLst>
                                        </p:cTn>
                                        <p:tgtEl>
                                          <p:spTgt spid="33"/>
                                        </p:tgtEl>
                                        <p:attrNameLst>
                                          <p:attrName>style.visibility</p:attrName>
                                        </p:attrNameLst>
                                      </p:cBhvr>
                                      <p:to>
                                        <p:strVal val="hidden"/>
                                      </p:to>
                                    </p:set>
                                  </p:childTnLst>
                                </p:cTn>
                              </p:par>
                              <p:par>
                                <p:cTn id="103" presetID="1" presetClass="exit" presetSubtype="0" fill="hold" grpId="1" nodeType="withEffect">
                                  <p:stCondLst>
                                    <p:cond delay="0"/>
                                  </p:stCondLst>
                                  <p:childTnLst>
                                    <p:set>
                                      <p:cBhvr>
                                        <p:cTn id="104" dur="1" fill="hold">
                                          <p:stCondLst>
                                            <p:cond delay="0"/>
                                          </p:stCondLst>
                                        </p:cTn>
                                        <p:tgtEl>
                                          <p:spTgt spid="28"/>
                                        </p:tgtEl>
                                        <p:attrNameLst>
                                          <p:attrName>style.visibility</p:attrName>
                                        </p:attrNameLst>
                                      </p:cBhvr>
                                      <p:to>
                                        <p:strVal val="hidden"/>
                                      </p:to>
                                    </p:set>
                                  </p:childTnLst>
                                </p:cTn>
                              </p:par>
                              <p:par>
                                <p:cTn id="105" presetID="1" presetClass="entr" presetSubtype="0" fill="hold" grpId="0" nodeType="withEffect">
                                  <p:stCondLst>
                                    <p:cond delay="0"/>
                                  </p:stCondLst>
                                  <p:childTnLst>
                                    <p:set>
                                      <p:cBhvr>
                                        <p:cTn id="106"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8" grpId="0"/>
      <p:bldP spid="15" grpId="0" animBg="1"/>
      <p:bldP spid="15" grpId="1" animBg="1"/>
      <p:bldP spid="19" grpId="0" animBg="1"/>
      <p:bldP spid="19" grpId="1" animBg="1"/>
      <p:bldP spid="22" grpId="0" animBg="1"/>
      <p:bldP spid="22" grpId="1" animBg="1"/>
      <p:bldP spid="26" grpId="0" animBg="1"/>
      <p:bldP spid="26" grpId="1" animBg="1"/>
      <p:bldP spid="27" grpId="0" animBg="1"/>
      <p:bldP spid="27" grpId="1" animBg="1"/>
      <p:bldP spid="28" grpId="0" animBg="1"/>
      <p:bldP spid="28" grpId="1" animBg="1"/>
      <p:bldP spid="17"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E1B3FD3-55E9-394C-B410-F74AAA299704}"/>
              </a:ext>
            </a:extLst>
          </p:cNvPr>
          <p:cNvSpPr>
            <a:spLocks noGrp="1"/>
          </p:cNvSpPr>
          <p:nvPr>
            <p:ph idx="1"/>
          </p:nvPr>
        </p:nvSpPr>
        <p:spPr/>
        <p:txBody>
          <a:bodyPr/>
          <a:lstStyle/>
          <a:p>
            <a:pPr marL="342900" indent="-342900">
              <a:buFont typeface="Arial" panose="020B0604020202020204" pitchFamily="34" charset="0"/>
              <a:buChar char="•"/>
            </a:pPr>
            <a:r>
              <a:rPr lang="en-US" dirty="0"/>
              <a:t>Next, we'll write a script to run our command for us</a:t>
            </a:r>
          </a:p>
          <a:p>
            <a:pPr marL="355600" lvl="2" indent="0">
              <a:buNone/>
            </a:pPr>
            <a:r>
              <a:rPr lang="en-US" dirty="0">
                <a:solidFill>
                  <a:schemeClr val="accent1">
                    <a:lumMod val="75000"/>
                  </a:schemeClr>
                </a:solidFill>
                <a:latin typeface="Courier" pitchFamily="2" charset="0"/>
              </a:rPr>
              <a:t>(</a:t>
            </a:r>
            <a:r>
              <a:rPr lang="en-US" dirty="0" err="1">
                <a:solidFill>
                  <a:schemeClr val="accent1">
                    <a:lumMod val="75000"/>
                  </a:schemeClr>
                </a:solidFill>
                <a:latin typeface="Courier" pitchFamily="2" charset="0"/>
              </a:rPr>
              <a:t>myenv</a:t>
            </a:r>
            <a:r>
              <a:rPr lang="en-US" dirty="0">
                <a:solidFill>
                  <a:schemeClr val="accent1">
                    <a:lumMod val="75000"/>
                  </a:schemeClr>
                </a:solidFill>
                <a:latin typeface="Courier" pitchFamily="2" charset="0"/>
              </a:rPr>
              <a:t>) jabbott@c6320-4-2 </a:t>
            </a:r>
            <a:r>
              <a:rPr lang="en-US" dirty="0" err="1">
                <a:solidFill>
                  <a:schemeClr val="accent1">
                    <a:lumMod val="75000"/>
                  </a:schemeClr>
                </a:solidFill>
                <a:latin typeface="Courier" pitchFamily="2" charset="0"/>
              </a:rPr>
              <a:t>intro_to_hpc</a:t>
            </a:r>
            <a:r>
              <a:rPr lang="en-US" dirty="0">
                <a:solidFill>
                  <a:schemeClr val="accent1">
                    <a:lumMod val="75000"/>
                  </a:schemeClr>
                </a:solidFill>
                <a:latin typeface="Courier" pitchFamily="2" charset="0"/>
              </a:rPr>
              <a:t>]$ </a:t>
            </a:r>
            <a:r>
              <a:rPr lang="en-US" dirty="0">
                <a:solidFill>
                  <a:schemeClr val="accent5">
                    <a:lumMod val="50000"/>
                  </a:schemeClr>
                </a:solidFill>
                <a:latin typeface="Courier" pitchFamily="2" charset="0"/>
              </a:rPr>
              <a:t>rm </a:t>
            </a:r>
            <a:r>
              <a:rPr lang="en-US" dirty="0" err="1">
                <a:solidFill>
                  <a:schemeClr val="accent5">
                    <a:lumMod val="50000"/>
                  </a:schemeClr>
                </a:solidFill>
                <a:latin typeface="Courier" pitchFamily="2" charset="0"/>
              </a:rPr>
              <a:t>blast.out</a:t>
            </a:r>
            <a:endParaRPr lang="en-US" dirty="0">
              <a:solidFill>
                <a:schemeClr val="accent5">
                  <a:lumMod val="50000"/>
                </a:schemeClr>
              </a:solidFill>
            </a:endParaRPr>
          </a:p>
          <a:p>
            <a:pPr marL="355600" lvl="2" indent="0">
              <a:buNone/>
            </a:pPr>
            <a:r>
              <a:rPr lang="en-US" dirty="0">
                <a:solidFill>
                  <a:schemeClr val="accent1">
                    <a:lumMod val="75000"/>
                  </a:schemeClr>
                </a:solidFill>
                <a:latin typeface="Courier" pitchFamily="2" charset="0"/>
              </a:rPr>
              <a:t>(</a:t>
            </a:r>
            <a:r>
              <a:rPr lang="en-US" dirty="0" err="1">
                <a:solidFill>
                  <a:schemeClr val="accent1">
                    <a:lumMod val="75000"/>
                  </a:schemeClr>
                </a:solidFill>
                <a:latin typeface="Courier" pitchFamily="2" charset="0"/>
              </a:rPr>
              <a:t>myenv</a:t>
            </a:r>
            <a:r>
              <a:rPr lang="en-US" dirty="0">
                <a:solidFill>
                  <a:schemeClr val="accent1">
                    <a:lumMod val="75000"/>
                  </a:schemeClr>
                </a:solidFill>
                <a:latin typeface="Courier" pitchFamily="2" charset="0"/>
              </a:rPr>
              <a:t>) jabbott@c6320-4-2 </a:t>
            </a:r>
            <a:r>
              <a:rPr lang="en-US" dirty="0" err="1">
                <a:solidFill>
                  <a:schemeClr val="accent1">
                    <a:lumMod val="75000"/>
                  </a:schemeClr>
                </a:solidFill>
                <a:latin typeface="Courier" pitchFamily="2" charset="0"/>
              </a:rPr>
              <a:t>intro_to_hpc</a:t>
            </a:r>
            <a:r>
              <a:rPr lang="en-US" dirty="0">
                <a:solidFill>
                  <a:schemeClr val="accent1">
                    <a:lumMod val="75000"/>
                  </a:schemeClr>
                </a:solidFill>
                <a:latin typeface="Courier" pitchFamily="2" charset="0"/>
              </a:rPr>
              <a:t>]$ </a:t>
            </a:r>
            <a:r>
              <a:rPr lang="en-US" dirty="0">
                <a:solidFill>
                  <a:schemeClr val="accent5">
                    <a:lumMod val="50000"/>
                  </a:schemeClr>
                </a:solidFill>
                <a:latin typeface="Courier" pitchFamily="2" charset="0"/>
              </a:rPr>
              <a:t>nano </a:t>
            </a:r>
            <a:r>
              <a:rPr lang="en-US" dirty="0" err="1">
                <a:solidFill>
                  <a:schemeClr val="accent5">
                    <a:lumMod val="50000"/>
                  </a:schemeClr>
                </a:solidFill>
                <a:latin typeface="Courier" pitchFamily="2" charset="0"/>
              </a:rPr>
              <a:t>blast.sh</a:t>
            </a:r>
            <a:endParaRPr lang="en-US" dirty="0">
              <a:solidFill>
                <a:schemeClr val="accent5">
                  <a:lumMod val="50000"/>
                </a:schemeClr>
              </a:solidFill>
              <a:latin typeface="Courier" pitchFamily="2" charset="0"/>
            </a:endParaRPr>
          </a:p>
          <a:p>
            <a:pPr marL="342900" indent="-342900">
              <a:buFont typeface="Arial" panose="020B0604020202020204" pitchFamily="34" charset="0"/>
              <a:buChar char="•"/>
            </a:pPr>
            <a:r>
              <a:rPr lang="en-US" dirty="0"/>
              <a:t>Enter the following:</a:t>
            </a:r>
          </a:p>
          <a:p>
            <a:r>
              <a:rPr lang="en-US" dirty="0">
                <a:latin typeface="Courier" pitchFamily="2" charset="0"/>
              </a:rPr>
              <a:t>#!/bin/bash</a:t>
            </a:r>
          </a:p>
          <a:p>
            <a:r>
              <a:rPr lang="en-US" dirty="0" err="1">
                <a:latin typeface="Courier" pitchFamily="2" charset="0"/>
              </a:rPr>
              <a:t>blastp</a:t>
            </a:r>
            <a:r>
              <a:rPr lang="en-US" dirty="0">
                <a:latin typeface="Courier" pitchFamily="2" charset="0"/>
              </a:rPr>
              <a:t> -query </a:t>
            </a:r>
            <a:r>
              <a:rPr lang="en-US" dirty="0" err="1">
                <a:latin typeface="Courier" pitchFamily="2" charset="0"/>
              </a:rPr>
              <a:t>query.fa</a:t>
            </a:r>
            <a:r>
              <a:rPr lang="en-US" dirty="0">
                <a:latin typeface="Courier" pitchFamily="2" charset="0"/>
              </a:rPr>
              <a:t> -</a:t>
            </a:r>
            <a:r>
              <a:rPr lang="en-US" dirty="0" err="1">
                <a:latin typeface="Courier" pitchFamily="2" charset="0"/>
              </a:rPr>
              <a:t>db</a:t>
            </a:r>
            <a:r>
              <a:rPr lang="en-US" dirty="0">
                <a:latin typeface="Courier" pitchFamily="2" charset="0"/>
              </a:rPr>
              <a:t> </a:t>
            </a:r>
            <a:r>
              <a:rPr lang="en-US" dirty="0" err="1">
                <a:latin typeface="Courier" pitchFamily="2" charset="0"/>
              </a:rPr>
              <a:t>blast_db</a:t>
            </a:r>
            <a:r>
              <a:rPr lang="en-US" dirty="0">
                <a:latin typeface="Courier" pitchFamily="2" charset="0"/>
              </a:rPr>
              <a:t>/H293 -out </a:t>
            </a:r>
            <a:r>
              <a:rPr lang="en-US" dirty="0" err="1">
                <a:latin typeface="Courier" pitchFamily="2" charset="0"/>
              </a:rPr>
              <a:t>output.txt</a:t>
            </a:r>
            <a:endParaRPr lang="en-US" dirty="0">
              <a:latin typeface="Courier" pitchFamily="2" charset="0"/>
            </a:endParaRPr>
          </a:p>
          <a:p>
            <a:pPr marL="342900" indent="-342900">
              <a:buFont typeface="Arial" panose="020B0604020202020204" pitchFamily="34" charset="0"/>
              <a:buChar char="•"/>
            </a:pPr>
            <a:r>
              <a:rPr lang="en-US" dirty="0"/>
              <a:t>Save the script (</a:t>
            </a:r>
            <a:r>
              <a:rPr lang="en-US" dirty="0">
                <a:latin typeface="Courier" pitchFamily="2" charset="0"/>
              </a:rPr>
              <a:t>ctrl-o</a:t>
            </a:r>
            <a:r>
              <a:rPr lang="en-US" dirty="0"/>
              <a:t>) and exit (</a:t>
            </a:r>
            <a:r>
              <a:rPr lang="en-US" dirty="0">
                <a:latin typeface="Courier" pitchFamily="2" charset="0"/>
              </a:rPr>
              <a:t>ctrl-x</a:t>
            </a:r>
            <a:r>
              <a:rPr lang="en-US" dirty="0"/>
              <a:t>)</a:t>
            </a:r>
          </a:p>
          <a:p>
            <a:pPr marL="342900" indent="-342900">
              <a:buFont typeface="Arial" panose="020B0604020202020204" pitchFamily="34" charset="0"/>
              <a:buChar char="•"/>
            </a:pPr>
            <a:r>
              <a:rPr lang="en-US" dirty="0"/>
              <a:t>Make it executable:</a:t>
            </a:r>
          </a:p>
          <a:p>
            <a:pPr marL="355600" lvl="2" indent="0">
              <a:buNone/>
            </a:pPr>
            <a:r>
              <a:rPr lang="en-US" dirty="0">
                <a:solidFill>
                  <a:schemeClr val="accent1">
                    <a:lumMod val="75000"/>
                  </a:schemeClr>
                </a:solidFill>
                <a:latin typeface="Courier" pitchFamily="2" charset="0"/>
              </a:rPr>
              <a:t>(</a:t>
            </a:r>
            <a:r>
              <a:rPr lang="en-US" dirty="0" err="1">
                <a:solidFill>
                  <a:schemeClr val="accent1">
                    <a:lumMod val="75000"/>
                  </a:schemeClr>
                </a:solidFill>
                <a:latin typeface="Courier" pitchFamily="2" charset="0"/>
              </a:rPr>
              <a:t>myenv</a:t>
            </a:r>
            <a:r>
              <a:rPr lang="en-US" dirty="0">
                <a:solidFill>
                  <a:schemeClr val="accent1">
                    <a:lumMod val="75000"/>
                  </a:schemeClr>
                </a:solidFill>
                <a:latin typeface="Courier" pitchFamily="2" charset="0"/>
              </a:rPr>
              <a:t>) jabbott@c6320-4-2 </a:t>
            </a:r>
            <a:r>
              <a:rPr lang="en-US" dirty="0" err="1">
                <a:solidFill>
                  <a:schemeClr val="accent1">
                    <a:lumMod val="75000"/>
                  </a:schemeClr>
                </a:solidFill>
                <a:latin typeface="Courier" pitchFamily="2" charset="0"/>
              </a:rPr>
              <a:t>intro_to_hpc</a:t>
            </a:r>
            <a:r>
              <a:rPr lang="en-US" dirty="0">
                <a:solidFill>
                  <a:schemeClr val="accent1">
                    <a:lumMod val="75000"/>
                  </a:schemeClr>
                </a:solidFill>
                <a:latin typeface="Courier" pitchFamily="2" charset="0"/>
              </a:rPr>
              <a:t>]$ </a:t>
            </a:r>
            <a:r>
              <a:rPr lang="en-US" dirty="0" err="1">
                <a:solidFill>
                  <a:schemeClr val="accent5">
                    <a:lumMod val="50000"/>
                  </a:schemeClr>
                </a:solidFill>
                <a:latin typeface="Courier" pitchFamily="2" charset="0"/>
              </a:rPr>
              <a:t>chmod</a:t>
            </a:r>
            <a:r>
              <a:rPr lang="en-US" dirty="0">
                <a:solidFill>
                  <a:schemeClr val="accent5">
                    <a:lumMod val="50000"/>
                  </a:schemeClr>
                </a:solidFill>
                <a:latin typeface="Courier" pitchFamily="2" charset="0"/>
              </a:rPr>
              <a:t> </a:t>
            </a:r>
            <a:r>
              <a:rPr lang="en-US" dirty="0" err="1">
                <a:solidFill>
                  <a:schemeClr val="accent5">
                    <a:lumMod val="50000"/>
                  </a:schemeClr>
                </a:solidFill>
                <a:latin typeface="Courier" pitchFamily="2" charset="0"/>
              </a:rPr>
              <a:t>u+x</a:t>
            </a:r>
            <a:r>
              <a:rPr lang="en-US" dirty="0">
                <a:solidFill>
                  <a:schemeClr val="accent5">
                    <a:lumMod val="50000"/>
                  </a:schemeClr>
                </a:solidFill>
                <a:latin typeface="Courier" pitchFamily="2" charset="0"/>
              </a:rPr>
              <a:t> </a:t>
            </a:r>
            <a:r>
              <a:rPr lang="en-US" dirty="0" err="1">
                <a:solidFill>
                  <a:schemeClr val="accent5">
                    <a:lumMod val="50000"/>
                  </a:schemeClr>
                </a:solidFill>
                <a:latin typeface="Courier" pitchFamily="2" charset="0"/>
              </a:rPr>
              <a:t>blast.sh</a:t>
            </a:r>
            <a:endParaRPr lang="en-US" dirty="0">
              <a:solidFill>
                <a:schemeClr val="accent5">
                  <a:lumMod val="50000"/>
                </a:schemeClr>
              </a:solidFill>
              <a:latin typeface="Courier" pitchFamily="2" charset="0"/>
            </a:endParaRPr>
          </a:p>
          <a:p>
            <a:pPr lvl="1">
              <a:buFont typeface="Arial" panose="020B0604020202020204" pitchFamily="34" charset="0"/>
              <a:buChar char="•"/>
            </a:pPr>
            <a:r>
              <a:rPr lang="en-US" sz="2200" dirty="0"/>
              <a:t>Run the script</a:t>
            </a:r>
            <a:r>
              <a:rPr lang="en-US" dirty="0"/>
              <a:t>:</a:t>
            </a:r>
          </a:p>
          <a:p>
            <a:pPr marL="355600" lvl="2" indent="0">
              <a:buNone/>
            </a:pPr>
            <a:r>
              <a:rPr lang="en-US" dirty="0">
                <a:solidFill>
                  <a:schemeClr val="accent1">
                    <a:lumMod val="75000"/>
                  </a:schemeClr>
                </a:solidFill>
                <a:latin typeface="Courier" pitchFamily="2" charset="0"/>
              </a:rPr>
              <a:t>(</a:t>
            </a:r>
            <a:r>
              <a:rPr lang="en-US" dirty="0" err="1">
                <a:solidFill>
                  <a:schemeClr val="accent1">
                    <a:lumMod val="75000"/>
                  </a:schemeClr>
                </a:solidFill>
                <a:latin typeface="Courier" pitchFamily="2" charset="0"/>
              </a:rPr>
              <a:t>myenv</a:t>
            </a:r>
            <a:r>
              <a:rPr lang="en-US" dirty="0">
                <a:solidFill>
                  <a:schemeClr val="accent1">
                    <a:lumMod val="75000"/>
                  </a:schemeClr>
                </a:solidFill>
                <a:latin typeface="Courier" pitchFamily="2" charset="0"/>
              </a:rPr>
              <a:t>) jabbott@c6320-4-2 </a:t>
            </a:r>
            <a:r>
              <a:rPr lang="en-US" dirty="0" err="1">
                <a:solidFill>
                  <a:schemeClr val="accent1">
                    <a:lumMod val="75000"/>
                  </a:schemeClr>
                </a:solidFill>
                <a:latin typeface="Courier" pitchFamily="2" charset="0"/>
              </a:rPr>
              <a:t>intro_to_hpc</a:t>
            </a:r>
            <a:r>
              <a:rPr lang="en-US" dirty="0">
                <a:solidFill>
                  <a:schemeClr val="accent1">
                    <a:lumMod val="75000"/>
                  </a:schemeClr>
                </a:solidFill>
                <a:latin typeface="Courier" pitchFamily="2" charset="0"/>
              </a:rPr>
              <a:t>]$ </a:t>
            </a:r>
            <a:r>
              <a:rPr lang="en-US" dirty="0">
                <a:solidFill>
                  <a:schemeClr val="accent5">
                    <a:lumMod val="50000"/>
                  </a:schemeClr>
                </a:solidFill>
                <a:latin typeface="Courier" pitchFamily="2" charset="0"/>
              </a:rPr>
              <a:t>./</a:t>
            </a:r>
            <a:r>
              <a:rPr lang="en-US" dirty="0" err="1">
                <a:solidFill>
                  <a:schemeClr val="accent5">
                    <a:lumMod val="50000"/>
                  </a:schemeClr>
                </a:solidFill>
                <a:latin typeface="Courier" pitchFamily="2" charset="0"/>
              </a:rPr>
              <a:t>blast.sh</a:t>
            </a:r>
            <a:endParaRPr lang="en-US" dirty="0">
              <a:solidFill>
                <a:schemeClr val="accent5">
                  <a:lumMod val="50000"/>
                </a:schemeClr>
              </a:solidFill>
              <a:latin typeface="Courier" pitchFamily="2" charset="0"/>
            </a:endParaRPr>
          </a:p>
          <a:p>
            <a:pPr lvl="1">
              <a:buFont typeface="Arial" panose="020B0604020202020204" pitchFamily="34" charset="0"/>
              <a:buChar char="•"/>
            </a:pPr>
            <a:r>
              <a:rPr lang="en-US" sz="2200" dirty="0"/>
              <a:t>Use </a:t>
            </a:r>
            <a:r>
              <a:rPr lang="en-US" dirty="0">
                <a:latin typeface="Courier" pitchFamily="2" charset="0"/>
              </a:rPr>
              <a:t>'less</a:t>
            </a:r>
            <a:r>
              <a:rPr lang="en-US" sz="2200" dirty="0"/>
              <a:t>' to view the output file again</a:t>
            </a:r>
          </a:p>
        </p:txBody>
      </p:sp>
      <p:sp>
        <p:nvSpPr>
          <p:cNvPr id="3" name="Slide Number Placeholder 2">
            <a:extLst>
              <a:ext uri="{FF2B5EF4-FFF2-40B4-BE49-F238E27FC236}">
                <a16:creationId xmlns:a16="http://schemas.microsoft.com/office/drawing/2014/main" id="{A3E4C38B-FDAF-DA42-9BD2-3191A331539F}"/>
              </a:ext>
            </a:extLst>
          </p:cNvPr>
          <p:cNvSpPr>
            <a:spLocks noGrp="1"/>
          </p:cNvSpPr>
          <p:nvPr>
            <p:ph type="sldNum" sz="quarter" idx="12"/>
          </p:nvPr>
        </p:nvSpPr>
        <p:spPr/>
        <p:txBody>
          <a:bodyPr/>
          <a:lstStyle/>
          <a:p>
            <a:fld id="{E89BC60F-F4BF-4EE8-9F02-8A0093F1814F}" type="slidenum">
              <a:rPr lang="en-GB" smtClean="0"/>
              <a:t>45</a:t>
            </a:fld>
            <a:endParaRPr lang="en-GB"/>
          </a:p>
        </p:txBody>
      </p:sp>
      <p:sp>
        <p:nvSpPr>
          <p:cNvPr id="4" name="Title 3">
            <a:extLst>
              <a:ext uri="{FF2B5EF4-FFF2-40B4-BE49-F238E27FC236}">
                <a16:creationId xmlns:a16="http://schemas.microsoft.com/office/drawing/2014/main" id="{DCDA3223-FBE3-F24B-A988-1AAF9EFADA66}"/>
              </a:ext>
            </a:extLst>
          </p:cNvPr>
          <p:cNvSpPr>
            <a:spLocks noGrp="1"/>
          </p:cNvSpPr>
          <p:nvPr>
            <p:ph type="title"/>
          </p:nvPr>
        </p:nvSpPr>
        <p:spPr/>
        <p:txBody>
          <a:bodyPr/>
          <a:lstStyle/>
          <a:p>
            <a:r>
              <a:rPr lang="en-US" dirty="0"/>
              <a:t>Converting to a script…</a:t>
            </a:r>
          </a:p>
        </p:txBody>
      </p:sp>
    </p:spTree>
    <p:extLst>
      <p:ext uri="{BB962C8B-B14F-4D97-AF65-F5344CB8AC3E}">
        <p14:creationId xmlns:p14="http://schemas.microsoft.com/office/powerpoint/2010/main" val="3044892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
                                            <p:txEl>
                                              <p:pRg st="9" end="9"/>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1B66851-1F55-4143-96CD-5AFF29062BAF}"/>
              </a:ext>
            </a:extLst>
          </p:cNvPr>
          <p:cNvSpPr>
            <a:spLocks noGrp="1"/>
          </p:cNvSpPr>
          <p:nvPr>
            <p:ph idx="1"/>
          </p:nvPr>
        </p:nvSpPr>
        <p:spPr/>
        <p:txBody>
          <a:bodyPr/>
          <a:lstStyle/>
          <a:p>
            <a:pPr marL="342900" indent="-342900">
              <a:buFont typeface="Arial" panose="020B0604020202020204" pitchFamily="34" charset="0"/>
              <a:buChar char="•"/>
            </a:pPr>
            <a:r>
              <a:rPr lang="en-US" dirty="0">
                <a:solidFill>
                  <a:schemeClr val="tx1"/>
                </a:solidFill>
              </a:rPr>
              <a:t>Remove the output file:</a:t>
            </a:r>
          </a:p>
          <a:p>
            <a:r>
              <a:rPr lang="en-US" sz="1800" dirty="0">
                <a:solidFill>
                  <a:schemeClr val="accent1">
                    <a:lumMod val="75000"/>
                  </a:schemeClr>
                </a:solidFill>
                <a:latin typeface="Courier" pitchFamily="2" charset="0"/>
              </a:rPr>
              <a:t>(</a:t>
            </a:r>
            <a:r>
              <a:rPr lang="en-US" sz="1800" dirty="0" err="1">
                <a:solidFill>
                  <a:schemeClr val="accent1">
                    <a:lumMod val="75000"/>
                  </a:schemeClr>
                </a:solidFill>
                <a:latin typeface="Courier" pitchFamily="2" charset="0"/>
              </a:rPr>
              <a:t>myenv</a:t>
            </a:r>
            <a:r>
              <a:rPr lang="en-US" sz="1800" dirty="0">
                <a:solidFill>
                  <a:schemeClr val="accent1">
                    <a:lumMod val="75000"/>
                  </a:schemeClr>
                </a:solidFill>
                <a:latin typeface="Courier" pitchFamily="2" charset="0"/>
              </a:rPr>
              <a:t>) [jabbott@c6320-4-2 </a:t>
            </a:r>
            <a:r>
              <a:rPr lang="en-US" sz="1800" dirty="0" err="1">
                <a:solidFill>
                  <a:schemeClr val="accent1">
                    <a:lumMod val="75000"/>
                  </a:schemeClr>
                </a:solidFill>
                <a:latin typeface="Courier" pitchFamily="2" charset="0"/>
              </a:rPr>
              <a:t>intro_to_hpc</a:t>
            </a:r>
            <a:r>
              <a:rPr lang="en-US" sz="1800" dirty="0">
                <a:solidFill>
                  <a:schemeClr val="accent1">
                    <a:lumMod val="75000"/>
                  </a:schemeClr>
                </a:solidFill>
                <a:latin typeface="Courier" pitchFamily="2" charset="0"/>
              </a:rPr>
              <a:t>]$ </a:t>
            </a:r>
            <a:r>
              <a:rPr lang="en-US" sz="1800" dirty="0">
                <a:solidFill>
                  <a:schemeClr val="accent5">
                    <a:lumMod val="50000"/>
                  </a:schemeClr>
                </a:solidFill>
                <a:latin typeface="Courier" pitchFamily="2" charset="0"/>
              </a:rPr>
              <a:t>rm </a:t>
            </a:r>
            <a:r>
              <a:rPr lang="en-US" sz="1800" dirty="0" err="1">
                <a:solidFill>
                  <a:schemeClr val="accent5">
                    <a:lumMod val="50000"/>
                  </a:schemeClr>
                </a:solidFill>
                <a:latin typeface="Courier" pitchFamily="2" charset="0"/>
              </a:rPr>
              <a:t>blast.out</a:t>
            </a:r>
            <a:endParaRPr lang="en-US" sz="1800" dirty="0">
              <a:solidFill>
                <a:schemeClr val="accent5">
                  <a:lumMod val="50000"/>
                </a:schemeClr>
              </a:solidFill>
              <a:latin typeface="Courier" pitchFamily="2" charset="0"/>
            </a:endParaRPr>
          </a:p>
          <a:p>
            <a:pPr marL="285750" indent="-285750">
              <a:buFont typeface="Arial" panose="020B0604020202020204" pitchFamily="34" charset="0"/>
              <a:buChar char="•"/>
            </a:pPr>
            <a:r>
              <a:rPr lang="en-US" dirty="0">
                <a:solidFill>
                  <a:schemeClr val="tx1"/>
                </a:solidFill>
              </a:rPr>
              <a:t>Logout of the cluster node</a:t>
            </a:r>
          </a:p>
          <a:p>
            <a:r>
              <a:rPr lang="en-US" sz="1800" dirty="0">
                <a:solidFill>
                  <a:schemeClr val="accent1">
                    <a:lumMod val="75000"/>
                  </a:schemeClr>
                </a:solidFill>
                <a:latin typeface="Courier" pitchFamily="2" charset="0"/>
              </a:rPr>
              <a:t>(</a:t>
            </a:r>
            <a:r>
              <a:rPr lang="en-US" sz="1800" dirty="0" err="1">
                <a:solidFill>
                  <a:schemeClr val="accent1">
                    <a:lumMod val="75000"/>
                  </a:schemeClr>
                </a:solidFill>
                <a:latin typeface="Courier" pitchFamily="2" charset="0"/>
              </a:rPr>
              <a:t>myenv</a:t>
            </a:r>
            <a:r>
              <a:rPr lang="en-US" sz="1800" dirty="0">
                <a:solidFill>
                  <a:schemeClr val="accent1">
                    <a:lumMod val="75000"/>
                  </a:schemeClr>
                </a:solidFill>
                <a:latin typeface="Courier" pitchFamily="2" charset="0"/>
              </a:rPr>
              <a:t>) [jabbott@c6320-4-2 </a:t>
            </a:r>
            <a:r>
              <a:rPr lang="en-US" sz="1800" dirty="0" err="1">
                <a:solidFill>
                  <a:schemeClr val="accent1">
                    <a:lumMod val="75000"/>
                  </a:schemeClr>
                </a:solidFill>
                <a:latin typeface="Courier" pitchFamily="2" charset="0"/>
              </a:rPr>
              <a:t>intro_to_hpc</a:t>
            </a:r>
            <a:r>
              <a:rPr lang="en-US" sz="1800" dirty="0">
                <a:solidFill>
                  <a:schemeClr val="accent1">
                    <a:lumMod val="75000"/>
                  </a:schemeClr>
                </a:solidFill>
                <a:latin typeface="Courier" pitchFamily="2" charset="0"/>
              </a:rPr>
              <a:t>]$ </a:t>
            </a:r>
            <a:r>
              <a:rPr lang="en-US" sz="1800" dirty="0">
                <a:solidFill>
                  <a:schemeClr val="accent5">
                    <a:lumMod val="50000"/>
                  </a:schemeClr>
                </a:solidFill>
                <a:latin typeface="Courier" pitchFamily="2" charset="0"/>
              </a:rPr>
              <a:t>exit</a:t>
            </a:r>
            <a:br>
              <a:rPr lang="en-US" sz="1800" dirty="0">
                <a:solidFill>
                  <a:schemeClr val="accent5">
                    <a:lumMod val="50000"/>
                  </a:schemeClr>
                </a:solidFill>
                <a:latin typeface="Courier" pitchFamily="2" charset="0"/>
              </a:rPr>
            </a:br>
            <a:r>
              <a:rPr lang="en-US" sz="1800" dirty="0">
                <a:solidFill>
                  <a:schemeClr val="accent1">
                    <a:lumMod val="75000"/>
                  </a:schemeClr>
                </a:solidFill>
                <a:latin typeface="Courier" pitchFamily="2" charset="0"/>
              </a:rPr>
              <a:t>(</a:t>
            </a:r>
            <a:r>
              <a:rPr lang="en-US" sz="1800" dirty="0" err="1">
                <a:solidFill>
                  <a:schemeClr val="accent1">
                    <a:lumMod val="75000"/>
                  </a:schemeClr>
                </a:solidFill>
                <a:latin typeface="Courier" pitchFamily="2" charset="0"/>
              </a:rPr>
              <a:t>myenv</a:t>
            </a:r>
            <a:r>
              <a:rPr lang="en-US" sz="1800" dirty="0">
                <a:solidFill>
                  <a:schemeClr val="accent1">
                    <a:lumMod val="75000"/>
                  </a:schemeClr>
                </a:solidFill>
                <a:latin typeface="Courier" pitchFamily="2" charset="0"/>
              </a:rPr>
              <a:t>)</a:t>
            </a:r>
            <a:r>
              <a:rPr lang="en-US" sz="1800" dirty="0">
                <a:solidFill>
                  <a:schemeClr val="accent5">
                    <a:lumMod val="50000"/>
                  </a:schemeClr>
                </a:solidFill>
                <a:latin typeface="Courier" pitchFamily="2" charset="0"/>
              </a:rPr>
              <a:t> </a:t>
            </a:r>
            <a:r>
              <a:rPr lang="en-US" sz="1800" dirty="0">
                <a:solidFill>
                  <a:schemeClr val="accent1">
                    <a:lumMod val="75000"/>
                  </a:schemeClr>
                </a:solidFill>
                <a:latin typeface="Courier" pitchFamily="2" charset="0"/>
              </a:rPr>
              <a:t>[jabbott@login2]$ </a:t>
            </a:r>
            <a:r>
              <a:rPr lang="en-US" sz="1800" dirty="0">
                <a:solidFill>
                  <a:schemeClr val="accent5">
                    <a:lumMod val="50000"/>
                  </a:schemeClr>
                </a:solidFill>
                <a:latin typeface="Courier" pitchFamily="2" charset="0"/>
              </a:rPr>
              <a:t>cd ~/</a:t>
            </a:r>
            <a:r>
              <a:rPr lang="en-US" sz="1800" dirty="0" err="1">
                <a:solidFill>
                  <a:schemeClr val="accent5">
                    <a:lumMod val="50000"/>
                  </a:schemeClr>
                </a:solidFill>
                <a:latin typeface="Courier" pitchFamily="2" charset="0"/>
              </a:rPr>
              <a:t>intro_to_hpc</a:t>
            </a:r>
            <a:endParaRPr lang="en-US" sz="1800" dirty="0">
              <a:solidFill>
                <a:schemeClr val="accent5">
                  <a:lumMod val="50000"/>
                </a:schemeClr>
              </a:solidFill>
              <a:latin typeface="Courier" pitchFamily="2" charset="0"/>
            </a:endParaRPr>
          </a:p>
          <a:p>
            <a:pPr marL="342900" indent="-342900">
              <a:buFont typeface="Arial" panose="020B0604020202020204" pitchFamily="34" charset="0"/>
              <a:buChar char="•"/>
            </a:pPr>
            <a:r>
              <a:rPr lang="en-US" dirty="0">
                <a:solidFill>
                  <a:schemeClr val="tx1"/>
                </a:solidFill>
              </a:rPr>
              <a:t>Edit the script:</a:t>
            </a:r>
          </a:p>
          <a:p>
            <a:r>
              <a:rPr lang="en-US" sz="1800" dirty="0">
                <a:solidFill>
                  <a:schemeClr val="accent1">
                    <a:lumMod val="75000"/>
                  </a:schemeClr>
                </a:solidFill>
                <a:latin typeface="Courier" pitchFamily="2" charset="0"/>
              </a:rPr>
              <a:t>(</a:t>
            </a:r>
            <a:r>
              <a:rPr lang="en-US" sz="1800" dirty="0" err="1">
                <a:solidFill>
                  <a:schemeClr val="accent1">
                    <a:lumMod val="75000"/>
                  </a:schemeClr>
                </a:solidFill>
                <a:latin typeface="Courier" pitchFamily="2" charset="0"/>
              </a:rPr>
              <a:t>myenv</a:t>
            </a:r>
            <a:r>
              <a:rPr lang="en-US" sz="1800" dirty="0">
                <a:solidFill>
                  <a:schemeClr val="accent1">
                    <a:lumMod val="75000"/>
                  </a:schemeClr>
                </a:solidFill>
                <a:latin typeface="Courier" pitchFamily="2" charset="0"/>
              </a:rPr>
              <a:t>) [jabbott@login2 </a:t>
            </a:r>
            <a:r>
              <a:rPr lang="en-US" sz="1800" dirty="0" err="1">
                <a:solidFill>
                  <a:schemeClr val="accent1">
                    <a:lumMod val="75000"/>
                  </a:schemeClr>
                </a:solidFill>
                <a:latin typeface="Courier" pitchFamily="2" charset="0"/>
              </a:rPr>
              <a:t>intro_to_hpc</a:t>
            </a:r>
            <a:r>
              <a:rPr lang="en-US" sz="1800" dirty="0">
                <a:solidFill>
                  <a:schemeClr val="accent1">
                    <a:lumMod val="75000"/>
                  </a:schemeClr>
                </a:solidFill>
                <a:latin typeface="Courier" pitchFamily="2" charset="0"/>
              </a:rPr>
              <a:t>]$ </a:t>
            </a:r>
            <a:r>
              <a:rPr lang="en-US" sz="1800" dirty="0">
                <a:solidFill>
                  <a:schemeClr val="accent5">
                    <a:lumMod val="50000"/>
                  </a:schemeClr>
                </a:solidFill>
                <a:latin typeface="Courier" pitchFamily="2" charset="0"/>
              </a:rPr>
              <a:t>nano </a:t>
            </a:r>
            <a:r>
              <a:rPr lang="en-US" sz="1800" dirty="0" err="1">
                <a:solidFill>
                  <a:schemeClr val="accent5">
                    <a:lumMod val="50000"/>
                  </a:schemeClr>
                </a:solidFill>
                <a:latin typeface="Courier" pitchFamily="2" charset="0"/>
              </a:rPr>
              <a:t>blast.sh</a:t>
            </a:r>
            <a:endParaRPr lang="en-US" sz="1800" dirty="0">
              <a:solidFill>
                <a:schemeClr val="accent5">
                  <a:lumMod val="50000"/>
                </a:schemeClr>
              </a:solidFill>
              <a:latin typeface="Courier" pitchFamily="2" charset="0"/>
            </a:endParaRPr>
          </a:p>
          <a:p>
            <a:pPr marL="285750" indent="-285750">
              <a:buFont typeface="Arial" panose="020B0604020202020204" pitchFamily="34" charset="0"/>
              <a:buChar char="•"/>
            </a:pPr>
            <a:r>
              <a:rPr lang="en-US" dirty="0">
                <a:solidFill>
                  <a:schemeClr val="tx1"/>
                </a:solidFill>
              </a:rPr>
              <a:t>Add the '-</a:t>
            </a:r>
            <a:r>
              <a:rPr lang="en-US" sz="1800" dirty="0">
                <a:solidFill>
                  <a:schemeClr val="tx1"/>
                </a:solidFill>
                <a:latin typeface="Courier" pitchFamily="2" charset="0"/>
              </a:rPr>
              <a:t>cwd</a:t>
            </a:r>
            <a:r>
              <a:rPr lang="en-US" sz="1800" dirty="0">
                <a:solidFill>
                  <a:schemeClr val="accent5">
                    <a:lumMod val="50000"/>
                  </a:schemeClr>
                </a:solidFill>
                <a:latin typeface="Courier" pitchFamily="2" charset="0"/>
              </a:rPr>
              <a:t>' </a:t>
            </a:r>
            <a:r>
              <a:rPr lang="en-US" dirty="0">
                <a:solidFill>
                  <a:schemeClr val="tx1"/>
                </a:solidFill>
              </a:rPr>
              <a:t>directive:</a:t>
            </a:r>
          </a:p>
          <a:p>
            <a:r>
              <a:rPr lang="en-US" dirty="0">
                <a:latin typeface="Courier" pitchFamily="2" charset="0"/>
              </a:rPr>
              <a:t>#!/bin/bash</a:t>
            </a:r>
            <a:br>
              <a:rPr lang="en-US" dirty="0">
                <a:latin typeface="Courier" pitchFamily="2" charset="0"/>
              </a:rPr>
            </a:br>
            <a:r>
              <a:rPr lang="en-US" dirty="0">
                <a:solidFill>
                  <a:schemeClr val="accent3">
                    <a:lumMod val="75000"/>
                  </a:schemeClr>
                </a:solidFill>
                <a:latin typeface="Courier" pitchFamily="2" charset="0"/>
              </a:rPr>
              <a:t>#$ -cwd</a:t>
            </a:r>
            <a:br>
              <a:rPr lang="en-US" dirty="0">
                <a:solidFill>
                  <a:schemeClr val="accent3">
                    <a:lumMod val="75000"/>
                  </a:schemeClr>
                </a:solidFill>
                <a:latin typeface="Courier" pitchFamily="2" charset="0"/>
              </a:rPr>
            </a:br>
            <a:r>
              <a:rPr lang="en-US" dirty="0" err="1">
                <a:latin typeface="Courier" pitchFamily="2" charset="0"/>
              </a:rPr>
              <a:t>blastp</a:t>
            </a:r>
            <a:r>
              <a:rPr lang="en-US" dirty="0">
                <a:latin typeface="Courier" pitchFamily="2" charset="0"/>
              </a:rPr>
              <a:t> -query </a:t>
            </a:r>
            <a:r>
              <a:rPr lang="en-US" dirty="0" err="1">
                <a:latin typeface="Courier" pitchFamily="2" charset="0"/>
              </a:rPr>
              <a:t>query.fa</a:t>
            </a:r>
            <a:r>
              <a:rPr lang="en-US" dirty="0">
                <a:latin typeface="Courier" pitchFamily="2" charset="0"/>
              </a:rPr>
              <a:t> -</a:t>
            </a:r>
            <a:r>
              <a:rPr lang="en-US" dirty="0" err="1">
                <a:latin typeface="Courier" pitchFamily="2" charset="0"/>
              </a:rPr>
              <a:t>db</a:t>
            </a:r>
            <a:r>
              <a:rPr lang="en-US" dirty="0">
                <a:latin typeface="Courier" pitchFamily="2" charset="0"/>
              </a:rPr>
              <a:t> </a:t>
            </a:r>
            <a:r>
              <a:rPr lang="en-US" dirty="0" err="1">
                <a:latin typeface="Courier" pitchFamily="2" charset="0"/>
              </a:rPr>
              <a:t>blast_db</a:t>
            </a:r>
            <a:r>
              <a:rPr lang="en-US" dirty="0">
                <a:latin typeface="Courier" pitchFamily="2" charset="0"/>
              </a:rPr>
              <a:t>/H293 -out </a:t>
            </a:r>
            <a:r>
              <a:rPr lang="en-US" dirty="0" err="1">
                <a:latin typeface="Courier" pitchFamily="2" charset="0"/>
              </a:rPr>
              <a:t>output.txt</a:t>
            </a:r>
            <a:endParaRPr lang="en-US" dirty="0">
              <a:latin typeface="Courier" pitchFamily="2" charset="0"/>
            </a:endParaRPr>
          </a:p>
          <a:p>
            <a:pPr marL="342900" indent="-342900">
              <a:buFont typeface="Arial" panose="020B0604020202020204" pitchFamily="34" charset="0"/>
              <a:buChar char="•"/>
            </a:pPr>
            <a:r>
              <a:rPr lang="en-US" dirty="0"/>
              <a:t>Save the script (</a:t>
            </a:r>
            <a:r>
              <a:rPr lang="en-US" dirty="0">
                <a:latin typeface="Courier" pitchFamily="2" charset="0"/>
              </a:rPr>
              <a:t>ctrl-o</a:t>
            </a:r>
            <a:r>
              <a:rPr lang="en-US" dirty="0"/>
              <a:t>) and exit (</a:t>
            </a:r>
            <a:r>
              <a:rPr lang="en-US" dirty="0">
                <a:latin typeface="Courier" pitchFamily="2" charset="0"/>
              </a:rPr>
              <a:t>ctrl-x</a:t>
            </a:r>
            <a:r>
              <a:rPr lang="en-US" dirty="0"/>
              <a:t>)</a:t>
            </a:r>
          </a:p>
          <a:p>
            <a:endParaRPr lang="en-US" dirty="0">
              <a:latin typeface="Courier" pitchFamily="2" charset="0"/>
            </a:endParaRPr>
          </a:p>
          <a:p>
            <a:endParaRPr lang="en-US" dirty="0">
              <a:solidFill>
                <a:schemeClr val="tx1"/>
              </a:solidFill>
            </a:endParaRPr>
          </a:p>
        </p:txBody>
      </p:sp>
      <p:sp>
        <p:nvSpPr>
          <p:cNvPr id="3" name="Slide Number Placeholder 2">
            <a:extLst>
              <a:ext uri="{FF2B5EF4-FFF2-40B4-BE49-F238E27FC236}">
                <a16:creationId xmlns:a16="http://schemas.microsoft.com/office/drawing/2014/main" id="{31FBBA5B-870C-A940-8294-E82BE716959A}"/>
              </a:ext>
            </a:extLst>
          </p:cNvPr>
          <p:cNvSpPr>
            <a:spLocks noGrp="1"/>
          </p:cNvSpPr>
          <p:nvPr>
            <p:ph type="sldNum" sz="quarter" idx="12"/>
          </p:nvPr>
        </p:nvSpPr>
        <p:spPr/>
        <p:txBody>
          <a:bodyPr/>
          <a:lstStyle/>
          <a:p>
            <a:fld id="{E89BC60F-F4BF-4EE8-9F02-8A0093F1814F}" type="slidenum">
              <a:rPr lang="en-GB" smtClean="0"/>
              <a:t>46</a:t>
            </a:fld>
            <a:endParaRPr lang="en-GB"/>
          </a:p>
        </p:txBody>
      </p:sp>
      <p:sp>
        <p:nvSpPr>
          <p:cNvPr id="4" name="Title 3">
            <a:extLst>
              <a:ext uri="{FF2B5EF4-FFF2-40B4-BE49-F238E27FC236}">
                <a16:creationId xmlns:a16="http://schemas.microsoft.com/office/drawing/2014/main" id="{EAFD462A-B4AB-734D-9D80-E880E4A41EDA}"/>
              </a:ext>
            </a:extLst>
          </p:cNvPr>
          <p:cNvSpPr>
            <a:spLocks noGrp="1"/>
          </p:cNvSpPr>
          <p:nvPr>
            <p:ph type="title"/>
          </p:nvPr>
        </p:nvSpPr>
        <p:spPr/>
        <p:txBody>
          <a:bodyPr/>
          <a:lstStyle/>
          <a:p>
            <a:r>
              <a:rPr lang="en-US" dirty="0"/>
              <a:t>Running as a Cluster Job</a:t>
            </a:r>
          </a:p>
        </p:txBody>
      </p:sp>
    </p:spTree>
    <p:extLst>
      <p:ext uri="{BB962C8B-B14F-4D97-AF65-F5344CB8AC3E}">
        <p14:creationId xmlns:p14="http://schemas.microsoft.com/office/powerpoint/2010/main" val="2051450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A737712-B40F-C04B-9E6A-0916A257C1B0}"/>
              </a:ext>
            </a:extLst>
          </p:cNvPr>
          <p:cNvSpPr>
            <a:spLocks noGrp="1"/>
          </p:cNvSpPr>
          <p:nvPr>
            <p:ph idx="1"/>
          </p:nvPr>
        </p:nvSpPr>
        <p:spPr/>
        <p:txBody>
          <a:bodyPr>
            <a:normAutofit/>
          </a:bodyPr>
          <a:lstStyle/>
          <a:p>
            <a:pPr marL="342900" indent="-342900">
              <a:buFont typeface="Arial" panose="020B0604020202020204" pitchFamily="34" charset="0"/>
              <a:buChar char="•"/>
            </a:pPr>
            <a:r>
              <a:rPr lang="en-US" dirty="0"/>
              <a:t>Current environment is propagated when job submitted</a:t>
            </a:r>
          </a:p>
          <a:p>
            <a:pPr marL="342900" indent="-342900">
              <a:buFont typeface="Arial" panose="020B0604020202020204" pitchFamily="34" charset="0"/>
              <a:buChar char="•"/>
            </a:pPr>
            <a:r>
              <a:rPr lang="en-US" dirty="0"/>
              <a:t>Ensure correct </a:t>
            </a:r>
            <a:r>
              <a:rPr lang="en-US" dirty="0" err="1"/>
              <a:t>conda</a:t>
            </a:r>
            <a:r>
              <a:rPr lang="en-US" dirty="0"/>
              <a:t> </a:t>
            </a:r>
            <a:r>
              <a:rPr lang="en-US" dirty="0" err="1"/>
              <a:t>envrionment</a:t>
            </a:r>
            <a:r>
              <a:rPr lang="en-US" dirty="0"/>
              <a:t> active before submitting job</a:t>
            </a:r>
          </a:p>
          <a:p>
            <a:r>
              <a:rPr lang="en-US" sz="1800" dirty="0">
                <a:solidFill>
                  <a:schemeClr val="accent1">
                    <a:lumMod val="75000"/>
                  </a:schemeClr>
                </a:solidFill>
                <a:latin typeface="Courier" pitchFamily="2" charset="0"/>
              </a:rPr>
              <a:t>(</a:t>
            </a:r>
            <a:r>
              <a:rPr lang="en-US" sz="1800" dirty="0" err="1">
                <a:solidFill>
                  <a:schemeClr val="accent1">
                    <a:lumMod val="75000"/>
                  </a:schemeClr>
                </a:solidFill>
                <a:latin typeface="Courier" pitchFamily="2" charset="0"/>
              </a:rPr>
              <a:t>myenv</a:t>
            </a:r>
            <a:r>
              <a:rPr lang="en-US" sz="1800" dirty="0">
                <a:solidFill>
                  <a:schemeClr val="accent1">
                    <a:lumMod val="75000"/>
                  </a:schemeClr>
                </a:solidFill>
                <a:latin typeface="Courier" pitchFamily="2" charset="0"/>
              </a:rPr>
              <a:t>) [jabbott@login2 </a:t>
            </a:r>
            <a:r>
              <a:rPr lang="en-US" sz="1800" dirty="0" err="1">
                <a:solidFill>
                  <a:schemeClr val="accent1">
                    <a:lumMod val="75000"/>
                  </a:schemeClr>
                </a:solidFill>
                <a:latin typeface="Courier" pitchFamily="2" charset="0"/>
              </a:rPr>
              <a:t>intro_to_hpc</a:t>
            </a:r>
            <a:r>
              <a:rPr lang="en-US" sz="1800" dirty="0">
                <a:solidFill>
                  <a:schemeClr val="accent1">
                    <a:lumMod val="75000"/>
                  </a:schemeClr>
                </a:solidFill>
                <a:latin typeface="Courier" pitchFamily="2" charset="0"/>
              </a:rPr>
              <a:t>]$ </a:t>
            </a:r>
            <a:r>
              <a:rPr lang="en-US" sz="1800" dirty="0">
                <a:solidFill>
                  <a:schemeClr val="accent5">
                    <a:lumMod val="75000"/>
                  </a:schemeClr>
                </a:solidFill>
                <a:latin typeface="Courier" pitchFamily="2" charset="0"/>
              </a:rPr>
              <a:t>qsub </a:t>
            </a:r>
            <a:r>
              <a:rPr lang="en-US" sz="1800" dirty="0" err="1">
                <a:solidFill>
                  <a:schemeClr val="accent5">
                    <a:lumMod val="75000"/>
                  </a:schemeClr>
                </a:solidFill>
                <a:latin typeface="Courier" pitchFamily="2" charset="0"/>
              </a:rPr>
              <a:t>blast.sh</a:t>
            </a:r>
            <a:br>
              <a:rPr lang="en-US" sz="1800" dirty="0">
                <a:solidFill>
                  <a:schemeClr val="accent5">
                    <a:lumMod val="75000"/>
                  </a:schemeClr>
                </a:solidFill>
                <a:latin typeface="Courier" pitchFamily="2" charset="0"/>
              </a:rPr>
            </a:br>
            <a:r>
              <a:rPr lang="en-US" sz="1800" dirty="0">
                <a:solidFill>
                  <a:schemeClr val="accent1">
                    <a:lumMod val="75000"/>
                  </a:schemeClr>
                </a:solidFill>
                <a:latin typeface="Courier" pitchFamily="2" charset="0"/>
              </a:rPr>
              <a:t>Your job 9519 ("</a:t>
            </a:r>
            <a:r>
              <a:rPr lang="en-US" sz="1800" dirty="0" err="1">
                <a:solidFill>
                  <a:schemeClr val="accent1">
                    <a:lumMod val="75000"/>
                  </a:schemeClr>
                </a:solidFill>
                <a:latin typeface="Courier" pitchFamily="2" charset="0"/>
              </a:rPr>
              <a:t>blast.sh</a:t>
            </a:r>
            <a:r>
              <a:rPr lang="en-US" sz="1800" dirty="0">
                <a:solidFill>
                  <a:schemeClr val="accent1">
                    <a:lumMod val="75000"/>
                  </a:schemeClr>
                </a:solidFill>
                <a:latin typeface="Courier" pitchFamily="2" charset="0"/>
              </a:rPr>
              <a:t>") has been submitted</a:t>
            </a:r>
          </a:p>
          <a:p>
            <a:pPr marL="342900" indent="-342900">
              <a:buFont typeface="Arial" panose="020B0604020202020204" pitchFamily="34" charset="0"/>
              <a:buChar char="•"/>
            </a:pPr>
            <a:r>
              <a:rPr lang="en-US" dirty="0"/>
              <a:t>Check the outputs:</a:t>
            </a:r>
          </a:p>
          <a:p>
            <a:r>
              <a:rPr lang="en-US" sz="1800" dirty="0">
                <a:solidFill>
                  <a:schemeClr val="accent1">
                    <a:lumMod val="75000"/>
                  </a:schemeClr>
                </a:solidFill>
                <a:latin typeface="Courier" pitchFamily="2" charset="0"/>
              </a:rPr>
              <a:t>(</a:t>
            </a:r>
            <a:r>
              <a:rPr lang="en-US" sz="1800" dirty="0" err="1">
                <a:solidFill>
                  <a:schemeClr val="accent1">
                    <a:lumMod val="75000"/>
                  </a:schemeClr>
                </a:solidFill>
                <a:latin typeface="Courier" pitchFamily="2" charset="0"/>
              </a:rPr>
              <a:t>myenv</a:t>
            </a:r>
            <a:r>
              <a:rPr lang="en-US" sz="1800" dirty="0">
                <a:solidFill>
                  <a:schemeClr val="accent1">
                    <a:lumMod val="75000"/>
                  </a:schemeClr>
                </a:solidFill>
                <a:latin typeface="Courier" pitchFamily="2" charset="0"/>
              </a:rPr>
              <a:t>) [jabbott@login2 </a:t>
            </a:r>
            <a:r>
              <a:rPr lang="en-US" sz="1800" dirty="0" err="1">
                <a:solidFill>
                  <a:schemeClr val="accent1">
                    <a:lumMod val="75000"/>
                  </a:schemeClr>
                </a:solidFill>
                <a:latin typeface="Courier" pitchFamily="2" charset="0"/>
              </a:rPr>
              <a:t>intro_to_hpc</a:t>
            </a:r>
            <a:r>
              <a:rPr lang="en-US" sz="1800" dirty="0">
                <a:solidFill>
                  <a:schemeClr val="accent1">
                    <a:lumMod val="75000"/>
                  </a:schemeClr>
                </a:solidFill>
                <a:latin typeface="Courier" pitchFamily="2" charset="0"/>
              </a:rPr>
              <a:t>]$ ls -</a:t>
            </a:r>
            <a:r>
              <a:rPr lang="en-US" sz="1800" dirty="0" err="1">
                <a:solidFill>
                  <a:schemeClr val="accent1">
                    <a:lumMod val="75000"/>
                  </a:schemeClr>
                </a:solidFill>
                <a:latin typeface="Courier" pitchFamily="2" charset="0"/>
              </a:rPr>
              <a:t>lrt</a:t>
            </a:r>
            <a:br>
              <a:rPr lang="en-US" sz="1800" dirty="0">
                <a:solidFill>
                  <a:schemeClr val="accent1">
                    <a:lumMod val="75000"/>
                  </a:schemeClr>
                </a:solidFill>
                <a:latin typeface="Courier" pitchFamily="2" charset="0"/>
              </a:rPr>
            </a:br>
            <a:r>
              <a:rPr lang="en-US" sz="1800" dirty="0">
                <a:solidFill>
                  <a:schemeClr val="accent1">
                    <a:lumMod val="75000"/>
                  </a:schemeClr>
                </a:solidFill>
                <a:latin typeface="Courier" pitchFamily="2" charset="0"/>
              </a:rPr>
              <a:t>total 34</a:t>
            </a:r>
            <a:br>
              <a:rPr lang="en-US" sz="1800" dirty="0">
                <a:solidFill>
                  <a:schemeClr val="accent1">
                    <a:lumMod val="75000"/>
                  </a:schemeClr>
                </a:solidFill>
                <a:latin typeface="Courier" pitchFamily="2" charset="0"/>
              </a:rPr>
            </a:br>
            <a:r>
              <a:rPr lang="en-US" sz="1800" dirty="0" err="1">
                <a:solidFill>
                  <a:schemeClr val="accent1">
                    <a:lumMod val="75000"/>
                  </a:schemeClr>
                </a:solidFill>
                <a:latin typeface="Courier" pitchFamily="2" charset="0"/>
              </a:rPr>
              <a:t>drwxr</a:t>
            </a:r>
            <a:r>
              <a:rPr lang="en-US" sz="1800" dirty="0">
                <a:solidFill>
                  <a:schemeClr val="accent1">
                    <a:lumMod val="75000"/>
                  </a:schemeClr>
                </a:solidFill>
                <a:latin typeface="Courier" pitchFamily="2" charset="0"/>
              </a:rPr>
              <a:t>-x--- 2 </a:t>
            </a:r>
            <a:r>
              <a:rPr lang="en-US" sz="1800" dirty="0" err="1">
                <a:solidFill>
                  <a:schemeClr val="accent1">
                    <a:lumMod val="75000"/>
                  </a:schemeClr>
                </a:solidFill>
                <a:latin typeface="Courier" pitchFamily="2" charset="0"/>
              </a:rPr>
              <a:t>jabbott</a:t>
            </a:r>
            <a:r>
              <a:rPr lang="en-US" sz="1800" dirty="0">
                <a:solidFill>
                  <a:schemeClr val="accent1">
                    <a:lumMod val="75000"/>
                  </a:schemeClr>
                </a:solidFill>
                <a:latin typeface="Courier" pitchFamily="2" charset="0"/>
              </a:rPr>
              <a:t> </a:t>
            </a:r>
            <a:r>
              <a:rPr lang="en-US" sz="1800" dirty="0" err="1">
                <a:solidFill>
                  <a:schemeClr val="accent1">
                    <a:lumMod val="75000"/>
                  </a:schemeClr>
                </a:solidFill>
                <a:latin typeface="Courier" pitchFamily="2" charset="0"/>
              </a:rPr>
              <a:t>lsd</a:t>
            </a:r>
            <a:r>
              <a:rPr lang="en-US" sz="1800" dirty="0">
                <a:solidFill>
                  <a:schemeClr val="accent1">
                    <a:lumMod val="75000"/>
                  </a:schemeClr>
                </a:solidFill>
                <a:latin typeface="Courier" pitchFamily="2" charset="0"/>
              </a:rPr>
              <a:t>   512 Oct  7 16:33 </a:t>
            </a:r>
            <a:r>
              <a:rPr lang="en-US" sz="1800" dirty="0" err="1">
                <a:solidFill>
                  <a:schemeClr val="accent1">
                    <a:lumMod val="75000"/>
                  </a:schemeClr>
                </a:solidFill>
                <a:latin typeface="Courier" pitchFamily="2" charset="0"/>
              </a:rPr>
              <a:t>blast_db</a:t>
            </a:r>
            <a:br>
              <a:rPr lang="en-US" sz="1800" dirty="0">
                <a:solidFill>
                  <a:schemeClr val="accent1">
                    <a:lumMod val="75000"/>
                  </a:schemeClr>
                </a:solidFill>
                <a:latin typeface="Courier" pitchFamily="2" charset="0"/>
              </a:rPr>
            </a:br>
            <a:r>
              <a:rPr lang="en-US" sz="1800" dirty="0">
                <a:solidFill>
                  <a:schemeClr val="accent1">
                    <a:lumMod val="75000"/>
                  </a:schemeClr>
                </a:solidFill>
                <a:latin typeface="Courier" pitchFamily="2" charset="0"/>
              </a:rPr>
              <a:t>-</a:t>
            </a:r>
            <a:r>
              <a:rPr lang="en-US" sz="1800" dirty="0" err="1">
                <a:solidFill>
                  <a:schemeClr val="accent1">
                    <a:lumMod val="75000"/>
                  </a:schemeClr>
                </a:solidFill>
                <a:latin typeface="Courier" pitchFamily="2" charset="0"/>
              </a:rPr>
              <a:t>rw</a:t>
            </a:r>
            <a:r>
              <a:rPr lang="en-US" sz="1800" dirty="0">
                <a:solidFill>
                  <a:schemeClr val="accent1">
                    <a:lumMod val="75000"/>
                  </a:schemeClr>
                </a:solidFill>
                <a:latin typeface="Courier" pitchFamily="2" charset="0"/>
              </a:rPr>
              <a:t>-r----- 1 </a:t>
            </a:r>
            <a:r>
              <a:rPr lang="en-US" sz="1800" dirty="0" err="1">
                <a:solidFill>
                  <a:schemeClr val="accent1">
                    <a:lumMod val="75000"/>
                  </a:schemeClr>
                </a:solidFill>
                <a:latin typeface="Courier" pitchFamily="2" charset="0"/>
              </a:rPr>
              <a:t>jabbott</a:t>
            </a:r>
            <a:r>
              <a:rPr lang="en-US" sz="1800" dirty="0">
                <a:solidFill>
                  <a:schemeClr val="accent1">
                    <a:lumMod val="75000"/>
                  </a:schemeClr>
                </a:solidFill>
                <a:latin typeface="Courier" pitchFamily="2" charset="0"/>
              </a:rPr>
              <a:t> </a:t>
            </a:r>
            <a:r>
              <a:rPr lang="en-US" sz="1800" dirty="0" err="1">
                <a:solidFill>
                  <a:schemeClr val="accent1">
                    <a:lumMod val="75000"/>
                  </a:schemeClr>
                </a:solidFill>
                <a:latin typeface="Courier" pitchFamily="2" charset="0"/>
              </a:rPr>
              <a:t>lsd</a:t>
            </a:r>
            <a:r>
              <a:rPr lang="en-US" sz="1800" dirty="0">
                <a:solidFill>
                  <a:schemeClr val="accent1">
                    <a:lumMod val="75000"/>
                  </a:schemeClr>
                </a:solidFill>
                <a:latin typeface="Courier" pitchFamily="2" charset="0"/>
              </a:rPr>
              <a:t>   866 Oct  7 16:33 query_1.fa</a:t>
            </a:r>
            <a:br>
              <a:rPr lang="en-US" sz="1800" dirty="0">
                <a:solidFill>
                  <a:schemeClr val="accent1">
                    <a:lumMod val="75000"/>
                  </a:schemeClr>
                </a:solidFill>
                <a:latin typeface="Courier" pitchFamily="2" charset="0"/>
              </a:rPr>
            </a:br>
            <a:r>
              <a:rPr lang="en-US" sz="1800" dirty="0">
                <a:solidFill>
                  <a:schemeClr val="accent1">
                    <a:lumMod val="75000"/>
                  </a:schemeClr>
                </a:solidFill>
                <a:latin typeface="Courier" pitchFamily="2" charset="0"/>
              </a:rPr>
              <a:t>-</a:t>
            </a:r>
            <a:r>
              <a:rPr lang="en-US" sz="1800" dirty="0" err="1">
                <a:solidFill>
                  <a:schemeClr val="accent1">
                    <a:lumMod val="75000"/>
                  </a:schemeClr>
                </a:solidFill>
                <a:latin typeface="Courier" pitchFamily="2" charset="0"/>
              </a:rPr>
              <a:t>rw</a:t>
            </a:r>
            <a:r>
              <a:rPr lang="en-US" sz="1800" dirty="0">
                <a:solidFill>
                  <a:schemeClr val="accent1">
                    <a:lumMod val="75000"/>
                  </a:schemeClr>
                </a:solidFill>
                <a:latin typeface="Courier" pitchFamily="2" charset="0"/>
              </a:rPr>
              <a:t>-r----- 1 </a:t>
            </a:r>
            <a:r>
              <a:rPr lang="en-US" sz="1800" dirty="0" err="1">
                <a:solidFill>
                  <a:schemeClr val="accent1">
                    <a:lumMod val="75000"/>
                  </a:schemeClr>
                </a:solidFill>
                <a:latin typeface="Courier" pitchFamily="2" charset="0"/>
              </a:rPr>
              <a:t>jabbott</a:t>
            </a:r>
            <a:r>
              <a:rPr lang="en-US" sz="1800" dirty="0">
                <a:solidFill>
                  <a:schemeClr val="accent1">
                    <a:lumMod val="75000"/>
                  </a:schemeClr>
                </a:solidFill>
                <a:latin typeface="Courier" pitchFamily="2" charset="0"/>
              </a:rPr>
              <a:t> </a:t>
            </a:r>
            <a:r>
              <a:rPr lang="en-US" sz="1800" dirty="0" err="1">
                <a:solidFill>
                  <a:schemeClr val="accent1">
                    <a:lumMod val="75000"/>
                  </a:schemeClr>
                </a:solidFill>
                <a:latin typeface="Courier" pitchFamily="2" charset="0"/>
              </a:rPr>
              <a:t>lsd</a:t>
            </a:r>
            <a:r>
              <a:rPr lang="en-US" sz="1800" dirty="0">
                <a:solidFill>
                  <a:schemeClr val="accent1">
                    <a:lumMod val="75000"/>
                  </a:schemeClr>
                </a:solidFill>
                <a:latin typeface="Courier" pitchFamily="2" charset="0"/>
              </a:rPr>
              <a:t>   866 Oct  7 16:33 query_2.fa</a:t>
            </a:r>
            <a:br>
              <a:rPr lang="en-US" sz="1800" dirty="0">
                <a:solidFill>
                  <a:schemeClr val="accent1">
                    <a:lumMod val="75000"/>
                  </a:schemeClr>
                </a:solidFill>
                <a:latin typeface="Courier" pitchFamily="2" charset="0"/>
              </a:rPr>
            </a:br>
            <a:r>
              <a:rPr lang="en-US" sz="1800" dirty="0">
                <a:solidFill>
                  <a:schemeClr val="accent1">
                    <a:lumMod val="75000"/>
                  </a:schemeClr>
                </a:solidFill>
                <a:latin typeface="Courier" pitchFamily="2" charset="0"/>
              </a:rPr>
              <a:t>-</a:t>
            </a:r>
            <a:r>
              <a:rPr lang="en-US" sz="1800" dirty="0" err="1">
                <a:solidFill>
                  <a:schemeClr val="accent1">
                    <a:lumMod val="75000"/>
                  </a:schemeClr>
                </a:solidFill>
                <a:latin typeface="Courier" pitchFamily="2" charset="0"/>
              </a:rPr>
              <a:t>rw</a:t>
            </a:r>
            <a:r>
              <a:rPr lang="en-US" sz="1800" dirty="0">
                <a:solidFill>
                  <a:schemeClr val="accent1">
                    <a:lumMod val="75000"/>
                  </a:schemeClr>
                </a:solidFill>
                <a:latin typeface="Courier" pitchFamily="2" charset="0"/>
              </a:rPr>
              <a:t>-r----- 1 </a:t>
            </a:r>
            <a:r>
              <a:rPr lang="en-US" sz="1800" dirty="0" err="1">
                <a:solidFill>
                  <a:schemeClr val="accent1">
                    <a:lumMod val="75000"/>
                  </a:schemeClr>
                </a:solidFill>
                <a:latin typeface="Courier" pitchFamily="2" charset="0"/>
              </a:rPr>
              <a:t>jabbott</a:t>
            </a:r>
            <a:r>
              <a:rPr lang="en-US" sz="1800" dirty="0">
                <a:solidFill>
                  <a:schemeClr val="accent1">
                    <a:lumMod val="75000"/>
                  </a:schemeClr>
                </a:solidFill>
                <a:latin typeface="Courier" pitchFamily="2" charset="0"/>
              </a:rPr>
              <a:t> </a:t>
            </a:r>
            <a:r>
              <a:rPr lang="en-US" sz="1800" dirty="0" err="1">
                <a:solidFill>
                  <a:schemeClr val="accent1">
                    <a:lumMod val="75000"/>
                  </a:schemeClr>
                </a:solidFill>
                <a:latin typeface="Courier" pitchFamily="2" charset="0"/>
              </a:rPr>
              <a:t>lsd</a:t>
            </a:r>
            <a:r>
              <a:rPr lang="en-US" sz="1800" dirty="0">
                <a:solidFill>
                  <a:schemeClr val="accent1">
                    <a:lumMod val="75000"/>
                  </a:schemeClr>
                </a:solidFill>
                <a:latin typeface="Courier" pitchFamily="2" charset="0"/>
              </a:rPr>
              <a:t>   866 Oct  7 16:33 query_3.fa</a:t>
            </a:r>
            <a:br>
              <a:rPr lang="en-US" sz="1800" dirty="0">
                <a:solidFill>
                  <a:schemeClr val="accent1">
                    <a:lumMod val="75000"/>
                  </a:schemeClr>
                </a:solidFill>
                <a:latin typeface="Courier" pitchFamily="2" charset="0"/>
              </a:rPr>
            </a:br>
            <a:r>
              <a:rPr lang="en-US" sz="1800" dirty="0">
                <a:solidFill>
                  <a:schemeClr val="accent1">
                    <a:lumMod val="75000"/>
                  </a:schemeClr>
                </a:solidFill>
                <a:latin typeface="Courier" pitchFamily="2" charset="0"/>
              </a:rPr>
              <a:t>-</a:t>
            </a:r>
            <a:r>
              <a:rPr lang="en-US" sz="1800" dirty="0" err="1">
                <a:solidFill>
                  <a:schemeClr val="accent1">
                    <a:lumMod val="75000"/>
                  </a:schemeClr>
                </a:solidFill>
                <a:latin typeface="Courier" pitchFamily="2" charset="0"/>
              </a:rPr>
              <a:t>rw</a:t>
            </a:r>
            <a:r>
              <a:rPr lang="en-US" sz="1800" dirty="0">
                <a:solidFill>
                  <a:schemeClr val="accent1">
                    <a:lumMod val="75000"/>
                  </a:schemeClr>
                </a:solidFill>
                <a:latin typeface="Courier" pitchFamily="2" charset="0"/>
              </a:rPr>
              <a:t>-r----- 1 </a:t>
            </a:r>
            <a:r>
              <a:rPr lang="en-US" sz="1800" dirty="0" err="1">
                <a:solidFill>
                  <a:schemeClr val="accent1">
                    <a:lumMod val="75000"/>
                  </a:schemeClr>
                </a:solidFill>
                <a:latin typeface="Courier" pitchFamily="2" charset="0"/>
              </a:rPr>
              <a:t>jabbott</a:t>
            </a:r>
            <a:r>
              <a:rPr lang="en-US" sz="1800" dirty="0">
                <a:solidFill>
                  <a:schemeClr val="accent1">
                    <a:lumMod val="75000"/>
                  </a:schemeClr>
                </a:solidFill>
                <a:latin typeface="Courier" pitchFamily="2" charset="0"/>
              </a:rPr>
              <a:t> </a:t>
            </a:r>
            <a:r>
              <a:rPr lang="en-US" sz="1800" dirty="0" err="1">
                <a:solidFill>
                  <a:schemeClr val="accent1">
                    <a:lumMod val="75000"/>
                  </a:schemeClr>
                </a:solidFill>
                <a:latin typeface="Courier" pitchFamily="2" charset="0"/>
              </a:rPr>
              <a:t>lsd</a:t>
            </a:r>
            <a:r>
              <a:rPr lang="en-US" sz="1800" dirty="0">
                <a:solidFill>
                  <a:schemeClr val="accent1">
                    <a:lumMod val="75000"/>
                  </a:schemeClr>
                </a:solidFill>
                <a:latin typeface="Courier" pitchFamily="2" charset="0"/>
              </a:rPr>
              <a:t>   866 Oct  7 16:33 query_4.fa</a:t>
            </a:r>
            <a:br>
              <a:rPr lang="en-US" sz="1800" dirty="0">
                <a:solidFill>
                  <a:schemeClr val="accent1">
                    <a:lumMod val="75000"/>
                  </a:schemeClr>
                </a:solidFill>
                <a:latin typeface="Courier" pitchFamily="2" charset="0"/>
              </a:rPr>
            </a:br>
            <a:r>
              <a:rPr lang="en-US" sz="1800" dirty="0">
                <a:solidFill>
                  <a:schemeClr val="accent1">
                    <a:lumMod val="75000"/>
                  </a:schemeClr>
                </a:solidFill>
                <a:latin typeface="Courier" pitchFamily="2" charset="0"/>
              </a:rPr>
              <a:t>-</a:t>
            </a:r>
            <a:r>
              <a:rPr lang="en-US" sz="1800" dirty="0" err="1">
                <a:solidFill>
                  <a:schemeClr val="accent1">
                    <a:lumMod val="75000"/>
                  </a:schemeClr>
                </a:solidFill>
                <a:latin typeface="Courier" pitchFamily="2" charset="0"/>
              </a:rPr>
              <a:t>rw</a:t>
            </a:r>
            <a:r>
              <a:rPr lang="en-US" sz="1800" dirty="0">
                <a:solidFill>
                  <a:schemeClr val="accent1">
                    <a:lumMod val="75000"/>
                  </a:schemeClr>
                </a:solidFill>
                <a:latin typeface="Courier" pitchFamily="2" charset="0"/>
              </a:rPr>
              <a:t>-r----- 1 </a:t>
            </a:r>
            <a:r>
              <a:rPr lang="en-US" sz="1800" dirty="0" err="1">
                <a:solidFill>
                  <a:schemeClr val="accent1">
                    <a:lumMod val="75000"/>
                  </a:schemeClr>
                </a:solidFill>
                <a:latin typeface="Courier" pitchFamily="2" charset="0"/>
              </a:rPr>
              <a:t>jabbott</a:t>
            </a:r>
            <a:r>
              <a:rPr lang="en-US" sz="1800" dirty="0">
                <a:solidFill>
                  <a:schemeClr val="accent1">
                    <a:lumMod val="75000"/>
                  </a:schemeClr>
                </a:solidFill>
                <a:latin typeface="Courier" pitchFamily="2" charset="0"/>
              </a:rPr>
              <a:t> </a:t>
            </a:r>
            <a:r>
              <a:rPr lang="en-US" sz="1800" dirty="0" err="1">
                <a:solidFill>
                  <a:schemeClr val="accent1">
                    <a:lumMod val="75000"/>
                  </a:schemeClr>
                </a:solidFill>
                <a:latin typeface="Courier" pitchFamily="2" charset="0"/>
              </a:rPr>
              <a:t>lsd</a:t>
            </a:r>
            <a:r>
              <a:rPr lang="en-US" sz="1800" dirty="0">
                <a:solidFill>
                  <a:schemeClr val="accent1">
                    <a:lumMod val="75000"/>
                  </a:schemeClr>
                </a:solidFill>
                <a:latin typeface="Courier" pitchFamily="2" charset="0"/>
              </a:rPr>
              <a:t>    76 Oct  7 17:25 </a:t>
            </a:r>
            <a:r>
              <a:rPr lang="en-US" sz="1800" dirty="0" err="1">
                <a:solidFill>
                  <a:schemeClr val="accent1">
                    <a:lumMod val="75000"/>
                  </a:schemeClr>
                </a:solidFill>
                <a:latin typeface="Courier" pitchFamily="2" charset="0"/>
              </a:rPr>
              <a:t>blast.sh</a:t>
            </a:r>
            <a:br>
              <a:rPr lang="en-US" sz="1800" dirty="0">
                <a:solidFill>
                  <a:schemeClr val="accent1">
                    <a:lumMod val="75000"/>
                  </a:schemeClr>
                </a:solidFill>
                <a:latin typeface="Courier" pitchFamily="2" charset="0"/>
              </a:rPr>
            </a:br>
            <a:r>
              <a:rPr lang="en-US" sz="1800" dirty="0">
                <a:solidFill>
                  <a:schemeClr val="accent1">
                    <a:lumMod val="75000"/>
                  </a:schemeClr>
                </a:solidFill>
                <a:latin typeface="Courier" pitchFamily="2" charset="0"/>
              </a:rPr>
              <a:t>-</a:t>
            </a:r>
            <a:r>
              <a:rPr lang="en-US" sz="1800" dirty="0" err="1">
                <a:solidFill>
                  <a:schemeClr val="accent1">
                    <a:lumMod val="75000"/>
                  </a:schemeClr>
                </a:solidFill>
                <a:latin typeface="Courier" pitchFamily="2" charset="0"/>
              </a:rPr>
              <a:t>rw</a:t>
            </a:r>
            <a:r>
              <a:rPr lang="en-US" sz="1800" dirty="0">
                <a:solidFill>
                  <a:schemeClr val="accent1">
                    <a:lumMod val="75000"/>
                  </a:schemeClr>
                </a:solidFill>
                <a:latin typeface="Courier" pitchFamily="2" charset="0"/>
              </a:rPr>
              <a:t>-r--r-- 1 </a:t>
            </a:r>
            <a:r>
              <a:rPr lang="en-US" sz="1800" dirty="0" err="1">
                <a:solidFill>
                  <a:schemeClr val="accent1">
                    <a:lumMod val="75000"/>
                  </a:schemeClr>
                </a:solidFill>
                <a:latin typeface="Courier" pitchFamily="2" charset="0"/>
              </a:rPr>
              <a:t>jabbott</a:t>
            </a:r>
            <a:r>
              <a:rPr lang="en-US" sz="1800" dirty="0">
                <a:solidFill>
                  <a:schemeClr val="accent1">
                    <a:lumMod val="75000"/>
                  </a:schemeClr>
                </a:solidFill>
                <a:latin typeface="Courier" pitchFamily="2" charset="0"/>
              </a:rPr>
              <a:t> </a:t>
            </a:r>
            <a:r>
              <a:rPr lang="en-US" sz="1800" dirty="0" err="1">
                <a:solidFill>
                  <a:schemeClr val="accent1">
                    <a:lumMod val="75000"/>
                  </a:schemeClr>
                </a:solidFill>
                <a:latin typeface="Courier" pitchFamily="2" charset="0"/>
              </a:rPr>
              <a:t>lsd</a:t>
            </a:r>
            <a:r>
              <a:rPr lang="en-US" sz="1800" dirty="0">
                <a:solidFill>
                  <a:schemeClr val="accent1">
                    <a:lumMod val="75000"/>
                  </a:schemeClr>
                </a:solidFill>
                <a:latin typeface="Courier" pitchFamily="2" charset="0"/>
              </a:rPr>
              <a:t>     0 Oct  7 17:25 blast.sh.o9519</a:t>
            </a:r>
            <a:br>
              <a:rPr lang="en-US" sz="1800" dirty="0">
                <a:solidFill>
                  <a:schemeClr val="accent1">
                    <a:lumMod val="75000"/>
                  </a:schemeClr>
                </a:solidFill>
                <a:latin typeface="Courier" pitchFamily="2" charset="0"/>
              </a:rPr>
            </a:br>
            <a:r>
              <a:rPr lang="en-US" sz="1800" dirty="0">
                <a:solidFill>
                  <a:schemeClr val="accent1">
                    <a:lumMod val="75000"/>
                  </a:schemeClr>
                </a:solidFill>
                <a:latin typeface="Courier" pitchFamily="2" charset="0"/>
              </a:rPr>
              <a:t>-</a:t>
            </a:r>
            <a:r>
              <a:rPr lang="en-US" sz="1800" dirty="0" err="1">
                <a:solidFill>
                  <a:schemeClr val="accent1">
                    <a:lumMod val="75000"/>
                  </a:schemeClr>
                </a:solidFill>
                <a:latin typeface="Courier" pitchFamily="2" charset="0"/>
              </a:rPr>
              <a:t>rw</a:t>
            </a:r>
            <a:r>
              <a:rPr lang="en-US" sz="1800" dirty="0">
                <a:solidFill>
                  <a:schemeClr val="accent1">
                    <a:lumMod val="75000"/>
                  </a:schemeClr>
                </a:solidFill>
                <a:latin typeface="Courier" pitchFamily="2" charset="0"/>
              </a:rPr>
              <a:t>-r--r-- 1 </a:t>
            </a:r>
            <a:r>
              <a:rPr lang="en-US" sz="1800" dirty="0" err="1">
                <a:solidFill>
                  <a:schemeClr val="accent1">
                    <a:lumMod val="75000"/>
                  </a:schemeClr>
                </a:solidFill>
                <a:latin typeface="Courier" pitchFamily="2" charset="0"/>
              </a:rPr>
              <a:t>jabbott</a:t>
            </a:r>
            <a:r>
              <a:rPr lang="en-US" sz="1800" dirty="0">
                <a:solidFill>
                  <a:schemeClr val="accent1">
                    <a:lumMod val="75000"/>
                  </a:schemeClr>
                </a:solidFill>
                <a:latin typeface="Courier" pitchFamily="2" charset="0"/>
              </a:rPr>
              <a:t> </a:t>
            </a:r>
            <a:r>
              <a:rPr lang="en-US" sz="1800" dirty="0" err="1">
                <a:solidFill>
                  <a:schemeClr val="accent1">
                    <a:lumMod val="75000"/>
                  </a:schemeClr>
                </a:solidFill>
                <a:latin typeface="Courier" pitchFamily="2" charset="0"/>
              </a:rPr>
              <a:t>lsd</a:t>
            </a:r>
            <a:r>
              <a:rPr lang="en-US" sz="1800" dirty="0">
                <a:solidFill>
                  <a:schemeClr val="accent1">
                    <a:lumMod val="75000"/>
                  </a:schemeClr>
                </a:solidFill>
                <a:latin typeface="Courier" pitchFamily="2" charset="0"/>
              </a:rPr>
              <a:t>     0 Oct  7 17:25 blast.sh.e9519</a:t>
            </a:r>
            <a:br>
              <a:rPr lang="en-US" sz="1800" dirty="0">
                <a:solidFill>
                  <a:schemeClr val="accent1">
                    <a:lumMod val="75000"/>
                  </a:schemeClr>
                </a:solidFill>
                <a:latin typeface="Courier" pitchFamily="2" charset="0"/>
              </a:rPr>
            </a:br>
            <a:r>
              <a:rPr lang="en-US" sz="1800" dirty="0">
                <a:solidFill>
                  <a:schemeClr val="accent1">
                    <a:lumMod val="75000"/>
                  </a:schemeClr>
                </a:solidFill>
                <a:latin typeface="Courier" pitchFamily="2" charset="0"/>
              </a:rPr>
              <a:t>-</a:t>
            </a:r>
            <a:r>
              <a:rPr lang="en-US" sz="1800" dirty="0" err="1">
                <a:solidFill>
                  <a:schemeClr val="accent1">
                    <a:lumMod val="75000"/>
                  </a:schemeClr>
                </a:solidFill>
                <a:latin typeface="Courier" pitchFamily="2" charset="0"/>
              </a:rPr>
              <a:t>rw</a:t>
            </a:r>
            <a:r>
              <a:rPr lang="en-US" sz="1800" dirty="0">
                <a:solidFill>
                  <a:schemeClr val="accent1">
                    <a:lumMod val="75000"/>
                  </a:schemeClr>
                </a:solidFill>
                <a:latin typeface="Courier" pitchFamily="2" charset="0"/>
              </a:rPr>
              <a:t>-r--r-- 1 </a:t>
            </a:r>
            <a:r>
              <a:rPr lang="en-US" sz="1800" dirty="0" err="1">
                <a:solidFill>
                  <a:schemeClr val="accent1">
                    <a:lumMod val="75000"/>
                  </a:schemeClr>
                </a:solidFill>
                <a:latin typeface="Courier" pitchFamily="2" charset="0"/>
              </a:rPr>
              <a:t>jabbott</a:t>
            </a:r>
            <a:r>
              <a:rPr lang="en-US" sz="1800" dirty="0">
                <a:solidFill>
                  <a:schemeClr val="accent1">
                    <a:lumMod val="75000"/>
                  </a:schemeClr>
                </a:solidFill>
                <a:latin typeface="Courier" pitchFamily="2" charset="0"/>
              </a:rPr>
              <a:t> </a:t>
            </a:r>
            <a:r>
              <a:rPr lang="en-US" sz="1800" dirty="0" err="1">
                <a:solidFill>
                  <a:schemeClr val="accent1">
                    <a:lumMod val="75000"/>
                  </a:schemeClr>
                </a:solidFill>
                <a:latin typeface="Courier" pitchFamily="2" charset="0"/>
              </a:rPr>
              <a:t>lsd</a:t>
            </a:r>
            <a:r>
              <a:rPr lang="en-US" sz="1800" dirty="0">
                <a:solidFill>
                  <a:schemeClr val="accent1">
                    <a:lumMod val="75000"/>
                  </a:schemeClr>
                </a:solidFill>
                <a:latin typeface="Courier" pitchFamily="2" charset="0"/>
              </a:rPr>
              <a:t> 15593 Oct  7 17:25 </a:t>
            </a:r>
            <a:r>
              <a:rPr lang="en-US" sz="1800" dirty="0" err="1">
                <a:solidFill>
                  <a:schemeClr val="accent1">
                    <a:lumMod val="75000"/>
                  </a:schemeClr>
                </a:solidFill>
                <a:latin typeface="Courier" pitchFamily="2" charset="0"/>
              </a:rPr>
              <a:t>blast.out</a:t>
            </a:r>
            <a:endParaRPr lang="en-US" sz="1800" dirty="0">
              <a:solidFill>
                <a:schemeClr val="accent1">
                  <a:lumMod val="75000"/>
                </a:schemeClr>
              </a:solidFill>
              <a:latin typeface="Courier" pitchFamily="2" charset="0"/>
            </a:endParaRPr>
          </a:p>
        </p:txBody>
      </p:sp>
      <p:sp>
        <p:nvSpPr>
          <p:cNvPr id="3" name="Slide Number Placeholder 2">
            <a:extLst>
              <a:ext uri="{FF2B5EF4-FFF2-40B4-BE49-F238E27FC236}">
                <a16:creationId xmlns:a16="http://schemas.microsoft.com/office/drawing/2014/main" id="{EC4DF136-37E3-E047-B91C-B63FC57101B9}"/>
              </a:ext>
            </a:extLst>
          </p:cNvPr>
          <p:cNvSpPr>
            <a:spLocks noGrp="1"/>
          </p:cNvSpPr>
          <p:nvPr>
            <p:ph type="sldNum" sz="quarter" idx="12"/>
          </p:nvPr>
        </p:nvSpPr>
        <p:spPr/>
        <p:txBody>
          <a:bodyPr/>
          <a:lstStyle/>
          <a:p>
            <a:fld id="{E89BC60F-F4BF-4EE8-9F02-8A0093F1814F}" type="slidenum">
              <a:rPr lang="en-GB" smtClean="0"/>
              <a:t>47</a:t>
            </a:fld>
            <a:endParaRPr lang="en-GB"/>
          </a:p>
        </p:txBody>
      </p:sp>
      <p:sp>
        <p:nvSpPr>
          <p:cNvPr id="4" name="Title 3">
            <a:extLst>
              <a:ext uri="{FF2B5EF4-FFF2-40B4-BE49-F238E27FC236}">
                <a16:creationId xmlns:a16="http://schemas.microsoft.com/office/drawing/2014/main" id="{DA1E17A1-94CE-B94E-B0B4-B2D4445CB089}"/>
              </a:ext>
            </a:extLst>
          </p:cNvPr>
          <p:cNvSpPr>
            <a:spLocks noGrp="1"/>
          </p:cNvSpPr>
          <p:nvPr>
            <p:ph type="title"/>
          </p:nvPr>
        </p:nvSpPr>
        <p:spPr/>
        <p:txBody>
          <a:bodyPr/>
          <a:lstStyle/>
          <a:p>
            <a:r>
              <a:rPr lang="en-US" dirty="0"/>
              <a:t>Submitting the script</a:t>
            </a:r>
          </a:p>
        </p:txBody>
      </p:sp>
      <p:sp>
        <p:nvSpPr>
          <p:cNvPr id="5" name="Rectangle 4">
            <a:extLst>
              <a:ext uri="{FF2B5EF4-FFF2-40B4-BE49-F238E27FC236}">
                <a16:creationId xmlns:a16="http://schemas.microsoft.com/office/drawing/2014/main" id="{E76BA5F7-39DA-4D43-B02F-EE121BDC45A2}"/>
              </a:ext>
            </a:extLst>
          </p:cNvPr>
          <p:cNvSpPr/>
          <p:nvPr/>
        </p:nvSpPr>
        <p:spPr>
          <a:xfrm>
            <a:off x="3843338" y="5300670"/>
            <a:ext cx="814387" cy="857250"/>
          </a:xfrm>
          <a:prstGeom prst="rect">
            <a:avLst/>
          </a:prstGeom>
          <a:no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2679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7F5DF0A-5687-5C4F-A08A-A8F20458A1E1}"/>
              </a:ext>
            </a:extLst>
          </p:cNvPr>
          <p:cNvSpPr>
            <a:spLocks noGrp="1"/>
          </p:cNvSpPr>
          <p:nvPr>
            <p:ph type="sldNum" sz="quarter" idx="12"/>
          </p:nvPr>
        </p:nvSpPr>
        <p:spPr/>
        <p:txBody>
          <a:bodyPr/>
          <a:lstStyle/>
          <a:p>
            <a:fld id="{E89BC60F-F4BF-4EE8-9F02-8A0093F1814F}" type="slidenum">
              <a:rPr lang="en-GB" smtClean="0"/>
              <a:t>48</a:t>
            </a:fld>
            <a:endParaRPr lang="en-GB"/>
          </a:p>
        </p:txBody>
      </p:sp>
      <p:sp>
        <p:nvSpPr>
          <p:cNvPr id="2" name="Title 1">
            <a:extLst>
              <a:ext uri="{FF2B5EF4-FFF2-40B4-BE49-F238E27FC236}">
                <a16:creationId xmlns:a16="http://schemas.microsoft.com/office/drawing/2014/main" id="{061CA3BB-436A-BF47-BB43-9068F7E2E7CF}"/>
              </a:ext>
            </a:extLst>
          </p:cNvPr>
          <p:cNvSpPr>
            <a:spLocks noGrp="1"/>
          </p:cNvSpPr>
          <p:nvPr>
            <p:ph type="title"/>
          </p:nvPr>
        </p:nvSpPr>
        <p:spPr/>
        <p:txBody>
          <a:bodyPr/>
          <a:lstStyle/>
          <a:p>
            <a:r>
              <a:rPr lang="en-US" dirty="0"/>
              <a:t>How did this job access data?</a:t>
            </a:r>
            <a:endParaRPr lang="en-GB" dirty="0"/>
          </a:p>
        </p:txBody>
      </p:sp>
      <p:pic>
        <p:nvPicPr>
          <p:cNvPr id="9" name="Content Placeholder 8">
            <a:extLst>
              <a:ext uri="{FF2B5EF4-FFF2-40B4-BE49-F238E27FC236}">
                <a16:creationId xmlns:a16="http://schemas.microsoft.com/office/drawing/2014/main" id="{5D62F843-64C5-B04A-9C6B-A4F1C03722E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14495" y="3275619"/>
            <a:ext cx="1214645" cy="1197293"/>
          </a:xfrm>
        </p:spPr>
      </p:pic>
      <p:grpSp>
        <p:nvGrpSpPr>
          <p:cNvPr id="21" name="Group 20">
            <a:extLst>
              <a:ext uri="{FF2B5EF4-FFF2-40B4-BE49-F238E27FC236}">
                <a16:creationId xmlns:a16="http://schemas.microsoft.com/office/drawing/2014/main" id="{2E8098E5-7228-F94E-AE11-0764CBF8354B}"/>
              </a:ext>
            </a:extLst>
          </p:cNvPr>
          <p:cNvGrpSpPr/>
          <p:nvPr/>
        </p:nvGrpSpPr>
        <p:grpSpPr>
          <a:xfrm>
            <a:off x="8259090" y="2029505"/>
            <a:ext cx="2839518" cy="3906864"/>
            <a:chOff x="7405772" y="1564651"/>
            <a:chExt cx="2839518" cy="3906864"/>
          </a:xfrm>
        </p:grpSpPr>
        <p:pic>
          <p:nvPicPr>
            <p:cNvPr id="19" name="Picture 18">
              <a:extLst>
                <a:ext uri="{FF2B5EF4-FFF2-40B4-BE49-F238E27FC236}">
                  <a16:creationId xmlns:a16="http://schemas.microsoft.com/office/drawing/2014/main" id="{1A9D36DB-08A3-9B43-8DD9-F8741C1863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24859" y="1564651"/>
              <a:ext cx="2520431" cy="3563675"/>
            </a:xfrm>
            <a:prstGeom prst="rect">
              <a:avLst/>
            </a:prstGeom>
          </p:spPr>
        </p:pic>
        <p:pic>
          <p:nvPicPr>
            <p:cNvPr id="20" name="Picture 19">
              <a:extLst>
                <a:ext uri="{FF2B5EF4-FFF2-40B4-BE49-F238E27FC236}">
                  <a16:creationId xmlns:a16="http://schemas.microsoft.com/office/drawing/2014/main" id="{B8C4F679-7909-0349-A7B9-B512CD5294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05772" y="1907840"/>
              <a:ext cx="2520431" cy="3563675"/>
            </a:xfrm>
            <a:prstGeom prst="rect">
              <a:avLst/>
            </a:prstGeom>
          </p:spPr>
        </p:pic>
      </p:grpSp>
      <p:cxnSp>
        <p:nvCxnSpPr>
          <p:cNvPr id="31" name="Straight Arrow Connector 30">
            <a:extLst>
              <a:ext uri="{FF2B5EF4-FFF2-40B4-BE49-F238E27FC236}">
                <a16:creationId xmlns:a16="http://schemas.microsoft.com/office/drawing/2014/main" id="{9E1A6DB4-C89B-344D-85B7-18F4CDA5FC52}"/>
              </a:ext>
            </a:extLst>
          </p:cNvPr>
          <p:cNvCxnSpPr>
            <a:cxnSpLocks/>
          </p:cNvCxnSpPr>
          <p:nvPr/>
        </p:nvCxnSpPr>
        <p:spPr>
          <a:xfrm>
            <a:off x="2259849" y="3867447"/>
            <a:ext cx="877689" cy="0"/>
          </a:xfrm>
          <a:prstGeom prst="straightConnector1">
            <a:avLst/>
          </a:prstGeom>
          <a:ln w="38100">
            <a:headEnd type="triangle"/>
            <a:tailEnd type="triangle"/>
          </a:ln>
          <a:scene3d>
            <a:camera prst="orthographicFront">
              <a:rot lat="0" lon="10800000" rev="0"/>
            </a:camera>
            <a:lightRig rig="threePt" dir="t"/>
          </a:scene3d>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B58AF24A-705C-D24C-8CB5-E9F9E91CAB25}"/>
              </a:ext>
            </a:extLst>
          </p:cNvPr>
          <p:cNvSpPr txBox="1"/>
          <p:nvPr/>
        </p:nvSpPr>
        <p:spPr>
          <a:xfrm>
            <a:off x="2399293" y="3412600"/>
            <a:ext cx="685582" cy="461665"/>
          </a:xfrm>
          <a:prstGeom prst="rect">
            <a:avLst/>
          </a:prstGeom>
          <a:noFill/>
        </p:spPr>
        <p:txBody>
          <a:bodyPr wrap="square" rtlCol="0">
            <a:spAutoFit/>
          </a:bodyPr>
          <a:lstStyle/>
          <a:p>
            <a:r>
              <a:rPr lang="en-US" sz="2400" dirty="0"/>
              <a:t>SSH</a:t>
            </a:r>
          </a:p>
        </p:txBody>
      </p:sp>
      <p:grpSp>
        <p:nvGrpSpPr>
          <p:cNvPr id="5" name="Group 4">
            <a:extLst>
              <a:ext uri="{FF2B5EF4-FFF2-40B4-BE49-F238E27FC236}">
                <a16:creationId xmlns:a16="http://schemas.microsoft.com/office/drawing/2014/main" id="{94926DF1-F14C-894A-AADD-1915B717DB5C}"/>
              </a:ext>
            </a:extLst>
          </p:cNvPr>
          <p:cNvGrpSpPr/>
          <p:nvPr/>
        </p:nvGrpSpPr>
        <p:grpSpPr>
          <a:xfrm>
            <a:off x="5928628" y="4382118"/>
            <a:ext cx="2076877" cy="2057304"/>
            <a:chOff x="6035613" y="4382308"/>
            <a:chExt cx="2076877" cy="2057304"/>
          </a:xfrm>
        </p:grpSpPr>
        <p:pic>
          <p:nvPicPr>
            <p:cNvPr id="15" name="Picture 14">
              <a:extLst>
                <a:ext uri="{FF2B5EF4-FFF2-40B4-BE49-F238E27FC236}">
                  <a16:creationId xmlns:a16="http://schemas.microsoft.com/office/drawing/2014/main" id="{792BE113-15FC-1849-87E4-3BFB9C3DB69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76650" y="4382308"/>
              <a:ext cx="1794803" cy="1663476"/>
            </a:xfrm>
            <a:prstGeom prst="rect">
              <a:avLst/>
            </a:prstGeom>
          </p:spPr>
        </p:pic>
        <p:sp>
          <p:nvSpPr>
            <p:cNvPr id="51" name="TextBox 50">
              <a:extLst>
                <a:ext uri="{FF2B5EF4-FFF2-40B4-BE49-F238E27FC236}">
                  <a16:creationId xmlns:a16="http://schemas.microsoft.com/office/drawing/2014/main" id="{765BD569-8107-3948-9B15-EFBA378D2FB6}"/>
                </a:ext>
              </a:extLst>
            </p:cNvPr>
            <p:cNvSpPr txBox="1"/>
            <p:nvPr/>
          </p:nvSpPr>
          <p:spPr>
            <a:xfrm>
              <a:off x="6035613" y="5977947"/>
              <a:ext cx="2076877" cy="461665"/>
            </a:xfrm>
            <a:prstGeom prst="rect">
              <a:avLst/>
            </a:prstGeom>
            <a:noFill/>
          </p:spPr>
          <p:txBody>
            <a:bodyPr wrap="square" rtlCol="0">
              <a:spAutoFit/>
            </a:bodyPr>
            <a:lstStyle/>
            <a:p>
              <a:pPr algn="ctr"/>
              <a:r>
                <a:rPr lang="en-US" sz="2400" dirty="0" err="1"/>
                <a:t>SpectrumScale</a:t>
              </a:r>
              <a:endParaRPr lang="en-US" sz="2400" dirty="0"/>
            </a:p>
          </p:txBody>
        </p:sp>
      </p:grpSp>
      <p:grpSp>
        <p:nvGrpSpPr>
          <p:cNvPr id="47" name="Group 46">
            <a:extLst>
              <a:ext uri="{FF2B5EF4-FFF2-40B4-BE49-F238E27FC236}">
                <a16:creationId xmlns:a16="http://schemas.microsoft.com/office/drawing/2014/main" id="{026D4D5C-2BF8-1E49-8C51-05E4005D521E}"/>
              </a:ext>
            </a:extLst>
          </p:cNvPr>
          <p:cNvGrpSpPr/>
          <p:nvPr/>
        </p:nvGrpSpPr>
        <p:grpSpPr>
          <a:xfrm>
            <a:off x="3178751" y="2846201"/>
            <a:ext cx="2431959" cy="2461179"/>
            <a:chOff x="3178751" y="2846201"/>
            <a:chExt cx="2431959" cy="2461179"/>
          </a:xfrm>
        </p:grpSpPr>
        <p:pic>
          <p:nvPicPr>
            <p:cNvPr id="17" name="Picture 16">
              <a:extLst>
                <a:ext uri="{FF2B5EF4-FFF2-40B4-BE49-F238E27FC236}">
                  <a16:creationId xmlns:a16="http://schemas.microsoft.com/office/drawing/2014/main" id="{BEA09728-C7A3-F849-AB6A-F38F530B8A1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01845" y="2846201"/>
              <a:ext cx="2208865" cy="2208865"/>
            </a:xfrm>
            <a:prstGeom prst="rect">
              <a:avLst/>
            </a:prstGeom>
          </p:spPr>
        </p:pic>
        <p:pic>
          <p:nvPicPr>
            <p:cNvPr id="34" name="Picture 33">
              <a:extLst>
                <a:ext uri="{FF2B5EF4-FFF2-40B4-BE49-F238E27FC236}">
                  <a16:creationId xmlns:a16="http://schemas.microsoft.com/office/drawing/2014/main" id="{84DC4E12-52C1-214E-85D2-F1674913286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78751" y="3098515"/>
              <a:ext cx="2208865" cy="2208865"/>
            </a:xfrm>
            <a:prstGeom prst="rect">
              <a:avLst/>
            </a:prstGeom>
          </p:spPr>
        </p:pic>
        <p:sp>
          <p:nvSpPr>
            <p:cNvPr id="26" name="TextBox 25">
              <a:extLst>
                <a:ext uri="{FF2B5EF4-FFF2-40B4-BE49-F238E27FC236}">
                  <a16:creationId xmlns:a16="http://schemas.microsoft.com/office/drawing/2014/main" id="{9219D634-C6C9-A441-80A5-EB77677F77C3}"/>
                </a:ext>
              </a:extLst>
            </p:cNvPr>
            <p:cNvSpPr txBox="1"/>
            <p:nvPr/>
          </p:nvSpPr>
          <p:spPr>
            <a:xfrm>
              <a:off x="3621507" y="3530329"/>
              <a:ext cx="1304211" cy="523220"/>
            </a:xfrm>
            <a:prstGeom prst="rect">
              <a:avLst/>
            </a:prstGeom>
            <a:noFill/>
          </p:spPr>
          <p:txBody>
            <a:bodyPr wrap="square" rtlCol="0">
              <a:spAutoFit/>
            </a:bodyPr>
            <a:lstStyle/>
            <a:p>
              <a:pPr algn="ctr"/>
              <a:r>
                <a:rPr lang="en-US" sz="1400" dirty="0">
                  <a:latin typeface="Courier" pitchFamily="2" charset="0"/>
                </a:rPr>
                <a:t>login1</a:t>
              </a:r>
              <a:br>
                <a:rPr lang="en-US" sz="1400" dirty="0">
                  <a:latin typeface="Courier" pitchFamily="2" charset="0"/>
                </a:rPr>
              </a:br>
              <a:r>
                <a:rPr lang="en-US" sz="1400" dirty="0">
                  <a:latin typeface="Courier" pitchFamily="2" charset="0"/>
                </a:rPr>
                <a:t>login2</a:t>
              </a:r>
            </a:p>
          </p:txBody>
        </p:sp>
      </p:grpSp>
      <p:pic>
        <p:nvPicPr>
          <p:cNvPr id="24" name="Picture 23">
            <a:extLst>
              <a:ext uri="{FF2B5EF4-FFF2-40B4-BE49-F238E27FC236}">
                <a16:creationId xmlns:a16="http://schemas.microsoft.com/office/drawing/2014/main" id="{F1A16557-69A0-114D-A160-8ED7E800BCB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28035" y="1713769"/>
            <a:ext cx="1878062" cy="1878062"/>
          </a:xfrm>
          <a:prstGeom prst="rect">
            <a:avLst/>
          </a:prstGeom>
        </p:spPr>
      </p:pic>
      <p:grpSp>
        <p:nvGrpSpPr>
          <p:cNvPr id="13" name="Group 12">
            <a:extLst>
              <a:ext uri="{FF2B5EF4-FFF2-40B4-BE49-F238E27FC236}">
                <a16:creationId xmlns:a16="http://schemas.microsoft.com/office/drawing/2014/main" id="{A3D88E11-42D9-6041-AEFC-1E2F36ADCD67}"/>
              </a:ext>
            </a:extLst>
          </p:cNvPr>
          <p:cNvGrpSpPr/>
          <p:nvPr/>
        </p:nvGrpSpPr>
        <p:grpSpPr>
          <a:xfrm>
            <a:off x="5839479" y="3020906"/>
            <a:ext cx="2255175" cy="490223"/>
            <a:chOff x="5833711" y="2574866"/>
            <a:chExt cx="2255175" cy="490223"/>
          </a:xfrm>
        </p:grpSpPr>
        <p:cxnSp>
          <p:nvCxnSpPr>
            <p:cNvPr id="27" name="Straight Arrow Connector 26">
              <a:extLst>
                <a:ext uri="{FF2B5EF4-FFF2-40B4-BE49-F238E27FC236}">
                  <a16:creationId xmlns:a16="http://schemas.microsoft.com/office/drawing/2014/main" id="{27302FFF-C862-594D-81FD-5C42B3F1A79D}"/>
                </a:ext>
              </a:extLst>
            </p:cNvPr>
            <p:cNvCxnSpPr>
              <a:cxnSpLocks/>
            </p:cNvCxnSpPr>
            <p:nvPr/>
          </p:nvCxnSpPr>
          <p:spPr>
            <a:xfrm flipV="1">
              <a:off x="7618007" y="2574866"/>
              <a:ext cx="470879" cy="490223"/>
            </a:xfrm>
            <a:prstGeom prst="straightConnector1">
              <a:avLst/>
            </a:prstGeom>
            <a:ln w="38100">
              <a:headEnd type="triangle"/>
              <a:tailEnd type="triangle"/>
            </a:ln>
            <a:scene3d>
              <a:camera prst="orthographicFront">
                <a:rot lat="0" lon="10800000" rev="0"/>
              </a:camera>
              <a:lightRig rig="threePt" dir="t"/>
            </a:scene3d>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2F8EEF8D-C6F5-A047-9925-28F8BDAAB41B}"/>
                </a:ext>
              </a:extLst>
            </p:cNvPr>
            <p:cNvCxnSpPr>
              <a:cxnSpLocks/>
            </p:cNvCxnSpPr>
            <p:nvPr/>
          </p:nvCxnSpPr>
          <p:spPr>
            <a:xfrm flipH="1" flipV="1">
              <a:off x="5833711" y="2574866"/>
              <a:ext cx="470879" cy="490223"/>
            </a:xfrm>
            <a:prstGeom prst="straightConnector1">
              <a:avLst/>
            </a:prstGeom>
            <a:ln w="38100">
              <a:headEnd type="triangle"/>
              <a:tailEnd type="triangle"/>
            </a:ln>
            <a:scene3d>
              <a:camera prst="orthographicFront">
                <a:rot lat="0" lon="10800000" rev="0"/>
              </a:camera>
              <a:lightRig rig="threePt" dir="t"/>
            </a:scene3d>
          </p:spPr>
          <p:style>
            <a:lnRef idx="1">
              <a:schemeClr val="accent1"/>
            </a:lnRef>
            <a:fillRef idx="0">
              <a:schemeClr val="accent1"/>
            </a:fillRef>
            <a:effectRef idx="0">
              <a:schemeClr val="accent1"/>
            </a:effectRef>
            <a:fontRef idx="minor">
              <a:schemeClr val="tx1"/>
            </a:fontRef>
          </p:style>
        </p:cxnSp>
      </p:grpSp>
      <p:cxnSp>
        <p:nvCxnSpPr>
          <p:cNvPr id="37" name="Straight Arrow Connector 36">
            <a:extLst>
              <a:ext uri="{FF2B5EF4-FFF2-40B4-BE49-F238E27FC236}">
                <a16:creationId xmlns:a16="http://schemas.microsoft.com/office/drawing/2014/main" id="{47C87438-7F0D-1245-805A-CFB2D23BE47C}"/>
              </a:ext>
            </a:extLst>
          </p:cNvPr>
          <p:cNvCxnSpPr>
            <a:cxnSpLocks/>
          </p:cNvCxnSpPr>
          <p:nvPr/>
        </p:nvCxnSpPr>
        <p:spPr>
          <a:xfrm>
            <a:off x="7623775" y="4053549"/>
            <a:ext cx="470879" cy="490223"/>
          </a:xfrm>
          <a:prstGeom prst="straightConnector1">
            <a:avLst/>
          </a:prstGeom>
          <a:ln w="38100">
            <a:headEnd type="triangle"/>
            <a:tailEnd type="triangle"/>
          </a:ln>
          <a:scene3d>
            <a:camera prst="orthographicFront">
              <a:rot lat="0" lon="10800000" rev="0"/>
            </a:camera>
            <a:lightRig rig="threePt" dir="t"/>
          </a:scene3d>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F24386A1-46B0-F940-91AD-2D94CC000D0D}"/>
              </a:ext>
            </a:extLst>
          </p:cNvPr>
          <p:cNvCxnSpPr>
            <a:cxnSpLocks/>
          </p:cNvCxnSpPr>
          <p:nvPr/>
        </p:nvCxnSpPr>
        <p:spPr>
          <a:xfrm flipH="1">
            <a:off x="5839479" y="4053549"/>
            <a:ext cx="470879" cy="490223"/>
          </a:xfrm>
          <a:prstGeom prst="straightConnector1">
            <a:avLst/>
          </a:prstGeom>
          <a:ln w="38100">
            <a:headEnd type="triangle"/>
            <a:tailEnd type="triangle"/>
          </a:ln>
          <a:scene3d>
            <a:camera prst="orthographicFront">
              <a:rot lat="0" lon="10800000" rev="0"/>
            </a:camera>
            <a:lightRig rig="threePt" dir="t"/>
          </a:scene3d>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94E043B6-70F2-F947-A21E-188DED345A5F}"/>
              </a:ext>
            </a:extLst>
          </p:cNvPr>
          <p:cNvSpPr txBox="1"/>
          <p:nvPr/>
        </p:nvSpPr>
        <p:spPr>
          <a:xfrm>
            <a:off x="6416275" y="2258512"/>
            <a:ext cx="1101584" cy="369332"/>
          </a:xfrm>
          <a:prstGeom prst="rect">
            <a:avLst/>
          </a:prstGeom>
          <a:noFill/>
        </p:spPr>
        <p:txBody>
          <a:bodyPr wrap="none" rtlCol="0">
            <a:spAutoFit/>
          </a:bodyPr>
          <a:lstStyle/>
          <a:p>
            <a:pPr algn="ctr"/>
            <a:r>
              <a:rPr lang="en-US" dirty="0"/>
              <a:t>scheduler</a:t>
            </a:r>
          </a:p>
        </p:txBody>
      </p:sp>
      <p:sp>
        <p:nvSpPr>
          <p:cNvPr id="39" name="Rectangle 38">
            <a:extLst>
              <a:ext uri="{FF2B5EF4-FFF2-40B4-BE49-F238E27FC236}">
                <a16:creationId xmlns:a16="http://schemas.microsoft.com/office/drawing/2014/main" id="{9AA6A0D2-7D9F-A24B-A009-87BF1C8486D9}"/>
              </a:ext>
            </a:extLst>
          </p:cNvPr>
          <p:cNvSpPr/>
          <p:nvPr/>
        </p:nvSpPr>
        <p:spPr>
          <a:xfrm>
            <a:off x="8536549" y="4382118"/>
            <a:ext cx="1867540" cy="446360"/>
          </a:xfrm>
          <a:prstGeom prst="rect">
            <a:avLst/>
          </a:prstGeom>
          <a:solidFill>
            <a:srgbClr val="5EB730">
              <a:alpha val="6431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93232A38-A1A1-4447-8C6C-AAFF1339D7B5}"/>
              </a:ext>
            </a:extLst>
          </p:cNvPr>
          <p:cNvSpPr/>
          <p:nvPr/>
        </p:nvSpPr>
        <p:spPr>
          <a:xfrm>
            <a:off x="814495" y="1132933"/>
            <a:ext cx="10158305" cy="53064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31">
            <a:extLst>
              <a:ext uri="{FF2B5EF4-FFF2-40B4-BE49-F238E27FC236}">
                <a16:creationId xmlns:a16="http://schemas.microsoft.com/office/drawing/2014/main" id="{CF2E1721-FB43-CA40-A998-4AAB7C1C35C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21788" y="1664492"/>
            <a:ext cx="7005638" cy="4378524"/>
          </a:xfrm>
          <a:prstGeom prst="rect">
            <a:avLst/>
          </a:prstGeom>
        </p:spPr>
      </p:pic>
      <p:cxnSp>
        <p:nvCxnSpPr>
          <p:cNvPr id="7" name="Straight Arrow Connector 6">
            <a:extLst>
              <a:ext uri="{FF2B5EF4-FFF2-40B4-BE49-F238E27FC236}">
                <a16:creationId xmlns:a16="http://schemas.microsoft.com/office/drawing/2014/main" id="{1E99F6A4-4AD5-7347-A508-2A3C36FBA079}"/>
              </a:ext>
            </a:extLst>
          </p:cNvPr>
          <p:cNvCxnSpPr>
            <a:cxnSpLocks/>
          </p:cNvCxnSpPr>
          <p:nvPr/>
        </p:nvCxnSpPr>
        <p:spPr>
          <a:xfrm flipV="1">
            <a:off x="7623775" y="4543772"/>
            <a:ext cx="635315" cy="1"/>
          </a:xfrm>
          <a:prstGeom prst="straightConnector1">
            <a:avLst/>
          </a:prstGeom>
          <a:ln w="76200">
            <a:solidFill>
              <a:schemeClr val="accent4">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D0529374-2C36-0040-B4E1-DA4E133E34E3}"/>
              </a:ext>
            </a:extLst>
          </p:cNvPr>
          <p:cNvCxnSpPr>
            <a:cxnSpLocks/>
          </p:cNvCxnSpPr>
          <p:nvPr/>
        </p:nvCxnSpPr>
        <p:spPr>
          <a:xfrm flipH="1" flipV="1">
            <a:off x="7601973" y="4543771"/>
            <a:ext cx="635315" cy="1"/>
          </a:xfrm>
          <a:prstGeom prst="straightConnector1">
            <a:avLst/>
          </a:prstGeom>
          <a:ln w="76200">
            <a:solidFill>
              <a:schemeClr val="accent4">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1702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fill="hold" nodeType="clickEffect">
                                  <p:stCondLst>
                                    <p:cond delay="0"/>
                                  </p:stCondLst>
                                  <p:childTnLst>
                                    <p:animClr clrSpc="hsl" dir="cw">
                                      <p:cBhvr override="childStyle">
                                        <p:cTn id="6" dur="500" fill="hold"/>
                                        <p:tgtEl>
                                          <p:spTgt spid="37"/>
                                        </p:tgtEl>
                                        <p:attrNameLst>
                                          <p:attrName>style.color</p:attrName>
                                        </p:attrNameLst>
                                      </p:cBhvr>
                                      <p:by>
                                        <p:hsl h="7200000" s="0" l="0"/>
                                      </p:by>
                                    </p:animClr>
                                    <p:animClr clrSpc="hsl" dir="cw">
                                      <p:cBhvr>
                                        <p:cTn id="7" dur="500" fill="hold"/>
                                        <p:tgtEl>
                                          <p:spTgt spid="37"/>
                                        </p:tgtEl>
                                        <p:attrNameLst>
                                          <p:attrName>fillcolor</p:attrName>
                                        </p:attrNameLst>
                                      </p:cBhvr>
                                      <p:by>
                                        <p:hsl h="7200000" s="0" l="0"/>
                                      </p:by>
                                    </p:animClr>
                                    <p:animClr clrSpc="hsl" dir="cw">
                                      <p:cBhvr>
                                        <p:cTn id="8" dur="500" fill="hold"/>
                                        <p:tgtEl>
                                          <p:spTgt spid="37"/>
                                        </p:tgtEl>
                                        <p:attrNameLst>
                                          <p:attrName>stroke.color</p:attrName>
                                        </p:attrNameLst>
                                      </p:cBhvr>
                                      <p:by>
                                        <p:hsl h="7200000" s="0" l="0"/>
                                      </p:by>
                                    </p:animClr>
                                    <p:set>
                                      <p:cBhvr>
                                        <p:cTn id="9" dur="500" fill="hold"/>
                                        <p:tgtEl>
                                          <p:spTgt spid="37"/>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childTnLst>
                                </p:cTn>
                              </p:par>
                              <p:par>
                                <p:cTn id="14" presetID="9" presetClass="emph" presetSubtype="0" grpId="1" nodeType="withEffect">
                                  <p:stCondLst>
                                    <p:cond delay="0"/>
                                  </p:stCondLst>
                                  <p:childTnLst>
                                    <p:set>
                                      <p:cBhvr>
                                        <p:cTn id="15" dur="indefinite"/>
                                        <p:tgtEl>
                                          <p:spTgt spid="3"/>
                                        </p:tgtEl>
                                        <p:attrNameLst>
                                          <p:attrName>style.opacity</p:attrName>
                                        </p:attrNameLst>
                                      </p:cBhvr>
                                      <p:to>
                                        <p:strVal val="0.5"/>
                                      </p:to>
                                    </p:set>
                                    <p:animEffect filter="image" prLst="opacity: 0.5">
                                      <p:cBhvr rctx="IE">
                                        <p:cTn id="16" dur="indefinite"/>
                                        <p:tgtEl>
                                          <p:spTgt spid="3"/>
                                        </p:tgtEl>
                                      </p:cBhvr>
                                    </p:animEffect>
                                  </p:childTnLst>
                                </p:cTn>
                              </p:par>
                              <p:par>
                                <p:cTn id="17" presetID="1" presetClass="entr" presetSubtype="0" fill="hold" nodeType="with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2" nodeType="clickEffect">
                                  <p:stCondLst>
                                    <p:cond delay="0"/>
                                  </p:stCondLst>
                                  <p:childTnLst>
                                    <p:set>
                                      <p:cBhvr>
                                        <p:cTn id="22" dur="1" fill="hold">
                                          <p:stCondLst>
                                            <p:cond delay="0"/>
                                          </p:stCondLst>
                                        </p:cTn>
                                        <p:tgtEl>
                                          <p:spTgt spid="3"/>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32"/>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37"/>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9"/>
                                        </p:tgtEl>
                                        <p:attrNameLst>
                                          <p:attrName>style.visibility</p:attrName>
                                        </p:attrNameLst>
                                      </p:cBhvr>
                                      <p:to>
                                        <p:strVal val="visible"/>
                                      </p:to>
                                    </p:set>
                                    <p:animEffect transition="in" filter="fade">
                                      <p:cBhvr>
                                        <p:cTn id="33" dur="500"/>
                                        <p:tgtEl>
                                          <p:spTgt spid="39"/>
                                        </p:tgtEl>
                                      </p:cBhvr>
                                    </p:animEffect>
                                  </p:childTnLst>
                                </p:cTn>
                              </p:par>
                              <p:par>
                                <p:cTn id="34" presetID="1" presetClass="entr" presetSubtype="0" fill="hold" nodeType="withEffect">
                                  <p:stCondLst>
                                    <p:cond delay="0"/>
                                  </p:stCondLst>
                                  <p:childTnLst>
                                    <p:set>
                                      <p:cBhvr>
                                        <p:cTn id="35" dur="1" fill="hold">
                                          <p:stCondLst>
                                            <p:cond delay="0"/>
                                          </p:stCondLst>
                                        </p:cTn>
                                        <p:tgtEl>
                                          <p:spTgt spid="7"/>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xit" presetSubtype="0" fill="hold" nodeType="clickEffect">
                                  <p:stCondLst>
                                    <p:cond delay="0"/>
                                  </p:stCondLst>
                                  <p:childTnLst>
                                    <p:set>
                                      <p:cBhvr>
                                        <p:cTn id="39" dur="1" fill="hold">
                                          <p:stCondLst>
                                            <p:cond delay="0"/>
                                          </p:stCondLst>
                                        </p:cTn>
                                        <p:tgtEl>
                                          <p:spTgt spid="7"/>
                                        </p:tgtEl>
                                        <p:attrNameLst>
                                          <p:attrName>style.visibility</p:attrName>
                                        </p:attrNameLst>
                                      </p:cBhvr>
                                      <p:to>
                                        <p:strVal val="hidden"/>
                                      </p:to>
                                    </p:set>
                                  </p:childTnLst>
                                </p:cTn>
                              </p:par>
                              <p:par>
                                <p:cTn id="40" presetID="1" presetClass="entr" presetSubtype="0" fill="hold" nodeType="withEffect">
                                  <p:stCondLst>
                                    <p:cond delay="0"/>
                                  </p:stCondLst>
                                  <p:childTnLst>
                                    <p:set>
                                      <p:cBhvr>
                                        <p:cTn id="41"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 grpId="0" animBg="1"/>
      <p:bldP spid="3" grpId="1" animBg="1"/>
      <p:bldP spid="3" grpId="2"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291F085-86F9-A94F-BD7D-E866AFE5EF7E}"/>
              </a:ext>
            </a:extLst>
          </p:cNvPr>
          <p:cNvSpPr>
            <a:spLocks noGrp="1"/>
          </p:cNvSpPr>
          <p:nvPr>
            <p:ph idx="1"/>
          </p:nvPr>
        </p:nvSpPr>
        <p:spPr/>
        <p:txBody>
          <a:bodyPr/>
          <a:lstStyle/>
          <a:p>
            <a:pPr marL="342900" indent="-342900">
              <a:buFont typeface="Arial" panose="020B0604020202020204" pitchFamily="34" charset="0"/>
              <a:buChar char="•"/>
            </a:pPr>
            <a:r>
              <a:rPr lang="en-US" dirty="0"/>
              <a:t>Temporary directory created on node for each job</a:t>
            </a:r>
          </a:p>
          <a:p>
            <a:pPr marL="700088" lvl="1" indent="-342900">
              <a:buFont typeface="Arial" panose="020B0604020202020204" pitchFamily="34" charset="0"/>
              <a:buChar char="•"/>
            </a:pPr>
            <a:r>
              <a:rPr lang="en-US" dirty="0">
                <a:latin typeface="Courier" pitchFamily="2" charset="0"/>
              </a:rPr>
              <a:t>$TMPDIR </a:t>
            </a:r>
            <a:r>
              <a:rPr lang="en-US" dirty="0"/>
              <a:t>- set to path of temporary directory when job running</a:t>
            </a:r>
          </a:p>
          <a:p>
            <a:pPr marL="342900" indent="-342900">
              <a:buFont typeface="Arial" panose="020B0604020202020204" pitchFamily="34" charset="0"/>
              <a:buChar char="•"/>
            </a:pPr>
            <a:r>
              <a:rPr lang="en-US" dirty="0"/>
              <a:t>Update our script…</a:t>
            </a:r>
            <a:br>
              <a:rPr lang="en-US" dirty="0">
                <a:latin typeface="Courier" pitchFamily="2" charset="0"/>
              </a:rPr>
            </a:br>
            <a:endParaRPr lang="en-US" dirty="0"/>
          </a:p>
          <a:p>
            <a:r>
              <a:rPr lang="en-US" sz="1800" dirty="0">
                <a:latin typeface="Courier" pitchFamily="2" charset="0"/>
              </a:rPr>
              <a:t>#!/bin/bash</a:t>
            </a:r>
            <a:br>
              <a:rPr lang="en-US" sz="1800" dirty="0">
                <a:latin typeface="Courier" pitchFamily="2" charset="0"/>
              </a:rPr>
            </a:br>
            <a:r>
              <a:rPr lang="en-US" sz="1800" dirty="0">
                <a:latin typeface="Courier" pitchFamily="2" charset="0"/>
              </a:rPr>
              <a:t>#$ -cwd</a:t>
            </a:r>
          </a:p>
          <a:p>
            <a:r>
              <a:rPr lang="en-US" sz="1800" dirty="0">
                <a:solidFill>
                  <a:schemeClr val="accent3">
                    <a:lumMod val="75000"/>
                  </a:schemeClr>
                </a:solidFill>
                <a:latin typeface="Courier" pitchFamily="2" charset="0"/>
              </a:rPr>
              <a:t>cp -</a:t>
            </a:r>
            <a:r>
              <a:rPr lang="en-US" sz="1800" dirty="0" err="1">
                <a:solidFill>
                  <a:schemeClr val="accent3">
                    <a:lumMod val="75000"/>
                  </a:schemeClr>
                </a:solidFill>
                <a:latin typeface="Courier" pitchFamily="2" charset="0"/>
              </a:rPr>
              <a:t>Rv</a:t>
            </a:r>
            <a:r>
              <a:rPr lang="en-US" sz="1800" dirty="0">
                <a:solidFill>
                  <a:schemeClr val="accent3">
                    <a:lumMod val="75000"/>
                  </a:schemeClr>
                </a:solidFill>
                <a:latin typeface="Courier" pitchFamily="2" charset="0"/>
              </a:rPr>
              <a:t> </a:t>
            </a:r>
            <a:r>
              <a:rPr lang="en-US" sz="1800" dirty="0" err="1">
                <a:solidFill>
                  <a:schemeClr val="accent3">
                    <a:lumMod val="75000"/>
                  </a:schemeClr>
                </a:solidFill>
                <a:latin typeface="Courier" pitchFamily="2" charset="0"/>
              </a:rPr>
              <a:t>blast_db</a:t>
            </a:r>
            <a:r>
              <a:rPr lang="en-US" sz="1800" dirty="0">
                <a:solidFill>
                  <a:schemeClr val="accent3">
                    <a:lumMod val="75000"/>
                  </a:schemeClr>
                </a:solidFill>
                <a:latin typeface="Courier" pitchFamily="2" charset="0"/>
              </a:rPr>
              <a:t> $TMPDIR</a:t>
            </a:r>
          </a:p>
          <a:p>
            <a:r>
              <a:rPr lang="en-US" sz="1800" dirty="0">
                <a:solidFill>
                  <a:schemeClr val="accent3">
                    <a:lumMod val="75000"/>
                  </a:schemeClr>
                </a:solidFill>
                <a:latin typeface="Courier" pitchFamily="2" charset="0"/>
              </a:rPr>
              <a:t>cp -v query_1.fa $TMPDIR</a:t>
            </a:r>
          </a:p>
          <a:p>
            <a:r>
              <a:rPr lang="en-US" sz="1800" dirty="0" err="1">
                <a:latin typeface="Courier" pitchFamily="2" charset="0"/>
              </a:rPr>
              <a:t>blastp</a:t>
            </a:r>
            <a:r>
              <a:rPr lang="en-US" sz="1800" dirty="0">
                <a:latin typeface="Courier" pitchFamily="2" charset="0"/>
              </a:rPr>
              <a:t> -query </a:t>
            </a:r>
            <a:r>
              <a:rPr lang="en-US" sz="1800" dirty="0">
                <a:solidFill>
                  <a:schemeClr val="accent3">
                    <a:lumMod val="75000"/>
                  </a:schemeClr>
                </a:solidFill>
                <a:latin typeface="Courier" pitchFamily="2" charset="0"/>
              </a:rPr>
              <a:t>$TMPDIR/</a:t>
            </a:r>
            <a:r>
              <a:rPr lang="en-US" sz="1800" dirty="0" err="1">
                <a:latin typeface="Courier" pitchFamily="2" charset="0"/>
              </a:rPr>
              <a:t>query.fa</a:t>
            </a:r>
            <a:r>
              <a:rPr lang="en-US" sz="1800" dirty="0">
                <a:latin typeface="Courier" pitchFamily="2" charset="0"/>
              </a:rPr>
              <a:t> -</a:t>
            </a:r>
            <a:r>
              <a:rPr lang="en-US" sz="1800" dirty="0" err="1">
                <a:latin typeface="Courier" pitchFamily="2" charset="0"/>
              </a:rPr>
              <a:t>db</a:t>
            </a:r>
            <a:r>
              <a:rPr lang="en-US" sz="1800" dirty="0">
                <a:latin typeface="Courier" pitchFamily="2" charset="0"/>
              </a:rPr>
              <a:t> </a:t>
            </a:r>
            <a:r>
              <a:rPr lang="en-US" sz="1800" dirty="0">
                <a:solidFill>
                  <a:schemeClr val="accent3">
                    <a:lumMod val="75000"/>
                  </a:schemeClr>
                </a:solidFill>
                <a:latin typeface="Courier" pitchFamily="2" charset="0"/>
              </a:rPr>
              <a:t>$TMPDIR/</a:t>
            </a:r>
            <a:r>
              <a:rPr lang="en-US" sz="1800" dirty="0" err="1">
                <a:latin typeface="Courier" pitchFamily="2" charset="0"/>
              </a:rPr>
              <a:t>blast_db</a:t>
            </a:r>
            <a:r>
              <a:rPr lang="en-US" sz="1800" dirty="0">
                <a:latin typeface="Courier" pitchFamily="2" charset="0"/>
              </a:rPr>
              <a:t>/H293 -out </a:t>
            </a:r>
            <a:r>
              <a:rPr lang="en-US" sz="1800" dirty="0">
                <a:solidFill>
                  <a:schemeClr val="accent3">
                    <a:lumMod val="75000"/>
                  </a:schemeClr>
                </a:solidFill>
                <a:latin typeface="Courier" pitchFamily="2" charset="0"/>
              </a:rPr>
              <a:t>$TMPDIR/</a:t>
            </a:r>
            <a:r>
              <a:rPr lang="en-US" sz="1800" dirty="0" err="1">
                <a:latin typeface="Courier" pitchFamily="2" charset="0"/>
              </a:rPr>
              <a:t>output.txt</a:t>
            </a:r>
            <a:endParaRPr lang="en-US" sz="1800" dirty="0">
              <a:latin typeface="Courier" pitchFamily="2" charset="0"/>
            </a:endParaRPr>
          </a:p>
          <a:p>
            <a:r>
              <a:rPr lang="en-US" sz="1800" dirty="0">
                <a:solidFill>
                  <a:schemeClr val="accent3">
                    <a:lumMod val="75000"/>
                  </a:schemeClr>
                </a:solidFill>
                <a:latin typeface="Courier" pitchFamily="2" charset="0"/>
              </a:rPr>
              <a:t>cp $TMPDIR/</a:t>
            </a:r>
            <a:r>
              <a:rPr lang="en-US" sz="1800" dirty="0" err="1">
                <a:solidFill>
                  <a:schemeClr val="accent3">
                    <a:lumMod val="75000"/>
                  </a:schemeClr>
                </a:solidFill>
                <a:latin typeface="Courier" pitchFamily="2" charset="0"/>
              </a:rPr>
              <a:t>output.txt</a:t>
            </a:r>
            <a:r>
              <a:rPr lang="en-US" sz="1800" dirty="0">
                <a:solidFill>
                  <a:schemeClr val="accent3">
                    <a:lumMod val="75000"/>
                  </a:schemeClr>
                </a:solidFill>
                <a:latin typeface="Courier" pitchFamily="2" charset="0"/>
              </a:rPr>
              <a:t> .</a:t>
            </a:r>
          </a:p>
          <a:p>
            <a:pPr marL="342900" indent="-342900">
              <a:buFont typeface="Arial" panose="020B0604020202020204" pitchFamily="34" charset="0"/>
              <a:buChar char="•"/>
            </a:pPr>
            <a:endParaRPr lang="en-US" dirty="0"/>
          </a:p>
          <a:p>
            <a:pPr marL="700088" lvl="1" indent="-342900">
              <a:buFont typeface="Arial" panose="020B0604020202020204" pitchFamily="34" charset="0"/>
              <a:buChar char="•"/>
            </a:pPr>
            <a:endParaRPr lang="en-US" dirty="0"/>
          </a:p>
        </p:txBody>
      </p:sp>
      <p:sp>
        <p:nvSpPr>
          <p:cNvPr id="3" name="Slide Number Placeholder 2">
            <a:extLst>
              <a:ext uri="{FF2B5EF4-FFF2-40B4-BE49-F238E27FC236}">
                <a16:creationId xmlns:a16="http://schemas.microsoft.com/office/drawing/2014/main" id="{23BF5E74-2CC7-B348-9D76-6AC0CBD7616C}"/>
              </a:ext>
            </a:extLst>
          </p:cNvPr>
          <p:cNvSpPr>
            <a:spLocks noGrp="1"/>
          </p:cNvSpPr>
          <p:nvPr>
            <p:ph type="sldNum" sz="quarter" idx="12"/>
          </p:nvPr>
        </p:nvSpPr>
        <p:spPr/>
        <p:txBody>
          <a:bodyPr/>
          <a:lstStyle/>
          <a:p>
            <a:fld id="{E89BC60F-F4BF-4EE8-9F02-8A0093F1814F}" type="slidenum">
              <a:rPr lang="en-GB" smtClean="0"/>
              <a:t>49</a:t>
            </a:fld>
            <a:endParaRPr lang="en-GB"/>
          </a:p>
        </p:txBody>
      </p:sp>
      <p:sp>
        <p:nvSpPr>
          <p:cNvPr id="4" name="Title 3">
            <a:extLst>
              <a:ext uri="{FF2B5EF4-FFF2-40B4-BE49-F238E27FC236}">
                <a16:creationId xmlns:a16="http://schemas.microsoft.com/office/drawing/2014/main" id="{57D1BD2D-B4BE-7840-9690-586BF909407F}"/>
              </a:ext>
            </a:extLst>
          </p:cNvPr>
          <p:cNvSpPr>
            <a:spLocks noGrp="1"/>
          </p:cNvSpPr>
          <p:nvPr>
            <p:ph type="title"/>
          </p:nvPr>
        </p:nvSpPr>
        <p:spPr/>
        <p:txBody>
          <a:bodyPr/>
          <a:lstStyle/>
          <a:p>
            <a:r>
              <a:rPr lang="en-US" dirty="0"/>
              <a:t>Copying data to nodes</a:t>
            </a:r>
          </a:p>
        </p:txBody>
      </p:sp>
      <p:grpSp>
        <p:nvGrpSpPr>
          <p:cNvPr id="8" name="Group 7">
            <a:extLst>
              <a:ext uri="{FF2B5EF4-FFF2-40B4-BE49-F238E27FC236}">
                <a16:creationId xmlns:a16="http://schemas.microsoft.com/office/drawing/2014/main" id="{7F38B4C1-8E99-3C40-A8AA-7793B9FF0DC8}"/>
              </a:ext>
            </a:extLst>
          </p:cNvPr>
          <p:cNvGrpSpPr/>
          <p:nvPr/>
        </p:nvGrpSpPr>
        <p:grpSpPr>
          <a:xfrm>
            <a:off x="3757613" y="3244334"/>
            <a:ext cx="6062891" cy="369332"/>
            <a:chOff x="3757613" y="3244334"/>
            <a:chExt cx="6062891" cy="369332"/>
          </a:xfrm>
        </p:grpSpPr>
        <p:cxnSp>
          <p:nvCxnSpPr>
            <p:cNvPr id="6" name="Straight Arrow Connector 5">
              <a:extLst>
                <a:ext uri="{FF2B5EF4-FFF2-40B4-BE49-F238E27FC236}">
                  <a16:creationId xmlns:a16="http://schemas.microsoft.com/office/drawing/2014/main" id="{12AB13B6-C63E-8E40-AF58-DC6D98B6F084}"/>
                </a:ext>
              </a:extLst>
            </p:cNvPr>
            <p:cNvCxnSpPr/>
            <p:nvPr/>
          </p:nvCxnSpPr>
          <p:spPr>
            <a:xfrm flipV="1">
              <a:off x="3757613" y="3429000"/>
              <a:ext cx="1200150" cy="1143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2377604D-B527-2C40-B825-6A89048DF8AB}"/>
                </a:ext>
              </a:extLst>
            </p:cNvPr>
            <p:cNvSpPr txBox="1"/>
            <p:nvPr/>
          </p:nvSpPr>
          <p:spPr>
            <a:xfrm>
              <a:off x="4957763" y="3244334"/>
              <a:ext cx="4862741" cy="369332"/>
            </a:xfrm>
            <a:prstGeom prst="rect">
              <a:avLst/>
            </a:prstGeom>
            <a:noFill/>
          </p:spPr>
          <p:txBody>
            <a:bodyPr wrap="none" rtlCol="0">
              <a:spAutoFit/>
            </a:bodyPr>
            <a:lstStyle/>
            <a:p>
              <a:r>
                <a:rPr lang="en-US" dirty="0"/>
                <a:t>Copy </a:t>
              </a:r>
              <a:r>
                <a:rPr lang="en-US" dirty="0" err="1"/>
                <a:t>blast_db</a:t>
              </a:r>
              <a:r>
                <a:rPr lang="en-US" dirty="0"/>
                <a:t> directory and contents to $TMPDIR</a:t>
              </a:r>
            </a:p>
          </p:txBody>
        </p:sp>
      </p:grpSp>
      <p:grpSp>
        <p:nvGrpSpPr>
          <p:cNvPr id="28" name="Group 27">
            <a:extLst>
              <a:ext uri="{FF2B5EF4-FFF2-40B4-BE49-F238E27FC236}">
                <a16:creationId xmlns:a16="http://schemas.microsoft.com/office/drawing/2014/main" id="{F442F0CD-05AA-EF49-8533-A238CC0BB53C}"/>
              </a:ext>
            </a:extLst>
          </p:cNvPr>
          <p:cNvGrpSpPr/>
          <p:nvPr/>
        </p:nvGrpSpPr>
        <p:grpSpPr>
          <a:xfrm>
            <a:off x="3829053" y="3689689"/>
            <a:ext cx="4087479" cy="369332"/>
            <a:chOff x="3757613" y="3689689"/>
            <a:chExt cx="4087479" cy="369332"/>
          </a:xfrm>
        </p:grpSpPr>
        <p:cxnSp>
          <p:nvCxnSpPr>
            <p:cNvPr id="10" name="Straight Arrow Connector 9">
              <a:extLst>
                <a:ext uri="{FF2B5EF4-FFF2-40B4-BE49-F238E27FC236}">
                  <a16:creationId xmlns:a16="http://schemas.microsoft.com/office/drawing/2014/main" id="{74D6181E-343C-FF4C-88EC-1CB5CFD52D40}"/>
                </a:ext>
              </a:extLst>
            </p:cNvPr>
            <p:cNvCxnSpPr>
              <a:cxnSpLocks/>
            </p:cNvCxnSpPr>
            <p:nvPr/>
          </p:nvCxnSpPr>
          <p:spPr>
            <a:xfrm flipV="1">
              <a:off x="3757613" y="3874355"/>
              <a:ext cx="1200150" cy="832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9986051-5182-FB47-8BBF-DBB9E86BE4E6}"/>
                </a:ext>
              </a:extLst>
            </p:cNvPr>
            <p:cNvSpPr txBox="1"/>
            <p:nvPr/>
          </p:nvSpPr>
          <p:spPr>
            <a:xfrm>
              <a:off x="4957763" y="3689689"/>
              <a:ext cx="2887329" cy="369332"/>
            </a:xfrm>
            <a:prstGeom prst="rect">
              <a:avLst/>
            </a:prstGeom>
            <a:noFill/>
          </p:spPr>
          <p:txBody>
            <a:bodyPr wrap="none" rtlCol="0">
              <a:spAutoFit/>
            </a:bodyPr>
            <a:lstStyle/>
            <a:p>
              <a:r>
                <a:rPr lang="en-US" dirty="0"/>
                <a:t>Copy query_1.fa to $TMPDIR</a:t>
              </a:r>
            </a:p>
          </p:txBody>
        </p:sp>
      </p:grpSp>
      <p:grpSp>
        <p:nvGrpSpPr>
          <p:cNvPr id="27" name="Group 26">
            <a:extLst>
              <a:ext uri="{FF2B5EF4-FFF2-40B4-BE49-F238E27FC236}">
                <a16:creationId xmlns:a16="http://schemas.microsoft.com/office/drawing/2014/main" id="{F5E50EB2-DFDF-4A43-AEB4-909096212208}"/>
              </a:ext>
            </a:extLst>
          </p:cNvPr>
          <p:cNvGrpSpPr/>
          <p:nvPr/>
        </p:nvGrpSpPr>
        <p:grpSpPr>
          <a:xfrm>
            <a:off x="3305176" y="4483103"/>
            <a:ext cx="6053137" cy="686482"/>
            <a:chOff x="3305176" y="4483103"/>
            <a:chExt cx="6053137" cy="686482"/>
          </a:xfrm>
        </p:grpSpPr>
        <p:cxnSp>
          <p:nvCxnSpPr>
            <p:cNvPr id="14" name="Straight Arrow Connector 13">
              <a:extLst>
                <a:ext uri="{FF2B5EF4-FFF2-40B4-BE49-F238E27FC236}">
                  <a16:creationId xmlns:a16="http://schemas.microsoft.com/office/drawing/2014/main" id="{79EB030B-A1D2-2147-AA31-7CEA7A0C23DE}"/>
                </a:ext>
              </a:extLst>
            </p:cNvPr>
            <p:cNvCxnSpPr>
              <a:cxnSpLocks/>
            </p:cNvCxnSpPr>
            <p:nvPr/>
          </p:nvCxnSpPr>
          <p:spPr>
            <a:xfrm>
              <a:off x="3305176" y="4519239"/>
              <a:ext cx="1652587" cy="3466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E3214AD3-0471-B44C-841C-8137783062EC}"/>
                </a:ext>
              </a:extLst>
            </p:cNvPr>
            <p:cNvCxnSpPr>
              <a:cxnSpLocks/>
            </p:cNvCxnSpPr>
            <p:nvPr/>
          </p:nvCxnSpPr>
          <p:spPr>
            <a:xfrm>
              <a:off x="5916348" y="4483103"/>
              <a:ext cx="100013" cy="2907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88FDC076-D7FE-904B-A689-300DBFB3309C}"/>
                </a:ext>
              </a:extLst>
            </p:cNvPr>
            <p:cNvCxnSpPr>
              <a:cxnSpLocks/>
            </p:cNvCxnSpPr>
            <p:nvPr/>
          </p:nvCxnSpPr>
          <p:spPr>
            <a:xfrm flipH="1">
              <a:off x="8886825" y="4519239"/>
              <a:ext cx="471488" cy="4528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8D0BFDEA-5226-0C4B-A106-A81A5538E4E0}"/>
                </a:ext>
              </a:extLst>
            </p:cNvPr>
            <p:cNvSpPr txBox="1"/>
            <p:nvPr/>
          </p:nvSpPr>
          <p:spPr>
            <a:xfrm>
              <a:off x="5189608" y="4800253"/>
              <a:ext cx="3603743" cy="369332"/>
            </a:xfrm>
            <a:prstGeom prst="rect">
              <a:avLst/>
            </a:prstGeom>
            <a:noFill/>
          </p:spPr>
          <p:txBody>
            <a:bodyPr wrap="none" rtlCol="0">
              <a:spAutoFit/>
            </a:bodyPr>
            <a:lstStyle/>
            <a:p>
              <a:r>
                <a:rPr lang="en-US" dirty="0"/>
                <a:t>Read and write files within $TMPDIR</a:t>
              </a:r>
            </a:p>
          </p:txBody>
        </p:sp>
      </p:grpSp>
      <p:grpSp>
        <p:nvGrpSpPr>
          <p:cNvPr id="26" name="Group 25">
            <a:extLst>
              <a:ext uri="{FF2B5EF4-FFF2-40B4-BE49-F238E27FC236}">
                <a16:creationId xmlns:a16="http://schemas.microsoft.com/office/drawing/2014/main" id="{50707BB2-B55E-3E4B-8237-0643D55C27D0}"/>
              </a:ext>
            </a:extLst>
          </p:cNvPr>
          <p:cNvGrpSpPr/>
          <p:nvPr/>
        </p:nvGrpSpPr>
        <p:grpSpPr>
          <a:xfrm>
            <a:off x="2307425" y="5010651"/>
            <a:ext cx="3292099" cy="930933"/>
            <a:chOff x="2307425" y="5010651"/>
            <a:chExt cx="3292099" cy="930933"/>
          </a:xfrm>
        </p:grpSpPr>
        <p:cxnSp>
          <p:nvCxnSpPr>
            <p:cNvPr id="23" name="Straight Arrow Connector 22">
              <a:extLst>
                <a:ext uri="{FF2B5EF4-FFF2-40B4-BE49-F238E27FC236}">
                  <a16:creationId xmlns:a16="http://schemas.microsoft.com/office/drawing/2014/main" id="{49EBF2F9-6ED5-4247-86FD-570E4FA48825}"/>
                </a:ext>
              </a:extLst>
            </p:cNvPr>
            <p:cNvCxnSpPr>
              <a:cxnSpLocks/>
            </p:cNvCxnSpPr>
            <p:nvPr/>
          </p:nvCxnSpPr>
          <p:spPr>
            <a:xfrm>
              <a:off x="2307425" y="5010651"/>
              <a:ext cx="426250" cy="5757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519906CC-EC73-3E4E-A5D8-33FB99C88FF0}"/>
                </a:ext>
              </a:extLst>
            </p:cNvPr>
            <p:cNvSpPr txBox="1"/>
            <p:nvPr/>
          </p:nvSpPr>
          <p:spPr>
            <a:xfrm>
              <a:off x="2733675" y="5572252"/>
              <a:ext cx="2865849" cy="369332"/>
            </a:xfrm>
            <a:prstGeom prst="rect">
              <a:avLst/>
            </a:prstGeom>
            <a:noFill/>
          </p:spPr>
          <p:txBody>
            <a:bodyPr wrap="none" rtlCol="0">
              <a:spAutoFit/>
            </a:bodyPr>
            <a:lstStyle/>
            <a:p>
              <a:r>
                <a:rPr lang="en-US" dirty="0"/>
                <a:t>Copy output file back to cwd</a:t>
              </a:r>
            </a:p>
          </p:txBody>
        </p:sp>
      </p:grpSp>
      <p:grpSp>
        <p:nvGrpSpPr>
          <p:cNvPr id="35" name="Group 34">
            <a:extLst>
              <a:ext uri="{FF2B5EF4-FFF2-40B4-BE49-F238E27FC236}">
                <a16:creationId xmlns:a16="http://schemas.microsoft.com/office/drawing/2014/main" id="{7C3CEF99-0402-B041-91F0-8D88DC7D56A4}"/>
              </a:ext>
            </a:extLst>
          </p:cNvPr>
          <p:cNvGrpSpPr/>
          <p:nvPr/>
        </p:nvGrpSpPr>
        <p:grpSpPr>
          <a:xfrm>
            <a:off x="2407441" y="4186238"/>
            <a:ext cx="7636672" cy="333000"/>
            <a:chOff x="2393153" y="4186238"/>
            <a:chExt cx="7636672" cy="333000"/>
          </a:xfrm>
          <a:solidFill>
            <a:schemeClr val="bg2"/>
          </a:solidFill>
        </p:grpSpPr>
        <p:sp>
          <p:nvSpPr>
            <p:cNvPr id="32" name="Rectangle 31">
              <a:extLst>
                <a:ext uri="{FF2B5EF4-FFF2-40B4-BE49-F238E27FC236}">
                  <a16:creationId xmlns:a16="http://schemas.microsoft.com/office/drawing/2014/main" id="{1D2B9CE7-ABEE-9C45-A770-D9E0D2C03E19}"/>
                </a:ext>
              </a:extLst>
            </p:cNvPr>
            <p:cNvSpPr/>
            <p:nvPr/>
          </p:nvSpPr>
          <p:spPr>
            <a:xfrm>
              <a:off x="2393153" y="4186238"/>
              <a:ext cx="1091225" cy="32493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120D8BB5-8C71-1546-BF2B-CB70D5380C83}"/>
                </a:ext>
              </a:extLst>
            </p:cNvPr>
            <p:cNvSpPr/>
            <p:nvPr/>
          </p:nvSpPr>
          <p:spPr>
            <a:xfrm>
              <a:off x="5262818" y="4194299"/>
              <a:ext cx="1091225" cy="32493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7C8451F9-751A-5F4A-8FE2-FC452FF9DCDB}"/>
                </a:ext>
              </a:extLst>
            </p:cNvPr>
            <p:cNvSpPr/>
            <p:nvPr/>
          </p:nvSpPr>
          <p:spPr>
            <a:xfrm>
              <a:off x="8901987" y="4187322"/>
              <a:ext cx="1127838" cy="2957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16301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nodeType="clickEffect">
                                  <p:stCondLst>
                                    <p:cond delay="0"/>
                                  </p:stCondLst>
                                  <p:childTnLst>
                                    <p:set>
                                      <p:cBhvr>
                                        <p:cTn id="32" dur="1" fill="hold">
                                          <p:stCondLst>
                                            <p:cond delay="0"/>
                                          </p:stCondLst>
                                        </p:cTn>
                                        <p:tgtEl>
                                          <p:spTgt spid="8"/>
                                        </p:tgtEl>
                                        <p:attrNameLst>
                                          <p:attrName>style.visibility</p:attrName>
                                        </p:attrNameLst>
                                      </p:cBhvr>
                                      <p:to>
                                        <p:strVal val="hidden"/>
                                      </p:to>
                                    </p:set>
                                  </p:childTnLst>
                                </p:cTn>
                              </p:par>
                              <p:par>
                                <p:cTn id="33" presetID="1" presetClass="entr" presetSubtype="0" fill="hold" nodeType="with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par>
                                <p:cTn id="39" presetID="1" presetClass="exit" presetSubtype="0" fill="hold" nodeType="withEffect">
                                  <p:stCondLst>
                                    <p:cond delay="0"/>
                                  </p:stCondLst>
                                  <p:childTnLst>
                                    <p:set>
                                      <p:cBhvr>
                                        <p:cTn id="40" dur="1" fill="hold">
                                          <p:stCondLst>
                                            <p:cond delay="0"/>
                                          </p:stCondLst>
                                        </p:cTn>
                                        <p:tgtEl>
                                          <p:spTgt spid="28"/>
                                        </p:tgtEl>
                                        <p:attrNameLst>
                                          <p:attrName>style.visibility</p:attrName>
                                        </p:attrNameLst>
                                      </p:cBhvr>
                                      <p:to>
                                        <p:strVal val="hidden"/>
                                      </p:to>
                                    </p:set>
                                  </p:childTnLst>
                                </p:cTn>
                              </p:par>
                              <p:par>
                                <p:cTn id="41" presetID="10" presetClass="exit" presetSubtype="0" fill="hold" nodeType="withEffect">
                                  <p:stCondLst>
                                    <p:cond delay="0"/>
                                  </p:stCondLst>
                                  <p:childTnLst>
                                    <p:animEffect transition="out" filter="fade">
                                      <p:cBhvr>
                                        <p:cTn id="42" dur="500"/>
                                        <p:tgtEl>
                                          <p:spTgt spid="35"/>
                                        </p:tgtEl>
                                      </p:cBhvr>
                                    </p:animEffect>
                                    <p:set>
                                      <p:cBhvr>
                                        <p:cTn id="43" dur="1" fill="hold">
                                          <p:stCondLst>
                                            <p:cond delay="499"/>
                                          </p:stCondLst>
                                        </p:cTn>
                                        <p:tgtEl>
                                          <p:spTgt spid="35"/>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2">
                                            <p:txEl>
                                              <p:pRg st="7" end="7"/>
                                            </p:txEl>
                                          </p:spTgt>
                                        </p:tgtEl>
                                        <p:attrNameLst>
                                          <p:attrName>style.visibility</p:attrName>
                                        </p:attrNameLst>
                                      </p:cBhvr>
                                      <p:to>
                                        <p:strVal val="visible"/>
                                      </p:to>
                                    </p:set>
                                  </p:childTnLst>
                                </p:cTn>
                              </p:par>
                              <p:par>
                                <p:cTn id="48" presetID="1" presetClass="exit" presetSubtype="0" fill="hold" nodeType="withEffect">
                                  <p:stCondLst>
                                    <p:cond delay="0"/>
                                  </p:stCondLst>
                                  <p:childTnLst>
                                    <p:set>
                                      <p:cBhvr>
                                        <p:cTn id="49" dur="1" fill="hold">
                                          <p:stCondLst>
                                            <p:cond delay="0"/>
                                          </p:stCondLst>
                                        </p:cTn>
                                        <p:tgtEl>
                                          <p:spTgt spid="27"/>
                                        </p:tgtEl>
                                        <p:attrNameLst>
                                          <p:attrName>style.visibility</p:attrName>
                                        </p:attrNameLst>
                                      </p:cBhvr>
                                      <p:to>
                                        <p:strVal val="hidden"/>
                                      </p:to>
                                    </p:set>
                                  </p:childTnLst>
                                </p:cTn>
                              </p:par>
                              <p:par>
                                <p:cTn id="50" presetID="1" presetClass="entr" presetSubtype="0" fill="hold" nodeType="withEffect">
                                  <p:stCondLst>
                                    <p:cond delay="0"/>
                                  </p:stCondLst>
                                  <p:childTnLst>
                                    <p:set>
                                      <p:cBhvr>
                                        <p:cTn id="51"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251D24D-C365-344E-8CC1-BF71B8A17AE5}"/>
              </a:ext>
            </a:extLst>
          </p:cNvPr>
          <p:cNvSpPr>
            <a:spLocks noGrp="1"/>
          </p:cNvSpPr>
          <p:nvPr>
            <p:ph type="sldNum" sz="quarter" idx="12"/>
          </p:nvPr>
        </p:nvSpPr>
        <p:spPr/>
        <p:txBody>
          <a:bodyPr/>
          <a:lstStyle/>
          <a:p>
            <a:fld id="{E89BC60F-F4BF-4EE8-9F02-8A0093F1814F}" type="slidenum">
              <a:rPr lang="en-GB" smtClean="0"/>
              <a:t>5</a:t>
            </a:fld>
            <a:endParaRPr lang="en-GB"/>
          </a:p>
        </p:txBody>
      </p:sp>
      <p:sp>
        <p:nvSpPr>
          <p:cNvPr id="2" name="Title 1">
            <a:extLst>
              <a:ext uri="{FF2B5EF4-FFF2-40B4-BE49-F238E27FC236}">
                <a16:creationId xmlns:a16="http://schemas.microsoft.com/office/drawing/2014/main" id="{84C4512A-DADB-0641-9A53-5549D16160C7}"/>
              </a:ext>
            </a:extLst>
          </p:cNvPr>
          <p:cNvSpPr>
            <a:spLocks noGrp="1"/>
          </p:cNvSpPr>
          <p:nvPr>
            <p:ph type="title"/>
          </p:nvPr>
        </p:nvSpPr>
        <p:spPr/>
        <p:txBody>
          <a:bodyPr/>
          <a:lstStyle/>
          <a:p>
            <a:r>
              <a:rPr lang="en-GB" dirty="0"/>
              <a:t>Execution Nodes</a:t>
            </a:r>
          </a:p>
        </p:txBody>
      </p:sp>
      <p:pic>
        <p:nvPicPr>
          <p:cNvPr id="8" name="Picture 2" descr="http://www.vistaitgroup.com/media/catalog/category/Dell-R610_3.png">
            <a:extLst>
              <a:ext uri="{FF2B5EF4-FFF2-40B4-BE49-F238E27FC236}">
                <a16:creationId xmlns:a16="http://schemas.microsoft.com/office/drawing/2014/main" id="{5AE73546-6CBF-E942-AC91-568E85748E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436" y="2926204"/>
            <a:ext cx="3872109" cy="1317044"/>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59D518A2-C204-B74E-A7CF-48CA91F46047}"/>
              </a:ext>
            </a:extLst>
          </p:cNvPr>
          <p:cNvSpPr/>
          <p:nvPr/>
        </p:nvSpPr>
        <p:spPr>
          <a:xfrm>
            <a:off x="4660809" y="1941100"/>
            <a:ext cx="6761239" cy="3026652"/>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8888E64-179E-744A-8FEC-76122AA23550}"/>
              </a:ext>
            </a:extLst>
          </p:cNvPr>
          <p:cNvSpPr/>
          <p:nvPr/>
        </p:nvSpPr>
        <p:spPr>
          <a:xfrm>
            <a:off x="4813210" y="2265829"/>
            <a:ext cx="1883568" cy="2250411"/>
          </a:xfrm>
          <a:prstGeom prst="rect">
            <a:avLst/>
          </a:prstGeom>
          <a:noFill/>
          <a:ln w="28575">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BE74A70F-CC37-224C-BF97-3996229784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87277" y="3395469"/>
            <a:ext cx="1631559" cy="1512177"/>
          </a:xfrm>
          <a:prstGeom prst="rect">
            <a:avLst/>
          </a:prstGeom>
        </p:spPr>
      </p:pic>
      <p:sp>
        <p:nvSpPr>
          <p:cNvPr id="20" name="TextBox 19">
            <a:extLst>
              <a:ext uri="{FF2B5EF4-FFF2-40B4-BE49-F238E27FC236}">
                <a16:creationId xmlns:a16="http://schemas.microsoft.com/office/drawing/2014/main" id="{9CFD8F1E-7941-354A-957A-10BB7C0C990F}"/>
              </a:ext>
            </a:extLst>
          </p:cNvPr>
          <p:cNvSpPr txBox="1"/>
          <p:nvPr/>
        </p:nvSpPr>
        <p:spPr>
          <a:xfrm>
            <a:off x="5419847" y="2313069"/>
            <a:ext cx="744114" cy="369332"/>
          </a:xfrm>
          <a:prstGeom prst="rect">
            <a:avLst/>
          </a:prstGeom>
          <a:noFill/>
        </p:spPr>
        <p:txBody>
          <a:bodyPr wrap="none" rtlCol="0">
            <a:spAutoFit/>
          </a:bodyPr>
          <a:lstStyle/>
          <a:p>
            <a:r>
              <a:rPr lang="en-US" dirty="0"/>
              <a:t>CPU 1</a:t>
            </a:r>
          </a:p>
        </p:txBody>
      </p:sp>
      <p:grpSp>
        <p:nvGrpSpPr>
          <p:cNvPr id="34" name="Group 33">
            <a:extLst>
              <a:ext uri="{FF2B5EF4-FFF2-40B4-BE49-F238E27FC236}">
                <a16:creationId xmlns:a16="http://schemas.microsoft.com/office/drawing/2014/main" id="{24568E28-83E0-1443-9029-4E195085A0A8}"/>
              </a:ext>
            </a:extLst>
          </p:cNvPr>
          <p:cNvGrpSpPr/>
          <p:nvPr/>
        </p:nvGrpSpPr>
        <p:grpSpPr>
          <a:xfrm>
            <a:off x="4909651" y="2731557"/>
            <a:ext cx="1690686" cy="1655996"/>
            <a:chOff x="5092305" y="3017776"/>
            <a:chExt cx="1690686" cy="1655996"/>
          </a:xfrm>
        </p:grpSpPr>
        <p:grpSp>
          <p:nvGrpSpPr>
            <p:cNvPr id="31" name="Group 30">
              <a:extLst>
                <a:ext uri="{FF2B5EF4-FFF2-40B4-BE49-F238E27FC236}">
                  <a16:creationId xmlns:a16="http://schemas.microsoft.com/office/drawing/2014/main" id="{0BF68EF7-A227-944C-95A0-430580E99C42}"/>
                </a:ext>
              </a:extLst>
            </p:cNvPr>
            <p:cNvGrpSpPr/>
            <p:nvPr/>
          </p:nvGrpSpPr>
          <p:grpSpPr>
            <a:xfrm>
              <a:off x="5092305" y="3017776"/>
              <a:ext cx="1690686" cy="780603"/>
              <a:chOff x="5092305" y="3017776"/>
              <a:chExt cx="1690686" cy="780603"/>
            </a:xfrm>
          </p:grpSpPr>
          <p:sp>
            <p:nvSpPr>
              <p:cNvPr id="14" name="Rounded Rectangle 13">
                <a:extLst>
                  <a:ext uri="{FF2B5EF4-FFF2-40B4-BE49-F238E27FC236}">
                    <a16:creationId xmlns:a16="http://schemas.microsoft.com/office/drawing/2014/main" id="{0984AF22-6E20-5641-8D00-67FAC7FF5DE1}"/>
                  </a:ext>
                </a:extLst>
              </p:cNvPr>
              <p:cNvSpPr/>
              <p:nvPr/>
            </p:nvSpPr>
            <p:spPr>
              <a:xfrm>
                <a:off x="5092305" y="3017776"/>
                <a:ext cx="785812" cy="780603"/>
              </a:xfrm>
              <a:prstGeom prst="roundRect">
                <a:avLst/>
              </a:prstGeom>
              <a:solidFill>
                <a:schemeClr val="accent5">
                  <a:lumMod val="75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400" dirty="0"/>
                  <a:t>Core 1</a:t>
                </a:r>
                <a:endParaRPr lang="en-US" dirty="0"/>
              </a:p>
            </p:txBody>
          </p:sp>
          <p:sp>
            <p:nvSpPr>
              <p:cNvPr id="15" name="Rounded Rectangle 14">
                <a:extLst>
                  <a:ext uri="{FF2B5EF4-FFF2-40B4-BE49-F238E27FC236}">
                    <a16:creationId xmlns:a16="http://schemas.microsoft.com/office/drawing/2014/main" id="{7DB2AD2D-1719-E449-B0A0-EEF496E94A64}"/>
                  </a:ext>
                </a:extLst>
              </p:cNvPr>
              <p:cNvSpPr/>
              <p:nvPr/>
            </p:nvSpPr>
            <p:spPr>
              <a:xfrm>
                <a:off x="5997179" y="3017776"/>
                <a:ext cx="785812" cy="780603"/>
              </a:xfrm>
              <a:prstGeom prst="roundRect">
                <a:avLst/>
              </a:prstGeom>
              <a:solidFill>
                <a:schemeClr val="accent5">
                  <a:lumMod val="75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400" dirty="0"/>
                  <a:t>Core 2</a:t>
                </a:r>
                <a:endParaRPr lang="en-US" dirty="0"/>
              </a:p>
            </p:txBody>
          </p:sp>
        </p:grpSp>
        <p:grpSp>
          <p:nvGrpSpPr>
            <p:cNvPr id="33" name="Group 32">
              <a:extLst>
                <a:ext uri="{FF2B5EF4-FFF2-40B4-BE49-F238E27FC236}">
                  <a16:creationId xmlns:a16="http://schemas.microsoft.com/office/drawing/2014/main" id="{BD9509FD-D07B-364B-AC81-B78C2A3F888F}"/>
                </a:ext>
              </a:extLst>
            </p:cNvPr>
            <p:cNvGrpSpPr/>
            <p:nvPr/>
          </p:nvGrpSpPr>
          <p:grpSpPr>
            <a:xfrm>
              <a:off x="5092305" y="3893169"/>
              <a:ext cx="1690686" cy="780603"/>
              <a:chOff x="5092305" y="3893169"/>
              <a:chExt cx="1690686" cy="780603"/>
            </a:xfrm>
          </p:grpSpPr>
          <p:sp>
            <p:nvSpPr>
              <p:cNvPr id="16" name="Rounded Rectangle 15">
                <a:extLst>
                  <a:ext uri="{FF2B5EF4-FFF2-40B4-BE49-F238E27FC236}">
                    <a16:creationId xmlns:a16="http://schemas.microsoft.com/office/drawing/2014/main" id="{BDA09F35-291B-514E-8755-534D42C201DB}"/>
                  </a:ext>
                </a:extLst>
              </p:cNvPr>
              <p:cNvSpPr/>
              <p:nvPr/>
            </p:nvSpPr>
            <p:spPr>
              <a:xfrm>
                <a:off x="5092305" y="3893169"/>
                <a:ext cx="785812" cy="780603"/>
              </a:xfrm>
              <a:prstGeom prst="roundRect">
                <a:avLst/>
              </a:prstGeom>
              <a:solidFill>
                <a:schemeClr val="accent5">
                  <a:lumMod val="75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400" dirty="0"/>
                  <a:t>Core</a:t>
                </a:r>
                <a:r>
                  <a:rPr lang="en-US" sz="1400"/>
                  <a:t> </a:t>
                </a:r>
                <a:r>
                  <a:rPr lang="en-US" sz="1400" dirty="0"/>
                  <a:t>3</a:t>
                </a:r>
                <a:endParaRPr lang="en-US" dirty="0"/>
              </a:p>
            </p:txBody>
          </p:sp>
          <p:sp>
            <p:nvSpPr>
              <p:cNvPr id="17" name="Rounded Rectangle 16">
                <a:extLst>
                  <a:ext uri="{FF2B5EF4-FFF2-40B4-BE49-F238E27FC236}">
                    <a16:creationId xmlns:a16="http://schemas.microsoft.com/office/drawing/2014/main" id="{13E33A0A-60D0-334A-B205-7E55144E76E4}"/>
                  </a:ext>
                </a:extLst>
              </p:cNvPr>
              <p:cNvSpPr/>
              <p:nvPr/>
            </p:nvSpPr>
            <p:spPr>
              <a:xfrm>
                <a:off x="5997179" y="3893169"/>
                <a:ext cx="785812" cy="780603"/>
              </a:xfrm>
              <a:prstGeom prst="roundRect">
                <a:avLst/>
              </a:prstGeom>
              <a:solidFill>
                <a:schemeClr val="accent5">
                  <a:lumMod val="75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400" dirty="0"/>
                  <a:t>Core 4</a:t>
                </a:r>
                <a:endParaRPr lang="en-US" dirty="0"/>
              </a:p>
            </p:txBody>
          </p:sp>
        </p:grpSp>
      </p:grpSp>
      <p:sp>
        <p:nvSpPr>
          <p:cNvPr id="35" name="Rectangle 34">
            <a:extLst>
              <a:ext uri="{FF2B5EF4-FFF2-40B4-BE49-F238E27FC236}">
                <a16:creationId xmlns:a16="http://schemas.microsoft.com/office/drawing/2014/main" id="{6C805B52-561F-2040-B2F6-B590A38C6582}"/>
              </a:ext>
            </a:extLst>
          </p:cNvPr>
          <p:cNvSpPr/>
          <p:nvPr/>
        </p:nvSpPr>
        <p:spPr>
          <a:xfrm>
            <a:off x="6849179" y="2265829"/>
            <a:ext cx="1883568" cy="2250411"/>
          </a:xfrm>
          <a:prstGeom prst="rect">
            <a:avLst/>
          </a:prstGeom>
          <a:noFill/>
          <a:ln w="28575">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11C8DD9F-16E5-7A4F-8A45-8DA531F25ACA}"/>
              </a:ext>
            </a:extLst>
          </p:cNvPr>
          <p:cNvGrpSpPr/>
          <p:nvPr/>
        </p:nvGrpSpPr>
        <p:grpSpPr>
          <a:xfrm>
            <a:off x="6945620" y="2725470"/>
            <a:ext cx="1690686" cy="1655996"/>
            <a:chOff x="5092305" y="3017776"/>
            <a:chExt cx="1690686" cy="1655996"/>
          </a:xfrm>
        </p:grpSpPr>
        <p:grpSp>
          <p:nvGrpSpPr>
            <p:cNvPr id="37" name="Group 36">
              <a:extLst>
                <a:ext uri="{FF2B5EF4-FFF2-40B4-BE49-F238E27FC236}">
                  <a16:creationId xmlns:a16="http://schemas.microsoft.com/office/drawing/2014/main" id="{F60AF6FA-2105-7B47-A16A-98E3108F8B67}"/>
                </a:ext>
              </a:extLst>
            </p:cNvPr>
            <p:cNvGrpSpPr/>
            <p:nvPr/>
          </p:nvGrpSpPr>
          <p:grpSpPr>
            <a:xfrm>
              <a:off x="5092305" y="3017776"/>
              <a:ext cx="1690686" cy="780603"/>
              <a:chOff x="5092305" y="3017776"/>
              <a:chExt cx="1690686" cy="780603"/>
            </a:xfrm>
          </p:grpSpPr>
          <p:sp>
            <p:nvSpPr>
              <p:cNvPr id="49" name="Rounded Rectangle 48">
                <a:extLst>
                  <a:ext uri="{FF2B5EF4-FFF2-40B4-BE49-F238E27FC236}">
                    <a16:creationId xmlns:a16="http://schemas.microsoft.com/office/drawing/2014/main" id="{73865160-9E1B-FD43-B639-7A326A2F47A6}"/>
                  </a:ext>
                </a:extLst>
              </p:cNvPr>
              <p:cNvSpPr/>
              <p:nvPr/>
            </p:nvSpPr>
            <p:spPr>
              <a:xfrm>
                <a:off x="5092305" y="3017776"/>
                <a:ext cx="785812" cy="780603"/>
              </a:xfrm>
              <a:prstGeom prst="roundRect">
                <a:avLst/>
              </a:prstGeom>
              <a:solidFill>
                <a:schemeClr val="accent5">
                  <a:lumMod val="75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400" dirty="0"/>
                  <a:t>Core 1</a:t>
                </a:r>
                <a:endParaRPr lang="en-US" dirty="0"/>
              </a:p>
            </p:txBody>
          </p:sp>
          <p:sp>
            <p:nvSpPr>
              <p:cNvPr id="47" name="Rounded Rectangle 46">
                <a:extLst>
                  <a:ext uri="{FF2B5EF4-FFF2-40B4-BE49-F238E27FC236}">
                    <a16:creationId xmlns:a16="http://schemas.microsoft.com/office/drawing/2014/main" id="{67317452-0C5A-BC49-B0D0-9CAE2C115B9D}"/>
                  </a:ext>
                </a:extLst>
              </p:cNvPr>
              <p:cNvSpPr/>
              <p:nvPr/>
            </p:nvSpPr>
            <p:spPr>
              <a:xfrm>
                <a:off x="5997179" y="3017776"/>
                <a:ext cx="785812" cy="780603"/>
              </a:xfrm>
              <a:prstGeom prst="roundRect">
                <a:avLst/>
              </a:prstGeom>
              <a:solidFill>
                <a:schemeClr val="accent5">
                  <a:lumMod val="75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400" dirty="0"/>
                  <a:t>Core 2</a:t>
                </a:r>
                <a:endParaRPr lang="en-US" dirty="0"/>
              </a:p>
            </p:txBody>
          </p:sp>
        </p:grpSp>
        <p:grpSp>
          <p:nvGrpSpPr>
            <p:cNvPr id="38" name="Group 37">
              <a:extLst>
                <a:ext uri="{FF2B5EF4-FFF2-40B4-BE49-F238E27FC236}">
                  <a16:creationId xmlns:a16="http://schemas.microsoft.com/office/drawing/2014/main" id="{E4A9EC14-A45C-AE4F-B736-F44FF0EB960C}"/>
                </a:ext>
              </a:extLst>
            </p:cNvPr>
            <p:cNvGrpSpPr/>
            <p:nvPr/>
          </p:nvGrpSpPr>
          <p:grpSpPr>
            <a:xfrm>
              <a:off x="5092305" y="3893169"/>
              <a:ext cx="1690686" cy="780603"/>
              <a:chOff x="5092305" y="3893169"/>
              <a:chExt cx="1690686" cy="780603"/>
            </a:xfrm>
          </p:grpSpPr>
          <p:sp>
            <p:nvSpPr>
              <p:cNvPr id="43" name="Rounded Rectangle 42">
                <a:extLst>
                  <a:ext uri="{FF2B5EF4-FFF2-40B4-BE49-F238E27FC236}">
                    <a16:creationId xmlns:a16="http://schemas.microsoft.com/office/drawing/2014/main" id="{50874072-548E-4A4D-8F6B-D40E7ED38A58}"/>
                  </a:ext>
                </a:extLst>
              </p:cNvPr>
              <p:cNvSpPr/>
              <p:nvPr/>
            </p:nvSpPr>
            <p:spPr>
              <a:xfrm>
                <a:off x="5092305" y="3893169"/>
                <a:ext cx="785812" cy="780603"/>
              </a:xfrm>
              <a:prstGeom prst="roundRect">
                <a:avLst/>
              </a:prstGeom>
              <a:solidFill>
                <a:schemeClr val="accent5">
                  <a:lumMod val="75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400" dirty="0"/>
                  <a:t>Core 3</a:t>
                </a:r>
                <a:endParaRPr lang="en-US" dirty="0"/>
              </a:p>
            </p:txBody>
          </p:sp>
          <p:sp>
            <p:nvSpPr>
              <p:cNvPr id="41" name="Rounded Rectangle 40">
                <a:extLst>
                  <a:ext uri="{FF2B5EF4-FFF2-40B4-BE49-F238E27FC236}">
                    <a16:creationId xmlns:a16="http://schemas.microsoft.com/office/drawing/2014/main" id="{9265C3DA-A9FE-BB48-9C8B-6A506427B79E}"/>
                  </a:ext>
                </a:extLst>
              </p:cNvPr>
              <p:cNvSpPr/>
              <p:nvPr/>
            </p:nvSpPr>
            <p:spPr>
              <a:xfrm>
                <a:off x="5997179" y="3893169"/>
                <a:ext cx="785812" cy="780603"/>
              </a:xfrm>
              <a:prstGeom prst="roundRect">
                <a:avLst/>
              </a:prstGeom>
              <a:solidFill>
                <a:schemeClr val="accent5">
                  <a:lumMod val="75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400" dirty="0"/>
                  <a:t>Core 4</a:t>
                </a:r>
                <a:endParaRPr lang="en-US" dirty="0"/>
              </a:p>
            </p:txBody>
          </p:sp>
        </p:grpSp>
      </p:grpSp>
      <p:sp>
        <p:nvSpPr>
          <p:cNvPr id="69" name="TextBox 68">
            <a:extLst>
              <a:ext uri="{FF2B5EF4-FFF2-40B4-BE49-F238E27FC236}">
                <a16:creationId xmlns:a16="http://schemas.microsoft.com/office/drawing/2014/main" id="{946AB878-B72D-A24C-ADE0-479321862328}"/>
              </a:ext>
            </a:extLst>
          </p:cNvPr>
          <p:cNvSpPr txBox="1"/>
          <p:nvPr/>
        </p:nvSpPr>
        <p:spPr>
          <a:xfrm>
            <a:off x="7418906" y="2313069"/>
            <a:ext cx="744114" cy="369332"/>
          </a:xfrm>
          <a:prstGeom prst="rect">
            <a:avLst/>
          </a:prstGeom>
          <a:noFill/>
        </p:spPr>
        <p:txBody>
          <a:bodyPr wrap="none" rtlCol="0">
            <a:spAutoFit/>
          </a:bodyPr>
          <a:lstStyle/>
          <a:p>
            <a:r>
              <a:rPr lang="en-US" dirty="0"/>
              <a:t>CPU 2</a:t>
            </a:r>
          </a:p>
        </p:txBody>
      </p:sp>
      <p:pic>
        <p:nvPicPr>
          <p:cNvPr id="73" name="Picture 72">
            <a:extLst>
              <a:ext uri="{FF2B5EF4-FFF2-40B4-BE49-F238E27FC236}">
                <a16:creationId xmlns:a16="http://schemas.microsoft.com/office/drawing/2014/main" id="{277CECCE-D843-9A4F-8EB6-C58989E6187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40524" y="2124712"/>
            <a:ext cx="1925064" cy="1286584"/>
          </a:xfrm>
          <a:prstGeom prst="rect">
            <a:avLst/>
          </a:prstGeom>
        </p:spPr>
      </p:pic>
    </p:spTree>
    <p:extLst>
      <p:ext uri="{BB962C8B-B14F-4D97-AF65-F5344CB8AC3E}">
        <p14:creationId xmlns:p14="http://schemas.microsoft.com/office/powerpoint/2010/main" val="1854211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20" grpId="0"/>
      <p:bldP spid="35" grpId="0" animBg="1"/>
      <p:bldP spid="69"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7100A01-5D75-5F40-A4BA-71B284A45C6F}"/>
              </a:ext>
            </a:extLst>
          </p:cNvPr>
          <p:cNvSpPr>
            <a:spLocks noGrp="1"/>
          </p:cNvSpPr>
          <p:nvPr>
            <p:ph type="title"/>
          </p:nvPr>
        </p:nvSpPr>
        <p:spPr/>
        <p:txBody>
          <a:bodyPr/>
          <a:lstStyle/>
          <a:p>
            <a:pPr algn="ctr"/>
            <a:r>
              <a:rPr lang="en-GB" dirty="0"/>
              <a:t>Array Jobs</a:t>
            </a:r>
          </a:p>
        </p:txBody>
      </p:sp>
      <p:sp>
        <p:nvSpPr>
          <p:cNvPr id="3" name="Slide Number Placeholder 2">
            <a:extLst>
              <a:ext uri="{FF2B5EF4-FFF2-40B4-BE49-F238E27FC236}">
                <a16:creationId xmlns:a16="http://schemas.microsoft.com/office/drawing/2014/main" id="{C2457C4F-54EB-6F48-9A9D-69FBE3BE9B3F}"/>
              </a:ext>
            </a:extLst>
          </p:cNvPr>
          <p:cNvSpPr>
            <a:spLocks noGrp="1"/>
          </p:cNvSpPr>
          <p:nvPr>
            <p:ph type="sldNum" sz="quarter" idx="4294967295"/>
          </p:nvPr>
        </p:nvSpPr>
        <p:spPr>
          <a:xfrm>
            <a:off x="11549063" y="6451600"/>
            <a:ext cx="642937" cy="227013"/>
          </a:xfrm>
          <a:prstGeom prst="rect">
            <a:avLst/>
          </a:prstGeom>
        </p:spPr>
        <p:txBody>
          <a:bodyPr/>
          <a:lstStyle/>
          <a:p>
            <a:fld id="{E89BC60F-F4BF-4EE8-9F02-8A0093F1814F}" type="slidenum">
              <a:rPr lang="en-GB" smtClean="0"/>
              <a:t>50</a:t>
            </a:fld>
            <a:endParaRPr lang="en-GB"/>
          </a:p>
        </p:txBody>
      </p:sp>
    </p:spTree>
    <p:extLst>
      <p:ext uri="{BB962C8B-B14F-4D97-AF65-F5344CB8AC3E}">
        <p14:creationId xmlns:p14="http://schemas.microsoft.com/office/powerpoint/2010/main" val="2680637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C98EC3B-389C-E34F-8EBE-CF4BA7E646AF}"/>
              </a:ext>
            </a:extLst>
          </p:cNvPr>
          <p:cNvSpPr>
            <a:spLocks noGrp="1"/>
          </p:cNvSpPr>
          <p:nvPr>
            <p:ph idx="1"/>
          </p:nvPr>
        </p:nvSpPr>
        <p:spPr/>
        <p:txBody>
          <a:bodyPr>
            <a:normAutofit/>
          </a:bodyPr>
          <a:lstStyle/>
          <a:p>
            <a:pPr marL="342900" indent="-342900">
              <a:buFont typeface="Arial" panose="020B0604020202020204" pitchFamily="34" charset="0"/>
              <a:buChar char="•"/>
            </a:pPr>
            <a:r>
              <a:rPr lang="en-GB" sz="2400" dirty="0"/>
              <a:t>Many bioinformatics jobs are ‘embarrassingly parallel’</a:t>
            </a:r>
          </a:p>
          <a:p>
            <a:pPr marL="700088" lvl="1" indent="-342900">
              <a:buFont typeface="Arial" panose="020B0604020202020204" pitchFamily="34" charset="0"/>
              <a:buChar char="•"/>
            </a:pPr>
            <a:r>
              <a:rPr lang="en-GB" sz="2400" dirty="0"/>
              <a:t>Run same code many times on different data</a:t>
            </a:r>
          </a:p>
          <a:p>
            <a:pPr marL="342900" indent="-342900">
              <a:buFont typeface="Arial" panose="020B0604020202020204" pitchFamily="34" charset="0"/>
              <a:buChar char="•"/>
            </a:pPr>
            <a:r>
              <a:rPr lang="en-GB" sz="2400" dirty="0"/>
              <a:t>Array jobs allow single job to be submitted with multiple ’tasks’</a:t>
            </a:r>
          </a:p>
          <a:p>
            <a:pPr marL="700088" lvl="1" indent="-342900">
              <a:buFont typeface="Arial" panose="020B0604020202020204" pitchFamily="34" charset="0"/>
              <a:buChar char="•"/>
            </a:pPr>
            <a:r>
              <a:rPr lang="en-GB" sz="2400" dirty="0"/>
              <a:t>Submitted script run once for each task</a:t>
            </a:r>
          </a:p>
          <a:p>
            <a:pPr marL="342900" indent="-342900">
              <a:buFont typeface="Arial" panose="020B0604020202020204" pitchFamily="34" charset="0"/>
              <a:buChar char="•"/>
            </a:pPr>
            <a:r>
              <a:rPr lang="en-GB" sz="2400" dirty="0"/>
              <a:t>Easier to manage: single job id for hundreds of tasks</a:t>
            </a:r>
          </a:p>
          <a:p>
            <a:pPr marL="342900" indent="-342900">
              <a:buFont typeface="Arial" panose="020B0604020202020204" pitchFamily="34" charset="0"/>
              <a:buChar char="•"/>
            </a:pPr>
            <a:r>
              <a:rPr lang="en-GB" sz="2400" dirty="0"/>
              <a:t>Up to 75000 tasks allowed per job</a:t>
            </a:r>
          </a:p>
          <a:p>
            <a:pPr marL="342900" indent="-342900">
              <a:buFont typeface="Arial" panose="020B0604020202020204" pitchFamily="34" charset="0"/>
              <a:buChar char="•"/>
            </a:pPr>
            <a:r>
              <a:rPr lang="en-GB" sz="2400" dirty="0"/>
              <a:t>Array jobs submitted by specifying number of tasks to be run</a:t>
            </a:r>
          </a:p>
          <a:p>
            <a:pPr marL="700088" lvl="1" indent="-342900">
              <a:buFont typeface="Arial" panose="020B0604020202020204" pitchFamily="34" charset="0"/>
              <a:buChar char="•"/>
            </a:pPr>
            <a:r>
              <a:rPr lang="en-GB" dirty="0">
                <a:solidFill>
                  <a:schemeClr val="tx1">
                    <a:lumMod val="50000"/>
                  </a:schemeClr>
                </a:solidFill>
                <a:latin typeface="Courier" pitchFamily="2" charset="0"/>
              </a:rPr>
              <a:t>#$ -t n-m</a:t>
            </a:r>
          </a:p>
          <a:p>
            <a:pPr marL="700088" lvl="1" indent="-342900">
              <a:spcBef>
                <a:spcPts val="0"/>
              </a:spcBef>
              <a:buFont typeface="Arial" panose="020B0604020202020204" pitchFamily="34" charset="0"/>
              <a:buChar char="•"/>
            </a:pPr>
            <a:r>
              <a:rPr lang="en-GB" sz="2400" dirty="0"/>
              <a:t>n = starting id</a:t>
            </a:r>
          </a:p>
          <a:p>
            <a:pPr marL="700088" lvl="1" indent="-342900">
              <a:spcBef>
                <a:spcPts val="0"/>
              </a:spcBef>
              <a:buFont typeface="Arial" panose="020B0604020202020204" pitchFamily="34" charset="0"/>
              <a:buChar char="•"/>
            </a:pPr>
            <a:r>
              <a:rPr lang="en-GB" sz="2400" dirty="0"/>
              <a:t>m = ending id</a:t>
            </a:r>
          </a:p>
          <a:p>
            <a:pPr marL="700088" lvl="1" indent="-342900">
              <a:buFont typeface="Arial" panose="020B0604020202020204" pitchFamily="34" charset="0"/>
              <a:buChar char="•"/>
            </a:pPr>
            <a:endParaRPr lang="en-GB" dirty="0">
              <a:cs typeface="Courier New" panose="02070309020205020404" pitchFamily="49" charset="0"/>
            </a:endParaRPr>
          </a:p>
          <a:p>
            <a:pPr marL="342900" indent="-342900">
              <a:buFont typeface="Arial" panose="020B0604020202020204" pitchFamily="34" charset="0"/>
              <a:buChar char="•"/>
            </a:pPr>
            <a:endParaRPr lang="en-GB" dirty="0"/>
          </a:p>
        </p:txBody>
      </p:sp>
      <p:sp>
        <p:nvSpPr>
          <p:cNvPr id="4" name="Slide Number Placeholder 3">
            <a:extLst>
              <a:ext uri="{FF2B5EF4-FFF2-40B4-BE49-F238E27FC236}">
                <a16:creationId xmlns:a16="http://schemas.microsoft.com/office/drawing/2014/main" id="{A7F92AA6-0F1A-9B42-9AA5-394A49A4B363}"/>
              </a:ext>
            </a:extLst>
          </p:cNvPr>
          <p:cNvSpPr>
            <a:spLocks noGrp="1"/>
          </p:cNvSpPr>
          <p:nvPr>
            <p:ph type="sldNum" sz="quarter" idx="12"/>
          </p:nvPr>
        </p:nvSpPr>
        <p:spPr/>
        <p:txBody>
          <a:bodyPr/>
          <a:lstStyle/>
          <a:p>
            <a:fld id="{E89BC60F-F4BF-4EE8-9F02-8A0093F1814F}" type="slidenum">
              <a:rPr lang="en-GB" smtClean="0"/>
              <a:t>51</a:t>
            </a:fld>
            <a:endParaRPr lang="en-GB"/>
          </a:p>
        </p:txBody>
      </p:sp>
      <p:sp>
        <p:nvSpPr>
          <p:cNvPr id="2" name="Title 1">
            <a:extLst>
              <a:ext uri="{FF2B5EF4-FFF2-40B4-BE49-F238E27FC236}">
                <a16:creationId xmlns:a16="http://schemas.microsoft.com/office/drawing/2014/main" id="{44C45B91-57F2-464F-B72B-AD1810495678}"/>
              </a:ext>
            </a:extLst>
          </p:cNvPr>
          <p:cNvSpPr>
            <a:spLocks noGrp="1"/>
          </p:cNvSpPr>
          <p:nvPr>
            <p:ph type="title"/>
          </p:nvPr>
        </p:nvSpPr>
        <p:spPr/>
        <p:txBody>
          <a:bodyPr/>
          <a:lstStyle/>
          <a:p>
            <a:r>
              <a:rPr lang="en-GB" dirty="0"/>
              <a:t>Array Jobs</a:t>
            </a:r>
          </a:p>
        </p:txBody>
      </p:sp>
    </p:spTree>
    <p:extLst>
      <p:ext uri="{BB962C8B-B14F-4D97-AF65-F5344CB8AC3E}">
        <p14:creationId xmlns:p14="http://schemas.microsoft.com/office/powerpoint/2010/main" val="1613980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8E06018-F850-8449-8168-49FD78578B86}"/>
              </a:ext>
            </a:extLst>
          </p:cNvPr>
          <p:cNvSpPr>
            <a:spLocks noGrp="1"/>
          </p:cNvSpPr>
          <p:nvPr>
            <p:ph idx="1"/>
          </p:nvPr>
        </p:nvSpPr>
        <p:spPr/>
        <p:txBody>
          <a:bodyPr/>
          <a:lstStyle/>
          <a:p>
            <a:pPr marL="342900" indent="-342900">
              <a:buFont typeface="Arial" panose="020B0604020202020204" pitchFamily="34" charset="0"/>
              <a:buChar char="•"/>
            </a:pPr>
            <a:r>
              <a:rPr lang="en-GB" dirty="0"/>
              <a:t>Task ID available during job run as </a:t>
            </a:r>
            <a:r>
              <a:rPr lang="en-GB" dirty="0">
                <a:latin typeface="Courier New" panose="02070309020205020404" pitchFamily="49" charset="0"/>
                <a:cs typeface="Courier New" panose="02070309020205020404" pitchFamily="49" charset="0"/>
              </a:rPr>
              <a:t>$SGE_TASK_ID</a:t>
            </a:r>
          </a:p>
          <a:p>
            <a:pPr marL="342900" indent="-342900">
              <a:buFont typeface="Arial" panose="020B0604020202020204" pitchFamily="34" charset="0"/>
              <a:buChar char="•"/>
            </a:pPr>
            <a:r>
              <a:rPr lang="en-GB" dirty="0"/>
              <a:t>Script needs to identify data for task from </a:t>
            </a:r>
            <a:r>
              <a:rPr lang="en-GB" dirty="0">
                <a:latin typeface="Courier New" panose="02070309020205020404" pitchFamily="49" charset="0"/>
                <a:cs typeface="Courier New" panose="02070309020205020404" pitchFamily="49" charset="0"/>
              </a:rPr>
              <a:t>$SGE_TASK_ID</a:t>
            </a:r>
          </a:p>
          <a:p>
            <a:pPr marL="342900" indent="-342900">
              <a:buFont typeface="Arial" panose="020B0604020202020204" pitchFamily="34" charset="0"/>
              <a:buChar char="•"/>
            </a:pPr>
            <a:r>
              <a:rPr lang="en-GB" dirty="0">
                <a:cs typeface="Courier New" panose="02070309020205020404" pitchFamily="49" charset="0"/>
              </a:rPr>
              <a:t>Simplest way: file naming…</a:t>
            </a:r>
          </a:p>
          <a:p>
            <a:pPr marL="700088" lvl="1" indent="-342900">
              <a:buFont typeface="Arial" panose="020B0604020202020204" pitchFamily="34" charset="0"/>
              <a:buChar char="•"/>
            </a:pPr>
            <a:r>
              <a:rPr lang="en-GB" dirty="0">
                <a:latin typeface="Courier New" panose="02070309020205020404" pitchFamily="49" charset="0"/>
                <a:cs typeface="Courier New" panose="02070309020205020404" pitchFamily="49" charset="0"/>
              </a:rPr>
              <a:t>input.$</a:t>
            </a:r>
            <a:r>
              <a:rPr lang="en-GB" dirty="0" err="1">
                <a:latin typeface="Courier New" panose="02070309020205020404" pitchFamily="49" charset="0"/>
                <a:cs typeface="Courier New" panose="02070309020205020404" pitchFamily="49" charset="0"/>
              </a:rPr>
              <a:t>SGE_TASK_ID.fasta</a:t>
            </a:r>
            <a:r>
              <a:rPr lang="en-GB" dirty="0">
                <a:latin typeface="Courier New" panose="02070309020205020404" pitchFamily="49" charset="0"/>
                <a:cs typeface="Courier New" panose="02070309020205020404" pitchFamily="49" charset="0"/>
              </a:rPr>
              <a:t> → input.1.fasta, input.2.fasta</a:t>
            </a:r>
          </a:p>
          <a:p>
            <a:pPr marL="700088" lvl="1" indent="-342900">
              <a:buFont typeface="Arial" panose="020B0604020202020204" pitchFamily="34" charset="0"/>
              <a:buChar char="•"/>
            </a:pPr>
            <a:r>
              <a:rPr lang="en-GB" dirty="0">
                <a:latin typeface="Courier New" panose="02070309020205020404" pitchFamily="49" charset="0"/>
                <a:cs typeface="Courier New" panose="02070309020205020404" pitchFamily="49" charset="0"/>
              </a:rPr>
              <a:t>output.$</a:t>
            </a:r>
            <a:r>
              <a:rPr lang="en-GB" dirty="0" err="1">
                <a:latin typeface="Courier New" panose="02070309020205020404" pitchFamily="49" charset="0"/>
                <a:cs typeface="Courier New" panose="02070309020205020404" pitchFamily="49" charset="0"/>
              </a:rPr>
              <a:t>SGE_TASK_ID.bam</a:t>
            </a:r>
            <a:r>
              <a:rPr lang="en-GB" dirty="0">
                <a:latin typeface="Courier New" panose="02070309020205020404" pitchFamily="49" charset="0"/>
                <a:cs typeface="Courier New" panose="02070309020205020404" pitchFamily="49" charset="0"/>
              </a:rPr>
              <a:t> →</a:t>
            </a:r>
            <a:r>
              <a:rPr lang="en-GB" dirty="0">
                <a:cs typeface="Courier New" panose="02070309020205020404" pitchFamily="49" charset="0"/>
              </a:rPr>
              <a:t> </a:t>
            </a:r>
            <a:r>
              <a:rPr lang="en-GB" dirty="0">
                <a:latin typeface="Courier New" panose="02070309020205020404" pitchFamily="49" charset="0"/>
                <a:cs typeface="Courier New" panose="02070309020205020404" pitchFamily="49" charset="0"/>
              </a:rPr>
              <a:t>output.1.bam, output.2.bam</a:t>
            </a:r>
          </a:p>
          <a:p>
            <a:pPr marL="342900" indent="-342900">
              <a:buFont typeface="Arial" panose="020B0604020202020204" pitchFamily="34" charset="0"/>
              <a:buChar char="•"/>
            </a:pPr>
            <a:r>
              <a:rPr lang="en-GB" dirty="0">
                <a:cs typeface="Courier New" panose="02070309020205020404" pitchFamily="49" charset="0"/>
              </a:rPr>
              <a:t>Beware of </a:t>
            </a:r>
          </a:p>
          <a:p>
            <a:pPr marL="700088" lvl="1" indent="-342900">
              <a:buFont typeface="Arial" panose="020B0604020202020204" pitchFamily="34" charset="0"/>
              <a:buChar char="•"/>
            </a:pPr>
            <a:r>
              <a:rPr lang="en-GB" dirty="0">
                <a:cs typeface="Courier New" panose="02070309020205020404" pitchFamily="49" charset="0"/>
              </a:rPr>
              <a:t>clobbering outputs from other tasks - use unique output filenames</a:t>
            </a:r>
          </a:p>
          <a:p>
            <a:pPr marL="700088" lvl="1" indent="-342900">
              <a:buFont typeface="Arial" panose="020B0604020202020204" pitchFamily="34" charset="0"/>
              <a:buChar char="•"/>
            </a:pPr>
            <a:r>
              <a:rPr lang="en-GB" dirty="0">
                <a:cs typeface="Courier New" panose="02070309020205020404" pitchFamily="49" charset="0"/>
              </a:rPr>
              <a:t>mail notifications</a:t>
            </a:r>
          </a:p>
          <a:p>
            <a:endParaRPr lang="en-GB" dirty="0"/>
          </a:p>
        </p:txBody>
      </p:sp>
      <p:sp>
        <p:nvSpPr>
          <p:cNvPr id="3" name="Slide Number Placeholder 2">
            <a:extLst>
              <a:ext uri="{FF2B5EF4-FFF2-40B4-BE49-F238E27FC236}">
                <a16:creationId xmlns:a16="http://schemas.microsoft.com/office/drawing/2014/main" id="{C67D4061-76D3-9B4E-A7A0-9576CB6F0BC4}"/>
              </a:ext>
            </a:extLst>
          </p:cNvPr>
          <p:cNvSpPr>
            <a:spLocks noGrp="1"/>
          </p:cNvSpPr>
          <p:nvPr>
            <p:ph type="sldNum" sz="quarter" idx="12"/>
          </p:nvPr>
        </p:nvSpPr>
        <p:spPr/>
        <p:txBody>
          <a:bodyPr/>
          <a:lstStyle/>
          <a:p>
            <a:fld id="{E89BC60F-F4BF-4EE8-9F02-8A0093F1814F}" type="slidenum">
              <a:rPr lang="en-GB" smtClean="0"/>
              <a:t>52</a:t>
            </a:fld>
            <a:endParaRPr lang="en-GB"/>
          </a:p>
        </p:txBody>
      </p:sp>
      <p:sp>
        <p:nvSpPr>
          <p:cNvPr id="4" name="Title 3">
            <a:extLst>
              <a:ext uri="{FF2B5EF4-FFF2-40B4-BE49-F238E27FC236}">
                <a16:creationId xmlns:a16="http://schemas.microsoft.com/office/drawing/2014/main" id="{1828597F-802B-9B47-84A6-C9FAD399C5B7}"/>
              </a:ext>
            </a:extLst>
          </p:cNvPr>
          <p:cNvSpPr>
            <a:spLocks noGrp="1"/>
          </p:cNvSpPr>
          <p:nvPr>
            <p:ph type="title"/>
          </p:nvPr>
        </p:nvSpPr>
        <p:spPr/>
        <p:txBody>
          <a:bodyPr/>
          <a:lstStyle/>
          <a:p>
            <a:r>
              <a:rPr lang="en-GB" dirty="0"/>
              <a:t>Array jobs - file naming</a:t>
            </a:r>
          </a:p>
        </p:txBody>
      </p:sp>
    </p:spTree>
    <p:extLst>
      <p:ext uri="{BB962C8B-B14F-4D97-AF65-F5344CB8AC3E}">
        <p14:creationId xmlns:p14="http://schemas.microsoft.com/office/powerpoint/2010/main" val="2140124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F1AA7AF-AF1C-4B49-9EDA-1FDAFD2D3449}"/>
              </a:ext>
            </a:extLst>
          </p:cNvPr>
          <p:cNvSpPr>
            <a:spLocks noGrp="1"/>
          </p:cNvSpPr>
          <p:nvPr>
            <p:ph idx="1"/>
          </p:nvPr>
        </p:nvSpPr>
        <p:spPr/>
        <p:txBody>
          <a:bodyPr/>
          <a:lstStyle/>
          <a:p>
            <a:pPr marL="342900" indent="-342900">
              <a:buFont typeface="Arial" panose="020B0604020202020204" pitchFamily="34" charset="0"/>
              <a:buChar char="•"/>
            </a:pPr>
            <a:r>
              <a:rPr lang="en-GB" sz="2400" dirty="0"/>
              <a:t>Edit your </a:t>
            </a:r>
            <a:r>
              <a:rPr lang="en-GB" sz="2400" dirty="0" err="1"/>
              <a:t>blast.sh</a:t>
            </a:r>
            <a:r>
              <a:rPr lang="en-GB" sz="2400" dirty="0"/>
              <a:t> script to run 4 tasks, one for each query fasta file</a:t>
            </a:r>
          </a:p>
          <a:p>
            <a:r>
              <a:rPr lang="en-US" dirty="0">
                <a:solidFill>
                  <a:schemeClr val="accent1">
                    <a:lumMod val="75000"/>
                  </a:schemeClr>
                </a:solidFill>
                <a:latin typeface="Courier" pitchFamily="2" charset="0"/>
              </a:rPr>
              <a:t>(</a:t>
            </a:r>
            <a:r>
              <a:rPr lang="en-US" dirty="0" err="1">
                <a:solidFill>
                  <a:schemeClr val="accent1">
                    <a:lumMod val="75000"/>
                  </a:schemeClr>
                </a:solidFill>
                <a:latin typeface="Courier" pitchFamily="2" charset="0"/>
              </a:rPr>
              <a:t>myenv</a:t>
            </a:r>
            <a:r>
              <a:rPr lang="en-US" dirty="0">
                <a:solidFill>
                  <a:schemeClr val="accent1">
                    <a:lumMod val="75000"/>
                  </a:schemeClr>
                </a:solidFill>
                <a:latin typeface="Courier" pitchFamily="2" charset="0"/>
              </a:rPr>
              <a:t>) </a:t>
            </a:r>
            <a:r>
              <a:rPr lang="en-US" dirty="0">
                <a:solidFill>
                  <a:schemeClr val="accent1">
                    <a:lumMod val="75000"/>
                  </a:schemeClr>
                </a:solidFill>
              </a:rPr>
              <a:t>[</a:t>
            </a:r>
            <a:r>
              <a:rPr lang="en-US" dirty="0">
                <a:solidFill>
                  <a:schemeClr val="accent1">
                    <a:lumMod val="75000"/>
                  </a:schemeClr>
                </a:solidFill>
                <a:latin typeface="Courier" pitchFamily="2" charset="0"/>
              </a:rPr>
              <a:t>jabbott@login2 </a:t>
            </a:r>
            <a:r>
              <a:rPr lang="en-US" dirty="0" err="1">
                <a:solidFill>
                  <a:schemeClr val="accent1">
                    <a:lumMod val="75000"/>
                  </a:schemeClr>
                </a:solidFill>
                <a:latin typeface="Courier" pitchFamily="2" charset="0"/>
              </a:rPr>
              <a:t>intro_to_hpc</a:t>
            </a:r>
            <a:r>
              <a:rPr lang="en-US" dirty="0">
                <a:solidFill>
                  <a:schemeClr val="accent1">
                    <a:lumMod val="75000"/>
                  </a:schemeClr>
                </a:solidFill>
                <a:latin typeface="Courier" pitchFamily="2" charset="0"/>
              </a:rPr>
              <a:t>]$ </a:t>
            </a:r>
            <a:r>
              <a:rPr lang="en-US" dirty="0">
                <a:solidFill>
                  <a:schemeClr val="accent5">
                    <a:lumMod val="50000"/>
                  </a:schemeClr>
                </a:solidFill>
                <a:latin typeface="Courier" pitchFamily="2" charset="0"/>
              </a:rPr>
              <a:t>nano </a:t>
            </a:r>
            <a:r>
              <a:rPr lang="en-US" dirty="0" err="1">
                <a:solidFill>
                  <a:schemeClr val="accent5">
                    <a:lumMod val="50000"/>
                  </a:schemeClr>
                </a:solidFill>
                <a:latin typeface="Courier" pitchFamily="2" charset="0"/>
              </a:rPr>
              <a:t>blast.sh</a:t>
            </a:r>
            <a:br>
              <a:rPr lang="en-US" dirty="0">
                <a:solidFill>
                  <a:schemeClr val="accent5">
                    <a:lumMod val="50000"/>
                  </a:schemeClr>
                </a:solidFill>
                <a:latin typeface="Courier" pitchFamily="2" charset="0"/>
              </a:rPr>
            </a:br>
            <a:endParaRPr lang="en-US" dirty="0">
              <a:solidFill>
                <a:schemeClr val="accent5">
                  <a:lumMod val="50000"/>
                </a:schemeClr>
              </a:solidFill>
              <a:latin typeface="Courier" pitchFamily="2" charset="0"/>
            </a:endParaRPr>
          </a:p>
          <a:p>
            <a:r>
              <a:rPr lang="en-US" dirty="0">
                <a:latin typeface="Courier" pitchFamily="2" charset="0"/>
              </a:rPr>
              <a:t>#!/bin/bash</a:t>
            </a:r>
          </a:p>
          <a:p>
            <a:r>
              <a:rPr lang="en-US" dirty="0">
                <a:latin typeface="Courier" pitchFamily="2" charset="0"/>
              </a:rPr>
              <a:t>#$ -cwd</a:t>
            </a:r>
          </a:p>
          <a:p>
            <a:endParaRPr lang="en-US" dirty="0">
              <a:latin typeface="Courier" pitchFamily="2" charset="0"/>
            </a:endParaRPr>
          </a:p>
          <a:p>
            <a:r>
              <a:rPr lang="en-US" dirty="0">
                <a:solidFill>
                  <a:schemeClr val="tx1">
                    <a:lumMod val="50000"/>
                  </a:schemeClr>
                </a:solidFill>
                <a:latin typeface="Courier" pitchFamily="2" charset="0"/>
              </a:rPr>
              <a:t>cp -</a:t>
            </a:r>
            <a:r>
              <a:rPr lang="en-US" dirty="0" err="1">
                <a:solidFill>
                  <a:schemeClr val="tx1">
                    <a:lumMod val="50000"/>
                  </a:schemeClr>
                </a:solidFill>
                <a:latin typeface="Courier" pitchFamily="2" charset="0"/>
              </a:rPr>
              <a:t>Rv</a:t>
            </a:r>
            <a:r>
              <a:rPr lang="en-US" dirty="0">
                <a:solidFill>
                  <a:schemeClr val="tx1">
                    <a:lumMod val="50000"/>
                  </a:schemeClr>
                </a:solidFill>
                <a:latin typeface="Courier" pitchFamily="2" charset="0"/>
              </a:rPr>
              <a:t> </a:t>
            </a:r>
            <a:r>
              <a:rPr lang="en-US" dirty="0" err="1">
                <a:solidFill>
                  <a:schemeClr val="tx1">
                    <a:lumMod val="50000"/>
                  </a:schemeClr>
                </a:solidFill>
                <a:latin typeface="Courier" pitchFamily="2" charset="0"/>
              </a:rPr>
              <a:t>blast_db</a:t>
            </a:r>
            <a:r>
              <a:rPr lang="en-US" dirty="0">
                <a:solidFill>
                  <a:schemeClr val="tx1">
                    <a:lumMod val="50000"/>
                  </a:schemeClr>
                </a:solidFill>
                <a:latin typeface="Courier" pitchFamily="2" charset="0"/>
              </a:rPr>
              <a:t> $TMPDIR</a:t>
            </a:r>
          </a:p>
          <a:p>
            <a:r>
              <a:rPr lang="en-US" dirty="0">
                <a:solidFill>
                  <a:schemeClr val="tx1">
                    <a:lumMod val="50000"/>
                  </a:schemeClr>
                </a:solidFill>
                <a:latin typeface="Courier" pitchFamily="2" charset="0"/>
              </a:rPr>
              <a:t>cp -v query_</a:t>
            </a:r>
          </a:p>
          <a:p>
            <a:r>
              <a:rPr lang="en-US" dirty="0" err="1">
                <a:solidFill>
                  <a:schemeClr val="tx1">
                    <a:lumMod val="50000"/>
                  </a:schemeClr>
                </a:solidFill>
                <a:latin typeface="Courier" pitchFamily="2" charset="0"/>
              </a:rPr>
              <a:t>blastp</a:t>
            </a:r>
            <a:r>
              <a:rPr lang="en-US" dirty="0">
                <a:solidFill>
                  <a:schemeClr val="tx1">
                    <a:lumMod val="50000"/>
                  </a:schemeClr>
                </a:solidFill>
                <a:latin typeface="Courier" pitchFamily="2" charset="0"/>
              </a:rPr>
              <a:t> -query $TMPDIR/query_ </a:t>
            </a:r>
          </a:p>
          <a:p>
            <a:endParaRPr lang="en-US" dirty="0">
              <a:solidFill>
                <a:schemeClr val="accent5">
                  <a:lumMod val="50000"/>
                </a:schemeClr>
              </a:solidFill>
              <a:latin typeface="Courier" pitchFamily="2" charset="0"/>
            </a:endParaRPr>
          </a:p>
          <a:p>
            <a:pPr marL="342900" indent="-342900">
              <a:buFont typeface="Arial" panose="020B0604020202020204" pitchFamily="34" charset="0"/>
              <a:buChar char="•"/>
            </a:pPr>
            <a:endParaRPr lang="en-GB" dirty="0"/>
          </a:p>
        </p:txBody>
      </p:sp>
      <p:sp>
        <p:nvSpPr>
          <p:cNvPr id="3" name="Slide Number Placeholder 2">
            <a:extLst>
              <a:ext uri="{FF2B5EF4-FFF2-40B4-BE49-F238E27FC236}">
                <a16:creationId xmlns:a16="http://schemas.microsoft.com/office/drawing/2014/main" id="{EDC4AB2F-1556-F84E-8574-066734B984F6}"/>
              </a:ext>
            </a:extLst>
          </p:cNvPr>
          <p:cNvSpPr>
            <a:spLocks noGrp="1"/>
          </p:cNvSpPr>
          <p:nvPr>
            <p:ph type="sldNum" sz="quarter" idx="12"/>
          </p:nvPr>
        </p:nvSpPr>
        <p:spPr/>
        <p:txBody>
          <a:bodyPr/>
          <a:lstStyle/>
          <a:p>
            <a:fld id="{E89BC60F-F4BF-4EE8-9F02-8A0093F1814F}" type="slidenum">
              <a:rPr lang="en-GB" smtClean="0"/>
              <a:t>53</a:t>
            </a:fld>
            <a:endParaRPr lang="en-GB"/>
          </a:p>
        </p:txBody>
      </p:sp>
      <p:sp>
        <p:nvSpPr>
          <p:cNvPr id="4" name="Title 3">
            <a:extLst>
              <a:ext uri="{FF2B5EF4-FFF2-40B4-BE49-F238E27FC236}">
                <a16:creationId xmlns:a16="http://schemas.microsoft.com/office/drawing/2014/main" id="{C5BEB484-4F74-BD4F-AA44-ADE8965330AC}"/>
              </a:ext>
            </a:extLst>
          </p:cNvPr>
          <p:cNvSpPr>
            <a:spLocks noGrp="1"/>
          </p:cNvSpPr>
          <p:nvPr>
            <p:ph type="title"/>
          </p:nvPr>
        </p:nvSpPr>
        <p:spPr/>
        <p:txBody>
          <a:bodyPr/>
          <a:lstStyle/>
          <a:p>
            <a:r>
              <a:rPr lang="en-GB" dirty="0"/>
              <a:t>Running Blast as an array job</a:t>
            </a:r>
          </a:p>
        </p:txBody>
      </p:sp>
      <p:sp>
        <p:nvSpPr>
          <p:cNvPr id="5" name="TextBox 4">
            <a:extLst>
              <a:ext uri="{FF2B5EF4-FFF2-40B4-BE49-F238E27FC236}">
                <a16:creationId xmlns:a16="http://schemas.microsoft.com/office/drawing/2014/main" id="{21C67D32-B4BD-9B45-BA61-15E0E33AC705}"/>
              </a:ext>
            </a:extLst>
          </p:cNvPr>
          <p:cNvSpPr txBox="1"/>
          <p:nvPr/>
        </p:nvSpPr>
        <p:spPr>
          <a:xfrm>
            <a:off x="418567" y="3131108"/>
            <a:ext cx="1569660" cy="400110"/>
          </a:xfrm>
          <a:prstGeom prst="rect">
            <a:avLst/>
          </a:prstGeom>
          <a:noFill/>
        </p:spPr>
        <p:txBody>
          <a:bodyPr wrap="none" rtlCol="0">
            <a:spAutoFit/>
          </a:bodyPr>
          <a:lstStyle/>
          <a:p>
            <a:r>
              <a:rPr lang="en-GB" sz="2000" dirty="0">
                <a:solidFill>
                  <a:schemeClr val="accent5">
                    <a:lumMod val="50000"/>
                  </a:schemeClr>
                </a:solidFill>
                <a:latin typeface="Courier" pitchFamily="2" charset="0"/>
              </a:rPr>
              <a:t>#$ -t 1-4</a:t>
            </a:r>
          </a:p>
        </p:txBody>
      </p:sp>
      <p:grpSp>
        <p:nvGrpSpPr>
          <p:cNvPr id="18" name="Group 17">
            <a:extLst>
              <a:ext uri="{FF2B5EF4-FFF2-40B4-BE49-F238E27FC236}">
                <a16:creationId xmlns:a16="http://schemas.microsoft.com/office/drawing/2014/main" id="{1B04F3EC-6DA6-9B41-BA53-369DF5418551}"/>
              </a:ext>
            </a:extLst>
          </p:cNvPr>
          <p:cNvGrpSpPr/>
          <p:nvPr/>
        </p:nvGrpSpPr>
        <p:grpSpPr>
          <a:xfrm>
            <a:off x="1988227" y="2448013"/>
            <a:ext cx="5368189" cy="852403"/>
            <a:chOff x="1988227" y="2448013"/>
            <a:chExt cx="5368189" cy="852403"/>
          </a:xfrm>
        </p:grpSpPr>
        <p:sp>
          <p:nvSpPr>
            <p:cNvPr id="6" name="TextBox 5">
              <a:extLst>
                <a:ext uri="{FF2B5EF4-FFF2-40B4-BE49-F238E27FC236}">
                  <a16:creationId xmlns:a16="http://schemas.microsoft.com/office/drawing/2014/main" id="{6820E27A-0A73-0648-85CA-593944DB549F}"/>
                </a:ext>
              </a:extLst>
            </p:cNvPr>
            <p:cNvSpPr txBox="1"/>
            <p:nvPr/>
          </p:nvSpPr>
          <p:spPr>
            <a:xfrm>
              <a:off x="4329112" y="2448013"/>
              <a:ext cx="3027304" cy="400110"/>
            </a:xfrm>
            <a:prstGeom prst="rect">
              <a:avLst/>
            </a:prstGeom>
            <a:noFill/>
          </p:spPr>
          <p:txBody>
            <a:bodyPr wrap="none" rtlCol="0" anchor="t">
              <a:spAutoFit/>
            </a:bodyPr>
            <a:lstStyle/>
            <a:p>
              <a:r>
                <a:rPr lang="en-GB" sz="2000" dirty="0"/>
                <a:t>Add directive to run 4 tasks</a:t>
              </a:r>
            </a:p>
          </p:txBody>
        </p:sp>
        <p:cxnSp>
          <p:nvCxnSpPr>
            <p:cNvPr id="8" name="Straight Arrow Connector 7">
              <a:extLst>
                <a:ext uri="{FF2B5EF4-FFF2-40B4-BE49-F238E27FC236}">
                  <a16:creationId xmlns:a16="http://schemas.microsoft.com/office/drawing/2014/main" id="{A6464666-239B-A04E-8989-D1C5B95ACE7C}"/>
                </a:ext>
              </a:extLst>
            </p:cNvPr>
            <p:cNvCxnSpPr>
              <a:cxnSpLocks/>
            </p:cNvCxnSpPr>
            <p:nvPr/>
          </p:nvCxnSpPr>
          <p:spPr>
            <a:xfrm flipV="1">
              <a:off x="1988227" y="2715605"/>
              <a:ext cx="2340885" cy="584811"/>
            </a:xfrm>
            <a:prstGeom prst="straightConnector1">
              <a:avLst/>
            </a:prstGeom>
            <a:ln>
              <a:headEnd type="triangle"/>
              <a:tailEnd type="none"/>
            </a:ln>
          </p:spPr>
          <p:style>
            <a:lnRef idx="1">
              <a:schemeClr val="accent1"/>
            </a:lnRef>
            <a:fillRef idx="0">
              <a:schemeClr val="accent1"/>
            </a:fillRef>
            <a:effectRef idx="0">
              <a:schemeClr val="accent1"/>
            </a:effectRef>
            <a:fontRef idx="minor">
              <a:schemeClr val="tx1"/>
            </a:fontRef>
          </p:style>
        </p:cxnSp>
      </p:grpSp>
      <p:sp>
        <p:nvSpPr>
          <p:cNvPr id="10" name="Rectangle 9">
            <a:extLst>
              <a:ext uri="{FF2B5EF4-FFF2-40B4-BE49-F238E27FC236}">
                <a16:creationId xmlns:a16="http://schemas.microsoft.com/office/drawing/2014/main" id="{0819A127-FC98-FD4B-B2D3-C43FB8560125}"/>
              </a:ext>
            </a:extLst>
          </p:cNvPr>
          <p:cNvSpPr/>
          <p:nvPr/>
        </p:nvSpPr>
        <p:spPr>
          <a:xfrm>
            <a:off x="4865945" y="4540678"/>
            <a:ext cx="4955203" cy="400110"/>
          </a:xfrm>
          <a:prstGeom prst="rect">
            <a:avLst/>
          </a:prstGeom>
        </p:spPr>
        <p:txBody>
          <a:bodyPr wrap="none">
            <a:spAutoFit/>
          </a:bodyPr>
          <a:lstStyle/>
          <a:p>
            <a:r>
              <a:rPr lang="en-US" sz="2000" dirty="0">
                <a:solidFill>
                  <a:schemeClr val="tx1">
                    <a:lumMod val="50000"/>
                  </a:schemeClr>
                </a:solidFill>
                <a:latin typeface="Courier" pitchFamily="2" charset="0"/>
              </a:rPr>
              <a:t>.fa -</a:t>
            </a:r>
            <a:r>
              <a:rPr lang="en-US" sz="2000" dirty="0" err="1">
                <a:solidFill>
                  <a:schemeClr val="tx1">
                    <a:lumMod val="50000"/>
                  </a:schemeClr>
                </a:solidFill>
                <a:latin typeface="Courier" pitchFamily="2" charset="0"/>
              </a:rPr>
              <a:t>db</a:t>
            </a:r>
            <a:r>
              <a:rPr lang="en-US" sz="2000" dirty="0">
                <a:solidFill>
                  <a:schemeClr val="tx1">
                    <a:lumMod val="50000"/>
                  </a:schemeClr>
                </a:solidFill>
                <a:latin typeface="Courier" pitchFamily="2" charset="0"/>
              </a:rPr>
              <a:t> $TMPDIR/</a:t>
            </a:r>
            <a:r>
              <a:rPr lang="en-US" sz="2000" dirty="0" err="1">
                <a:solidFill>
                  <a:schemeClr val="tx1">
                    <a:lumMod val="50000"/>
                  </a:schemeClr>
                </a:solidFill>
                <a:latin typeface="Courier" pitchFamily="2" charset="0"/>
              </a:rPr>
              <a:t>blast_db</a:t>
            </a:r>
            <a:r>
              <a:rPr lang="en-US" sz="2000" dirty="0">
                <a:solidFill>
                  <a:schemeClr val="tx1">
                    <a:lumMod val="50000"/>
                  </a:schemeClr>
                </a:solidFill>
                <a:latin typeface="Courier" pitchFamily="2" charset="0"/>
              </a:rPr>
              <a:t>/H293 \</a:t>
            </a:r>
            <a:endParaRPr lang="en-GB" sz="2000" dirty="0">
              <a:solidFill>
                <a:schemeClr val="tx1">
                  <a:lumMod val="50000"/>
                </a:schemeClr>
              </a:solidFill>
            </a:endParaRPr>
          </a:p>
        </p:txBody>
      </p:sp>
      <p:sp>
        <p:nvSpPr>
          <p:cNvPr id="11" name="TextBox 10">
            <a:extLst>
              <a:ext uri="{FF2B5EF4-FFF2-40B4-BE49-F238E27FC236}">
                <a16:creationId xmlns:a16="http://schemas.microsoft.com/office/drawing/2014/main" id="{F0A915CA-F084-614C-9B32-E48E497C6EA5}"/>
              </a:ext>
            </a:extLst>
          </p:cNvPr>
          <p:cNvSpPr txBox="1"/>
          <p:nvPr/>
        </p:nvSpPr>
        <p:spPr>
          <a:xfrm>
            <a:off x="4713526" y="4540676"/>
            <a:ext cx="338554" cy="400110"/>
          </a:xfrm>
          <a:prstGeom prst="rect">
            <a:avLst/>
          </a:prstGeom>
          <a:noFill/>
        </p:spPr>
        <p:txBody>
          <a:bodyPr wrap="none" rtlCol="0">
            <a:spAutoFit/>
          </a:bodyPr>
          <a:lstStyle/>
          <a:p>
            <a:r>
              <a:rPr lang="en-US" sz="2000" dirty="0">
                <a:latin typeface="Courier" pitchFamily="2" charset="0"/>
              </a:rPr>
              <a:t>1</a:t>
            </a:r>
            <a:endParaRPr lang="en-GB" sz="2000" dirty="0"/>
          </a:p>
        </p:txBody>
      </p:sp>
      <p:sp>
        <p:nvSpPr>
          <p:cNvPr id="12" name="TextBox 11">
            <a:extLst>
              <a:ext uri="{FF2B5EF4-FFF2-40B4-BE49-F238E27FC236}">
                <a16:creationId xmlns:a16="http://schemas.microsoft.com/office/drawing/2014/main" id="{ED6BE032-E1D1-FD4E-AFD8-758189E30D59}"/>
              </a:ext>
            </a:extLst>
          </p:cNvPr>
          <p:cNvSpPr txBox="1"/>
          <p:nvPr/>
        </p:nvSpPr>
        <p:spPr>
          <a:xfrm>
            <a:off x="5965975" y="3456618"/>
            <a:ext cx="3399777" cy="400110"/>
          </a:xfrm>
          <a:prstGeom prst="rect">
            <a:avLst/>
          </a:prstGeom>
          <a:noFill/>
        </p:spPr>
        <p:txBody>
          <a:bodyPr wrap="none" rtlCol="0">
            <a:spAutoFit/>
          </a:bodyPr>
          <a:lstStyle/>
          <a:p>
            <a:r>
              <a:rPr lang="en-GB" sz="2000" dirty="0"/>
              <a:t>Replace '1' with $SGE_TASK_ID</a:t>
            </a:r>
          </a:p>
        </p:txBody>
      </p:sp>
      <p:cxnSp>
        <p:nvCxnSpPr>
          <p:cNvPr id="14" name="Straight Arrow Connector 13">
            <a:extLst>
              <a:ext uri="{FF2B5EF4-FFF2-40B4-BE49-F238E27FC236}">
                <a16:creationId xmlns:a16="http://schemas.microsoft.com/office/drawing/2014/main" id="{434B37E4-CF47-234E-8EEA-03B6D2B90FC6}"/>
              </a:ext>
            </a:extLst>
          </p:cNvPr>
          <p:cNvCxnSpPr>
            <a:cxnSpLocks/>
          </p:cNvCxnSpPr>
          <p:nvPr/>
        </p:nvCxnSpPr>
        <p:spPr>
          <a:xfrm flipH="1">
            <a:off x="2575964" y="3660540"/>
            <a:ext cx="3350761" cy="4400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71659103-4F6C-994D-A972-3C2A93592FFA}"/>
              </a:ext>
            </a:extLst>
          </p:cNvPr>
          <p:cNvSpPr txBox="1"/>
          <p:nvPr/>
        </p:nvSpPr>
        <p:spPr>
          <a:xfrm>
            <a:off x="4713526" y="4512101"/>
            <a:ext cx="2031325" cy="400110"/>
          </a:xfrm>
          <a:prstGeom prst="rect">
            <a:avLst/>
          </a:prstGeom>
          <a:noFill/>
        </p:spPr>
        <p:txBody>
          <a:bodyPr wrap="none" rtlCol="0">
            <a:spAutoFit/>
          </a:bodyPr>
          <a:lstStyle/>
          <a:p>
            <a:r>
              <a:rPr lang="en-US" sz="2000" dirty="0">
                <a:solidFill>
                  <a:schemeClr val="accent5">
                    <a:lumMod val="50000"/>
                  </a:schemeClr>
                </a:solidFill>
                <a:latin typeface="Courier" pitchFamily="2" charset="0"/>
              </a:rPr>
              <a:t>$SGE_TASK_ID</a:t>
            </a:r>
            <a:endParaRPr lang="en-GB" sz="2000" dirty="0">
              <a:solidFill>
                <a:schemeClr val="accent5">
                  <a:lumMod val="50000"/>
                </a:schemeClr>
              </a:solidFill>
            </a:endParaRPr>
          </a:p>
        </p:txBody>
      </p:sp>
      <p:sp>
        <p:nvSpPr>
          <p:cNvPr id="19" name="Rectangle 18">
            <a:extLst>
              <a:ext uri="{FF2B5EF4-FFF2-40B4-BE49-F238E27FC236}">
                <a16:creationId xmlns:a16="http://schemas.microsoft.com/office/drawing/2014/main" id="{A2AC29AB-560B-8C4B-9965-556AE527F721}"/>
              </a:ext>
            </a:extLst>
          </p:cNvPr>
          <p:cNvSpPr/>
          <p:nvPr/>
        </p:nvSpPr>
        <p:spPr>
          <a:xfrm>
            <a:off x="906129" y="4857827"/>
            <a:ext cx="3108543" cy="400110"/>
          </a:xfrm>
          <a:prstGeom prst="rect">
            <a:avLst/>
          </a:prstGeom>
        </p:spPr>
        <p:txBody>
          <a:bodyPr wrap="none">
            <a:spAutoFit/>
          </a:bodyPr>
          <a:lstStyle/>
          <a:p>
            <a:r>
              <a:rPr lang="en-US" sz="2000" dirty="0">
                <a:solidFill>
                  <a:schemeClr val="tx1">
                    <a:lumMod val="50000"/>
                  </a:schemeClr>
                </a:solidFill>
                <a:latin typeface="Courier" pitchFamily="2" charset="0"/>
              </a:rPr>
              <a:t>-out $TMPDIR/output</a:t>
            </a:r>
            <a:endParaRPr lang="en-GB" sz="2000" dirty="0">
              <a:solidFill>
                <a:schemeClr val="tx1">
                  <a:lumMod val="50000"/>
                </a:schemeClr>
              </a:solidFill>
            </a:endParaRPr>
          </a:p>
        </p:txBody>
      </p:sp>
      <p:sp>
        <p:nvSpPr>
          <p:cNvPr id="23" name="Rectangle 22">
            <a:extLst>
              <a:ext uri="{FF2B5EF4-FFF2-40B4-BE49-F238E27FC236}">
                <a16:creationId xmlns:a16="http://schemas.microsoft.com/office/drawing/2014/main" id="{A9F49A1B-CA69-E74A-8274-F99967F3312F}"/>
              </a:ext>
            </a:extLst>
          </p:cNvPr>
          <p:cNvSpPr/>
          <p:nvPr/>
        </p:nvSpPr>
        <p:spPr>
          <a:xfrm>
            <a:off x="2383209" y="4078802"/>
            <a:ext cx="1877437" cy="400110"/>
          </a:xfrm>
          <a:prstGeom prst="rect">
            <a:avLst/>
          </a:prstGeom>
        </p:spPr>
        <p:txBody>
          <a:bodyPr wrap="none">
            <a:spAutoFit/>
          </a:bodyPr>
          <a:lstStyle/>
          <a:p>
            <a:r>
              <a:rPr lang="en-US" sz="2000" dirty="0">
                <a:solidFill>
                  <a:schemeClr val="tx1">
                    <a:lumMod val="50000"/>
                  </a:schemeClr>
                </a:solidFill>
                <a:latin typeface="Courier" pitchFamily="2" charset="0"/>
              </a:rPr>
              <a:t>.fa $TMPDIR</a:t>
            </a:r>
            <a:endParaRPr lang="en-GB" sz="2000" dirty="0"/>
          </a:p>
        </p:txBody>
      </p:sp>
      <p:sp>
        <p:nvSpPr>
          <p:cNvPr id="24" name="Rectangle 23">
            <a:extLst>
              <a:ext uri="{FF2B5EF4-FFF2-40B4-BE49-F238E27FC236}">
                <a16:creationId xmlns:a16="http://schemas.microsoft.com/office/drawing/2014/main" id="{17C03929-A937-A447-BFB8-E06EA2C3C93E}"/>
              </a:ext>
            </a:extLst>
          </p:cNvPr>
          <p:cNvSpPr/>
          <p:nvPr/>
        </p:nvSpPr>
        <p:spPr>
          <a:xfrm>
            <a:off x="2259734" y="4077600"/>
            <a:ext cx="338554" cy="400110"/>
          </a:xfrm>
          <a:prstGeom prst="rect">
            <a:avLst/>
          </a:prstGeom>
        </p:spPr>
        <p:txBody>
          <a:bodyPr wrap="none">
            <a:spAutoFit/>
          </a:bodyPr>
          <a:lstStyle/>
          <a:p>
            <a:r>
              <a:rPr lang="en-US" sz="2000" dirty="0">
                <a:solidFill>
                  <a:schemeClr val="tx1">
                    <a:lumMod val="50000"/>
                  </a:schemeClr>
                </a:solidFill>
                <a:latin typeface="Courier" pitchFamily="2" charset="0"/>
              </a:rPr>
              <a:t>1</a:t>
            </a:r>
            <a:endParaRPr lang="en-GB" sz="2000" dirty="0"/>
          </a:p>
        </p:txBody>
      </p:sp>
      <p:sp>
        <p:nvSpPr>
          <p:cNvPr id="26" name="TextBox 25">
            <a:extLst>
              <a:ext uri="{FF2B5EF4-FFF2-40B4-BE49-F238E27FC236}">
                <a16:creationId xmlns:a16="http://schemas.microsoft.com/office/drawing/2014/main" id="{FDEFFB66-DDEC-1A41-8C0E-BA824638177A}"/>
              </a:ext>
            </a:extLst>
          </p:cNvPr>
          <p:cNvSpPr txBox="1"/>
          <p:nvPr/>
        </p:nvSpPr>
        <p:spPr>
          <a:xfrm>
            <a:off x="2259734" y="4077600"/>
            <a:ext cx="2031325" cy="400110"/>
          </a:xfrm>
          <a:prstGeom prst="rect">
            <a:avLst/>
          </a:prstGeom>
          <a:noFill/>
        </p:spPr>
        <p:txBody>
          <a:bodyPr wrap="none" rtlCol="0">
            <a:spAutoFit/>
          </a:bodyPr>
          <a:lstStyle/>
          <a:p>
            <a:r>
              <a:rPr lang="en-US" sz="2000" dirty="0">
                <a:solidFill>
                  <a:schemeClr val="accent5">
                    <a:lumMod val="50000"/>
                  </a:schemeClr>
                </a:solidFill>
                <a:latin typeface="Courier" pitchFamily="2" charset="0"/>
              </a:rPr>
              <a:t>$SGE_TASK_ID</a:t>
            </a:r>
            <a:endParaRPr lang="en-GB" sz="2000" dirty="0">
              <a:solidFill>
                <a:schemeClr val="accent5">
                  <a:lumMod val="50000"/>
                </a:schemeClr>
              </a:solidFill>
            </a:endParaRPr>
          </a:p>
        </p:txBody>
      </p:sp>
      <p:cxnSp>
        <p:nvCxnSpPr>
          <p:cNvPr id="31" name="Straight Arrow Connector 30">
            <a:extLst>
              <a:ext uri="{FF2B5EF4-FFF2-40B4-BE49-F238E27FC236}">
                <a16:creationId xmlns:a16="http://schemas.microsoft.com/office/drawing/2014/main" id="{1069EB5A-2E59-B94A-9DE7-F5B61F8FBED6}"/>
              </a:ext>
            </a:extLst>
          </p:cNvPr>
          <p:cNvCxnSpPr/>
          <p:nvPr/>
        </p:nvCxnSpPr>
        <p:spPr>
          <a:xfrm flipH="1">
            <a:off x="5052080" y="3843278"/>
            <a:ext cx="1876258" cy="6973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BD771B0F-AC70-1D46-AFE8-9EA38C39510C}"/>
              </a:ext>
            </a:extLst>
          </p:cNvPr>
          <p:cNvSpPr/>
          <p:nvPr/>
        </p:nvSpPr>
        <p:spPr>
          <a:xfrm>
            <a:off x="418567" y="5228934"/>
            <a:ext cx="2800767" cy="400110"/>
          </a:xfrm>
          <a:prstGeom prst="rect">
            <a:avLst/>
          </a:prstGeom>
        </p:spPr>
        <p:txBody>
          <a:bodyPr wrap="none">
            <a:spAutoFit/>
          </a:bodyPr>
          <a:lstStyle/>
          <a:p>
            <a:r>
              <a:rPr lang="en-US" sz="2000" dirty="0">
                <a:solidFill>
                  <a:schemeClr val="tx1">
                    <a:lumMod val="50000"/>
                  </a:schemeClr>
                </a:solidFill>
                <a:latin typeface="Courier" pitchFamily="2" charset="0"/>
              </a:rPr>
              <a:t>cp $TMPDIR/output</a:t>
            </a:r>
          </a:p>
        </p:txBody>
      </p:sp>
      <p:sp>
        <p:nvSpPr>
          <p:cNvPr id="33" name="Rectangle 32">
            <a:extLst>
              <a:ext uri="{FF2B5EF4-FFF2-40B4-BE49-F238E27FC236}">
                <a16:creationId xmlns:a16="http://schemas.microsoft.com/office/drawing/2014/main" id="{FB4E6E87-0C74-AB4C-A3F5-336982FC554F}"/>
              </a:ext>
            </a:extLst>
          </p:cNvPr>
          <p:cNvSpPr/>
          <p:nvPr/>
        </p:nvSpPr>
        <p:spPr>
          <a:xfrm>
            <a:off x="3797031" y="4862116"/>
            <a:ext cx="800219" cy="400110"/>
          </a:xfrm>
          <a:prstGeom prst="rect">
            <a:avLst/>
          </a:prstGeom>
        </p:spPr>
        <p:txBody>
          <a:bodyPr wrap="none">
            <a:spAutoFit/>
          </a:bodyPr>
          <a:lstStyle/>
          <a:p>
            <a:r>
              <a:rPr lang="en-US" sz="2000" dirty="0">
                <a:solidFill>
                  <a:schemeClr val="tx1">
                    <a:lumMod val="50000"/>
                  </a:schemeClr>
                </a:solidFill>
                <a:latin typeface="Courier" pitchFamily="2" charset="0"/>
              </a:rPr>
              <a:t>.txt</a:t>
            </a:r>
            <a:endParaRPr lang="en-GB" sz="2000" dirty="0">
              <a:solidFill>
                <a:schemeClr val="tx1">
                  <a:lumMod val="50000"/>
                </a:schemeClr>
              </a:solidFill>
            </a:endParaRPr>
          </a:p>
        </p:txBody>
      </p:sp>
      <p:sp>
        <p:nvSpPr>
          <p:cNvPr id="35" name="TextBox 34">
            <a:extLst>
              <a:ext uri="{FF2B5EF4-FFF2-40B4-BE49-F238E27FC236}">
                <a16:creationId xmlns:a16="http://schemas.microsoft.com/office/drawing/2014/main" id="{EF2861CB-4A39-F84B-87ED-FE3ACB75BC96}"/>
              </a:ext>
            </a:extLst>
          </p:cNvPr>
          <p:cNvSpPr txBox="1"/>
          <p:nvPr/>
        </p:nvSpPr>
        <p:spPr>
          <a:xfrm>
            <a:off x="2986343" y="5247842"/>
            <a:ext cx="1976823" cy="369332"/>
          </a:xfrm>
          <a:prstGeom prst="rect">
            <a:avLst/>
          </a:prstGeom>
          <a:noFill/>
        </p:spPr>
        <p:txBody>
          <a:bodyPr wrap="none" rtlCol="0">
            <a:spAutoFit/>
          </a:bodyPr>
          <a:lstStyle/>
          <a:p>
            <a:r>
              <a:rPr lang="en-GB" dirty="0">
                <a:solidFill>
                  <a:schemeClr val="accent5">
                    <a:lumMod val="50000"/>
                  </a:schemeClr>
                </a:solidFill>
                <a:latin typeface="Courier" pitchFamily="2" charset="0"/>
              </a:rPr>
              <a:t>_$SGE_TASK_ID</a:t>
            </a:r>
          </a:p>
        </p:txBody>
      </p:sp>
      <p:sp>
        <p:nvSpPr>
          <p:cNvPr id="36" name="TextBox 35">
            <a:extLst>
              <a:ext uri="{FF2B5EF4-FFF2-40B4-BE49-F238E27FC236}">
                <a16:creationId xmlns:a16="http://schemas.microsoft.com/office/drawing/2014/main" id="{B8E6D2F3-68CC-6F42-9CA7-199004FD4A10}"/>
              </a:ext>
            </a:extLst>
          </p:cNvPr>
          <p:cNvSpPr txBox="1"/>
          <p:nvPr/>
        </p:nvSpPr>
        <p:spPr>
          <a:xfrm>
            <a:off x="3797031" y="4863744"/>
            <a:ext cx="1976823" cy="369332"/>
          </a:xfrm>
          <a:prstGeom prst="rect">
            <a:avLst/>
          </a:prstGeom>
          <a:noFill/>
        </p:spPr>
        <p:txBody>
          <a:bodyPr wrap="none" rtlCol="0">
            <a:spAutoFit/>
          </a:bodyPr>
          <a:lstStyle/>
          <a:p>
            <a:r>
              <a:rPr lang="en-GB" dirty="0">
                <a:solidFill>
                  <a:schemeClr val="accent5">
                    <a:lumMod val="50000"/>
                  </a:schemeClr>
                </a:solidFill>
                <a:latin typeface="Courier" pitchFamily="2" charset="0"/>
              </a:rPr>
              <a:t>_$SGE_TASK_ID</a:t>
            </a:r>
          </a:p>
        </p:txBody>
      </p:sp>
      <p:sp>
        <p:nvSpPr>
          <p:cNvPr id="37" name="Rectangle 36">
            <a:extLst>
              <a:ext uri="{FF2B5EF4-FFF2-40B4-BE49-F238E27FC236}">
                <a16:creationId xmlns:a16="http://schemas.microsoft.com/office/drawing/2014/main" id="{FD6D2F96-F9D5-4C47-A875-3E40F7C06BFC}"/>
              </a:ext>
            </a:extLst>
          </p:cNvPr>
          <p:cNvSpPr/>
          <p:nvPr/>
        </p:nvSpPr>
        <p:spPr>
          <a:xfrm>
            <a:off x="2986343" y="5236742"/>
            <a:ext cx="1107996" cy="400110"/>
          </a:xfrm>
          <a:prstGeom prst="rect">
            <a:avLst/>
          </a:prstGeom>
        </p:spPr>
        <p:txBody>
          <a:bodyPr wrap="none">
            <a:spAutoFit/>
          </a:bodyPr>
          <a:lstStyle/>
          <a:p>
            <a:r>
              <a:rPr lang="en-US" sz="2000" dirty="0">
                <a:solidFill>
                  <a:schemeClr val="tx1">
                    <a:lumMod val="50000"/>
                  </a:schemeClr>
                </a:solidFill>
                <a:latin typeface="Courier" pitchFamily="2" charset="0"/>
              </a:rPr>
              <a:t>.txt .</a:t>
            </a:r>
            <a:endParaRPr lang="en-GB" sz="2000" dirty="0"/>
          </a:p>
        </p:txBody>
      </p:sp>
      <p:grpSp>
        <p:nvGrpSpPr>
          <p:cNvPr id="44" name="Group 43">
            <a:extLst>
              <a:ext uri="{FF2B5EF4-FFF2-40B4-BE49-F238E27FC236}">
                <a16:creationId xmlns:a16="http://schemas.microsoft.com/office/drawing/2014/main" id="{A0CFAD77-479D-5F42-BC8E-62CAF2F52944}"/>
              </a:ext>
            </a:extLst>
          </p:cNvPr>
          <p:cNvGrpSpPr/>
          <p:nvPr/>
        </p:nvGrpSpPr>
        <p:grpSpPr>
          <a:xfrm>
            <a:off x="3283640" y="5256946"/>
            <a:ext cx="5662194" cy="974791"/>
            <a:chOff x="3283640" y="5256946"/>
            <a:chExt cx="5662194" cy="974791"/>
          </a:xfrm>
        </p:grpSpPr>
        <p:sp>
          <p:nvSpPr>
            <p:cNvPr id="34" name="TextBox 33">
              <a:extLst>
                <a:ext uri="{FF2B5EF4-FFF2-40B4-BE49-F238E27FC236}">
                  <a16:creationId xmlns:a16="http://schemas.microsoft.com/office/drawing/2014/main" id="{492B52E8-34CB-C841-816B-1687CBE3B3D0}"/>
                </a:ext>
              </a:extLst>
            </p:cNvPr>
            <p:cNvSpPr txBox="1"/>
            <p:nvPr/>
          </p:nvSpPr>
          <p:spPr>
            <a:xfrm>
              <a:off x="4404334" y="5831627"/>
              <a:ext cx="4541500" cy="400110"/>
            </a:xfrm>
            <a:prstGeom prst="rect">
              <a:avLst/>
            </a:prstGeom>
            <a:noFill/>
          </p:spPr>
          <p:txBody>
            <a:bodyPr wrap="none" rtlCol="0">
              <a:spAutoFit/>
            </a:bodyPr>
            <a:lstStyle/>
            <a:p>
              <a:r>
                <a:rPr lang="en-GB" sz="2000" dirty="0"/>
                <a:t>Add '_$SGE_TASK_ID' to output filenames</a:t>
              </a:r>
            </a:p>
          </p:txBody>
        </p:sp>
        <p:cxnSp>
          <p:nvCxnSpPr>
            <p:cNvPr id="39" name="Straight Arrow Connector 38">
              <a:extLst>
                <a:ext uri="{FF2B5EF4-FFF2-40B4-BE49-F238E27FC236}">
                  <a16:creationId xmlns:a16="http://schemas.microsoft.com/office/drawing/2014/main" id="{B7B7E5CC-FE6E-7145-B0FD-84F70EF05107}"/>
                </a:ext>
              </a:extLst>
            </p:cNvPr>
            <p:cNvCxnSpPr>
              <a:cxnSpLocks/>
              <a:stCxn id="34" idx="1"/>
            </p:cNvCxnSpPr>
            <p:nvPr/>
          </p:nvCxnSpPr>
          <p:spPr>
            <a:xfrm flipH="1" flipV="1">
              <a:off x="3974030" y="5256946"/>
              <a:ext cx="430304" cy="7747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25DC308D-BD18-3943-81CF-3E51CA912239}"/>
                </a:ext>
              </a:extLst>
            </p:cNvPr>
            <p:cNvCxnSpPr>
              <a:cxnSpLocks/>
              <a:stCxn id="34" idx="1"/>
            </p:cNvCxnSpPr>
            <p:nvPr/>
          </p:nvCxnSpPr>
          <p:spPr>
            <a:xfrm flipH="1" flipV="1">
              <a:off x="3283640" y="5632563"/>
              <a:ext cx="1120694" cy="3991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23557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grpId="1" nodeType="with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par>
                                <p:cTn id="31" presetID="1" presetClass="entr" presetSubtype="0" fill="hold" grpId="2"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3" presetClass="emph" presetSubtype="2" fill="hold" grpId="0" nodeType="clickEffect">
                                  <p:stCondLst>
                                    <p:cond delay="0"/>
                                  </p:stCondLst>
                                  <p:childTnLst>
                                    <p:animClr clrSpc="rgb" dir="cw">
                                      <p:cBhvr override="childStyle">
                                        <p:cTn id="54" dur="2000" fill="hold"/>
                                        <p:tgtEl>
                                          <p:spTgt spid="24"/>
                                        </p:tgtEl>
                                        <p:attrNameLst>
                                          <p:attrName>style.color</p:attrName>
                                        </p:attrNameLst>
                                      </p:cBhvr>
                                      <p:to>
                                        <a:srgbClr val="FF2600"/>
                                      </p:to>
                                    </p:animClr>
                                  </p:childTnLst>
                                </p:cTn>
                              </p:par>
                              <p:par>
                                <p:cTn id="55" presetID="1" presetClass="exit" presetSubtype="0" fill="hold" nodeType="withEffect">
                                  <p:stCondLst>
                                    <p:cond delay="0"/>
                                  </p:stCondLst>
                                  <p:childTnLst>
                                    <p:set>
                                      <p:cBhvr>
                                        <p:cTn id="56" dur="1" fill="hold">
                                          <p:stCondLst>
                                            <p:cond delay="0"/>
                                          </p:stCondLst>
                                        </p:cTn>
                                        <p:tgtEl>
                                          <p:spTgt spid="18"/>
                                        </p:tgtEl>
                                        <p:attrNameLst>
                                          <p:attrName>style.visibility</p:attrName>
                                        </p:attrNameLst>
                                      </p:cBhvr>
                                      <p:to>
                                        <p:strVal val="hidden"/>
                                      </p:to>
                                    </p:set>
                                  </p:childTnLst>
                                </p:cTn>
                              </p:par>
                            </p:childTnLst>
                          </p:cTn>
                        </p:par>
                        <p:par>
                          <p:cTn id="57" fill="hold">
                            <p:stCondLst>
                              <p:cond delay="2000"/>
                            </p:stCondLst>
                            <p:childTnLst>
                              <p:par>
                                <p:cTn id="58" presetID="10" presetClass="exit" presetSubtype="0" fill="hold" grpId="1" nodeType="afterEffect">
                                  <p:stCondLst>
                                    <p:cond delay="0"/>
                                  </p:stCondLst>
                                  <p:childTnLst>
                                    <p:animEffect transition="out" filter="fade">
                                      <p:cBhvr>
                                        <p:cTn id="59" dur="500"/>
                                        <p:tgtEl>
                                          <p:spTgt spid="24"/>
                                        </p:tgtEl>
                                      </p:cBhvr>
                                    </p:animEffect>
                                    <p:set>
                                      <p:cBhvr>
                                        <p:cTn id="60" dur="1" fill="hold">
                                          <p:stCondLst>
                                            <p:cond delay="499"/>
                                          </p:stCondLst>
                                        </p:cTn>
                                        <p:tgtEl>
                                          <p:spTgt spid="24"/>
                                        </p:tgtEl>
                                        <p:attrNameLst>
                                          <p:attrName>style.visibility</p:attrName>
                                        </p:attrNameLst>
                                      </p:cBhvr>
                                      <p:to>
                                        <p:strVal val="hidden"/>
                                      </p:to>
                                    </p:set>
                                  </p:childTnLst>
                                </p:cTn>
                              </p:par>
                            </p:childTnLst>
                          </p:cTn>
                        </p:par>
                        <p:par>
                          <p:cTn id="61" fill="hold">
                            <p:stCondLst>
                              <p:cond delay="2500"/>
                            </p:stCondLst>
                            <p:childTnLst>
                              <p:par>
                                <p:cTn id="62" presetID="0" presetClass="path" presetSubtype="0" accel="50000" decel="50000" fill="hold" grpId="0" nodeType="afterEffect">
                                  <p:stCondLst>
                                    <p:cond delay="0"/>
                                  </p:stCondLst>
                                  <p:childTnLst>
                                    <p:animMotion origin="layout" path="M 4.16667E-6 -2.59259E-6 L 0.14192 0.00185 " pathEditMode="relative" rAng="0" ptsTypes="AA">
                                      <p:cBhvr>
                                        <p:cTn id="63" dur="2000" fill="hold"/>
                                        <p:tgtEl>
                                          <p:spTgt spid="23"/>
                                        </p:tgtEl>
                                        <p:attrNameLst>
                                          <p:attrName>ppt_x</p:attrName>
                                          <p:attrName>ppt_y</p:attrName>
                                        </p:attrNameLst>
                                      </p:cBhvr>
                                      <p:rCtr x="7096" y="93"/>
                                    </p:animMotion>
                                  </p:childTnLst>
                                </p:cTn>
                              </p:par>
                            </p:childTnLst>
                          </p:cTn>
                        </p:par>
                        <p:par>
                          <p:cTn id="64" fill="hold">
                            <p:stCondLst>
                              <p:cond delay="4500"/>
                            </p:stCondLst>
                            <p:childTnLst>
                              <p:par>
                                <p:cTn id="65" presetID="10" presetClass="entr" presetSubtype="0" fill="hold" grpId="0" nodeType="after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fade">
                                      <p:cBhvr>
                                        <p:cTn id="67" dur="500"/>
                                        <p:tgtEl>
                                          <p:spTgt spid="26"/>
                                        </p:tgtEl>
                                      </p:cBhvr>
                                    </p:animEffect>
                                  </p:childTnLst>
                                </p:cTn>
                              </p:par>
                            </p:childTnLst>
                          </p:cTn>
                        </p:par>
                      </p:childTnLst>
                    </p:cTn>
                  </p:par>
                  <p:par>
                    <p:cTn id="68" fill="hold">
                      <p:stCondLst>
                        <p:cond delay="indefinite"/>
                      </p:stCondLst>
                      <p:childTnLst>
                        <p:par>
                          <p:cTn id="69" fill="hold">
                            <p:stCondLst>
                              <p:cond delay="0"/>
                            </p:stCondLst>
                            <p:childTnLst>
                              <p:par>
                                <p:cTn id="70" presetID="1" presetClass="exit" presetSubtype="0" fill="hold" nodeType="clickEffect">
                                  <p:stCondLst>
                                    <p:cond delay="0"/>
                                  </p:stCondLst>
                                  <p:childTnLst>
                                    <p:set>
                                      <p:cBhvr>
                                        <p:cTn id="71" dur="1" fill="hold">
                                          <p:stCondLst>
                                            <p:cond delay="0"/>
                                          </p:stCondLst>
                                        </p:cTn>
                                        <p:tgtEl>
                                          <p:spTgt spid="14"/>
                                        </p:tgtEl>
                                        <p:attrNameLst>
                                          <p:attrName>style.visibility</p:attrName>
                                        </p:attrNameLst>
                                      </p:cBhvr>
                                      <p:to>
                                        <p:strVal val="hidden"/>
                                      </p:to>
                                    </p:set>
                                  </p:childTnLst>
                                </p:cTn>
                              </p:par>
                            </p:childTnLst>
                          </p:cTn>
                        </p:par>
                        <p:par>
                          <p:cTn id="72" fill="hold">
                            <p:stCondLst>
                              <p:cond delay="0"/>
                            </p:stCondLst>
                            <p:childTnLst>
                              <p:par>
                                <p:cTn id="73" presetID="1" presetClass="entr" presetSubtype="0" fill="hold" nodeType="afterEffect">
                                  <p:stCondLst>
                                    <p:cond delay="0"/>
                                  </p:stCondLst>
                                  <p:childTnLst>
                                    <p:set>
                                      <p:cBhvr>
                                        <p:cTn id="74" dur="1" fill="hold">
                                          <p:stCondLst>
                                            <p:cond delay="0"/>
                                          </p:stCondLst>
                                        </p:cTn>
                                        <p:tgtEl>
                                          <p:spTgt spid="31"/>
                                        </p:tgtEl>
                                        <p:attrNameLst>
                                          <p:attrName>style.visibility</p:attrName>
                                        </p:attrNameLst>
                                      </p:cBhvr>
                                      <p:to>
                                        <p:strVal val="visible"/>
                                      </p:to>
                                    </p:set>
                                  </p:childTnLst>
                                </p:cTn>
                              </p:par>
                              <p:par>
                                <p:cTn id="75" presetID="3" presetClass="emph" presetSubtype="2" fill="hold" grpId="1" nodeType="withEffect">
                                  <p:stCondLst>
                                    <p:cond delay="0"/>
                                  </p:stCondLst>
                                  <p:childTnLst>
                                    <p:animClr clrSpc="rgb" dir="cw">
                                      <p:cBhvr override="childStyle">
                                        <p:cTn id="76" dur="1000" fill="hold"/>
                                        <p:tgtEl>
                                          <p:spTgt spid="11"/>
                                        </p:tgtEl>
                                        <p:attrNameLst>
                                          <p:attrName>style.color</p:attrName>
                                        </p:attrNameLst>
                                      </p:cBhvr>
                                      <p:to>
                                        <a:srgbClr val="FF2600"/>
                                      </p:to>
                                    </p:animClr>
                                  </p:childTnLst>
                                </p:cTn>
                              </p:par>
                            </p:childTnLst>
                          </p:cTn>
                        </p:par>
                        <p:par>
                          <p:cTn id="77" fill="hold">
                            <p:stCondLst>
                              <p:cond delay="1000"/>
                            </p:stCondLst>
                            <p:childTnLst>
                              <p:par>
                                <p:cTn id="78" presetID="10" presetClass="exit" presetSubtype="0" fill="hold" grpId="2" nodeType="afterEffect">
                                  <p:stCondLst>
                                    <p:cond delay="0"/>
                                  </p:stCondLst>
                                  <p:childTnLst>
                                    <p:animEffect transition="out" filter="fade">
                                      <p:cBhvr>
                                        <p:cTn id="79" dur="500"/>
                                        <p:tgtEl>
                                          <p:spTgt spid="11"/>
                                        </p:tgtEl>
                                      </p:cBhvr>
                                    </p:animEffect>
                                    <p:set>
                                      <p:cBhvr>
                                        <p:cTn id="80" dur="1" fill="hold">
                                          <p:stCondLst>
                                            <p:cond delay="499"/>
                                          </p:stCondLst>
                                        </p:cTn>
                                        <p:tgtEl>
                                          <p:spTgt spid="11"/>
                                        </p:tgtEl>
                                        <p:attrNameLst>
                                          <p:attrName>style.visibility</p:attrName>
                                        </p:attrNameLst>
                                      </p:cBhvr>
                                      <p:to>
                                        <p:strVal val="hidden"/>
                                      </p:to>
                                    </p:set>
                                  </p:childTnLst>
                                </p:cTn>
                              </p:par>
                            </p:childTnLst>
                          </p:cTn>
                        </p:par>
                        <p:par>
                          <p:cTn id="81" fill="hold">
                            <p:stCondLst>
                              <p:cond delay="1500"/>
                            </p:stCondLst>
                            <p:childTnLst>
                              <p:par>
                                <p:cTn id="82" presetID="0" presetClass="path" presetSubtype="0" accel="50000" decel="50000" fill="hold" grpId="1" nodeType="afterEffect">
                                  <p:stCondLst>
                                    <p:cond delay="0"/>
                                  </p:stCondLst>
                                  <p:childTnLst>
                                    <p:animMotion origin="layout" path="M -3.75E-6 -3.7037E-6 L 0.13829 0.00047 " pathEditMode="relative" rAng="0" ptsTypes="AA">
                                      <p:cBhvr>
                                        <p:cTn id="83" dur="2000" fill="hold"/>
                                        <p:tgtEl>
                                          <p:spTgt spid="10"/>
                                        </p:tgtEl>
                                        <p:attrNameLst>
                                          <p:attrName>ppt_x</p:attrName>
                                          <p:attrName>ppt_y</p:attrName>
                                        </p:attrNameLst>
                                      </p:cBhvr>
                                      <p:rCtr x="6914" y="23"/>
                                    </p:animMotion>
                                  </p:childTnLst>
                                </p:cTn>
                              </p:par>
                            </p:childTnLst>
                          </p:cTn>
                        </p:par>
                        <p:par>
                          <p:cTn id="84" fill="hold">
                            <p:stCondLst>
                              <p:cond delay="3500"/>
                            </p:stCondLst>
                            <p:childTnLst>
                              <p:par>
                                <p:cTn id="85" presetID="1" presetClass="entr" presetSubtype="0"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44"/>
                                        </p:tgtEl>
                                        <p:attrNameLst>
                                          <p:attrName>style.visibility</p:attrName>
                                        </p:attrNameLst>
                                      </p:cBhvr>
                                      <p:to>
                                        <p:strVal val="visible"/>
                                      </p:to>
                                    </p:set>
                                  </p:childTnLst>
                                </p:cTn>
                              </p:par>
                              <p:par>
                                <p:cTn id="91" presetID="1" presetClass="exit" presetSubtype="0" fill="hold" grpId="1" nodeType="withEffect">
                                  <p:stCondLst>
                                    <p:cond delay="0"/>
                                  </p:stCondLst>
                                  <p:childTnLst>
                                    <p:set>
                                      <p:cBhvr>
                                        <p:cTn id="92" dur="1" fill="hold">
                                          <p:stCondLst>
                                            <p:cond delay="0"/>
                                          </p:stCondLst>
                                        </p:cTn>
                                        <p:tgtEl>
                                          <p:spTgt spid="12"/>
                                        </p:tgtEl>
                                        <p:attrNameLst>
                                          <p:attrName>style.visibility</p:attrName>
                                        </p:attrNameLst>
                                      </p:cBhvr>
                                      <p:to>
                                        <p:strVal val="hidden"/>
                                      </p:to>
                                    </p:set>
                                  </p:childTnLst>
                                </p:cTn>
                              </p:par>
                              <p:par>
                                <p:cTn id="93" presetID="1" presetClass="exit" presetSubtype="0" fill="hold" nodeType="withEffect">
                                  <p:stCondLst>
                                    <p:cond delay="0"/>
                                  </p:stCondLst>
                                  <p:childTnLst>
                                    <p:set>
                                      <p:cBhvr>
                                        <p:cTn id="94" dur="1" fill="hold">
                                          <p:stCondLst>
                                            <p:cond delay="0"/>
                                          </p:stCondLst>
                                        </p:cTn>
                                        <p:tgtEl>
                                          <p:spTgt spid="31"/>
                                        </p:tgtEl>
                                        <p:attrNameLst>
                                          <p:attrName>style.visibility</p:attrName>
                                        </p:attrNameLst>
                                      </p:cBhvr>
                                      <p:to>
                                        <p:strVal val="hidden"/>
                                      </p:to>
                                    </p:set>
                                  </p:childTnLst>
                                </p:cTn>
                              </p:par>
                            </p:childTnLst>
                          </p:cTn>
                        </p:par>
                      </p:childTnLst>
                    </p:cTn>
                  </p:par>
                  <p:par>
                    <p:cTn id="95" fill="hold">
                      <p:stCondLst>
                        <p:cond delay="indefinite"/>
                      </p:stCondLst>
                      <p:childTnLst>
                        <p:par>
                          <p:cTn id="96" fill="hold">
                            <p:stCondLst>
                              <p:cond delay="0"/>
                            </p:stCondLst>
                            <p:childTnLst>
                              <p:par>
                                <p:cTn id="97" presetID="0" presetClass="path" presetSubtype="0" accel="50000" decel="50000" fill="hold" grpId="1" nodeType="clickEffect">
                                  <p:stCondLst>
                                    <p:cond delay="0"/>
                                  </p:stCondLst>
                                  <p:childTnLst>
                                    <p:animMotion origin="layout" path="M -8.33333E-7 -4.44444E-6 L 0.14505 0.00209 " pathEditMode="relative" rAng="0" ptsTypes="AA">
                                      <p:cBhvr>
                                        <p:cTn id="98" dur="2000" fill="hold"/>
                                        <p:tgtEl>
                                          <p:spTgt spid="33"/>
                                        </p:tgtEl>
                                        <p:attrNameLst>
                                          <p:attrName>ppt_x</p:attrName>
                                          <p:attrName>ppt_y</p:attrName>
                                        </p:attrNameLst>
                                      </p:cBhvr>
                                      <p:rCtr x="7253" y="93"/>
                                    </p:animMotion>
                                  </p:childTnLst>
                                </p:cTn>
                              </p:par>
                              <p:par>
                                <p:cTn id="99" presetID="0" presetClass="path" presetSubtype="0" accel="50000" decel="50000" fill="hold" grpId="1" nodeType="withEffect">
                                  <p:stCondLst>
                                    <p:cond delay="0"/>
                                  </p:stCondLst>
                                  <p:childTnLst>
                                    <p:animMotion origin="layout" path="M 0 0 L 0.14388 0 " pathEditMode="relative" ptsTypes="AA">
                                      <p:cBhvr>
                                        <p:cTn id="100" dur="2000" fill="hold"/>
                                        <p:tgtEl>
                                          <p:spTgt spid="37"/>
                                        </p:tgtEl>
                                        <p:attrNameLst>
                                          <p:attrName>ppt_x</p:attrName>
                                          <p:attrName>ppt_y</p:attrName>
                                        </p:attrNameLst>
                                      </p:cBhvr>
                                    </p:animMotion>
                                  </p:childTnLst>
                                </p:cTn>
                              </p:par>
                            </p:childTnLst>
                          </p:cTn>
                        </p:par>
                        <p:par>
                          <p:cTn id="101" fill="hold">
                            <p:stCondLst>
                              <p:cond delay="2000"/>
                            </p:stCondLst>
                            <p:childTnLst>
                              <p:par>
                                <p:cTn id="102" presetID="1" presetClass="entr" presetSubtype="0"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childTnLst>
                                </p:cTn>
                              </p:par>
                              <p:par>
                                <p:cTn id="104" presetID="1" presetClass="entr" presetSubtype="0" fill="hold" grpId="0" nodeType="withEffect">
                                  <p:stCondLst>
                                    <p:cond delay="0"/>
                                  </p:stCondLst>
                                  <p:childTnLst>
                                    <p:set>
                                      <p:cBhvr>
                                        <p:cTn id="105"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5" grpId="0"/>
      <p:bldP spid="10" grpId="0"/>
      <p:bldP spid="10" grpId="1"/>
      <p:bldP spid="11" grpId="0"/>
      <p:bldP spid="11" grpId="1"/>
      <p:bldP spid="11" grpId="2"/>
      <p:bldP spid="12" grpId="0"/>
      <p:bldP spid="12" grpId="1"/>
      <p:bldP spid="17" grpId="0"/>
      <p:bldP spid="19" grpId="0"/>
      <p:bldP spid="23" grpId="0"/>
      <p:bldP spid="23" grpId="1"/>
      <p:bldP spid="24" grpId="0"/>
      <p:bldP spid="24" grpId="1"/>
      <p:bldP spid="24" grpId="2"/>
      <p:bldP spid="26" grpId="0"/>
      <p:bldP spid="32" grpId="0"/>
      <p:bldP spid="33" grpId="0"/>
      <p:bldP spid="33" grpId="1"/>
      <p:bldP spid="35" grpId="0"/>
      <p:bldP spid="36" grpId="0"/>
      <p:bldP spid="37" grpId="0"/>
      <p:bldP spid="37" grpId="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F1AA7AF-AF1C-4B49-9EDA-1FDAFD2D3449}"/>
              </a:ext>
            </a:extLst>
          </p:cNvPr>
          <p:cNvSpPr>
            <a:spLocks noGrp="1"/>
          </p:cNvSpPr>
          <p:nvPr>
            <p:ph idx="1"/>
          </p:nvPr>
        </p:nvSpPr>
        <p:spPr/>
        <p:txBody>
          <a:bodyPr>
            <a:normAutofit/>
          </a:bodyPr>
          <a:lstStyle/>
          <a:p>
            <a:pPr marL="342900" indent="-342900">
              <a:buFont typeface="Arial" panose="020B0604020202020204" pitchFamily="34" charset="0"/>
              <a:buChar char="•"/>
            </a:pPr>
            <a:r>
              <a:rPr lang="en-GB" sz="2400" dirty="0"/>
              <a:t>Edit your </a:t>
            </a:r>
            <a:r>
              <a:rPr lang="en-GB" sz="2400" dirty="0" err="1"/>
              <a:t>blast.sh</a:t>
            </a:r>
            <a:r>
              <a:rPr lang="en-GB" sz="2400" dirty="0"/>
              <a:t> script to run 4 tasks, one for each </a:t>
            </a:r>
            <a:r>
              <a:rPr lang="en-GB" sz="2400" dirty="0" err="1"/>
              <a:t>query.fa</a:t>
            </a:r>
            <a:r>
              <a:rPr lang="en-GB" sz="2400" dirty="0"/>
              <a:t> file</a:t>
            </a:r>
          </a:p>
          <a:p>
            <a:r>
              <a:rPr lang="en-US" dirty="0">
                <a:solidFill>
                  <a:schemeClr val="accent1">
                    <a:lumMod val="75000"/>
                  </a:schemeClr>
                </a:solidFill>
                <a:latin typeface="Courier" pitchFamily="2" charset="0"/>
              </a:rPr>
              <a:t>(</a:t>
            </a:r>
            <a:r>
              <a:rPr lang="en-US" dirty="0" err="1">
                <a:solidFill>
                  <a:schemeClr val="accent1">
                    <a:lumMod val="75000"/>
                  </a:schemeClr>
                </a:solidFill>
                <a:latin typeface="Courier" pitchFamily="2" charset="0"/>
              </a:rPr>
              <a:t>myenv</a:t>
            </a:r>
            <a:r>
              <a:rPr lang="en-US" dirty="0">
                <a:solidFill>
                  <a:schemeClr val="accent1">
                    <a:lumMod val="75000"/>
                  </a:schemeClr>
                </a:solidFill>
                <a:latin typeface="Courier" pitchFamily="2" charset="0"/>
              </a:rPr>
              <a:t>) </a:t>
            </a:r>
            <a:r>
              <a:rPr lang="en-US" dirty="0">
                <a:solidFill>
                  <a:schemeClr val="accent1">
                    <a:lumMod val="75000"/>
                  </a:schemeClr>
                </a:solidFill>
              </a:rPr>
              <a:t>[</a:t>
            </a:r>
            <a:r>
              <a:rPr lang="en-US" dirty="0">
                <a:solidFill>
                  <a:schemeClr val="accent1">
                    <a:lumMod val="75000"/>
                  </a:schemeClr>
                </a:solidFill>
                <a:latin typeface="Courier" pitchFamily="2" charset="0"/>
              </a:rPr>
              <a:t>jabbott@login2 </a:t>
            </a:r>
            <a:r>
              <a:rPr lang="en-US" dirty="0" err="1">
                <a:solidFill>
                  <a:schemeClr val="accent1">
                    <a:lumMod val="75000"/>
                  </a:schemeClr>
                </a:solidFill>
                <a:latin typeface="Courier" pitchFamily="2" charset="0"/>
              </a:rPr>
              <a:t>intro_to_hpc</a:t>
            </a:r>
            <a:r>
              <a:rPr lang="en-US" dirty="0">
                <a:solidFill>
                  <a:schemeClr val="accent1">
                    <a:lumMod val="75000"/>
                  </a:schemeClr>
                </a:solidFill>
                <a:latin typeface="Courier" pitchFamily="2" charset="0"/>
              </a:rPr>
              <a:t>]$ </a:t>
            </a:r>
            <a:r>
              <a:rPr lang="en-US" dirty="0">
                <a:solidFill>
                  <a:schemeClr val="accent5">
                    <a:lumMod val="50000"/>
                  </a:schemeClr>
                </a:solidFill>
                <a:latin typeface="Courier" pitchFamily="2" charset="0"/>
              </a:rPr>
              <a:t>nano </a:t>
            </a:r>
            <a:r>
              <a:rPr lang="en-US" dirty="0" err="1">
                <a:solidFill>
                  <a:schemeClr val="accent5">
                    <a:lumMod val="50000"/>
                  </a:schemeClr>
                </a:solidFill>
                <a:latin typeface="Courier" pitchFamily="2" charset="0"/>
              </a:rPr>
              <a:t>blast.sh</a:t>
            </a:r>
            <a:br>
              <a:rPr lang="en-US" dirty="0">
                <a:solidFill>
                  <a:schemeClr val="accent5">
                    <a:lumMod val="50000"/>
                  </a:schemeClr>
                </a:solidFill>
                <a:latin typeface="Courier" pitchFamily="2" charset="0"/>
              </a:rPr>
            </a:br>
            <a:endParaRPr lang="en-US" dirty="0">
              <a:solidFill>
                <a:schemeClr val="accent5">
                  <a:lumMod val="50000"/>
                </a:schemeClr>
              </a:solidFill>
              <a:latin typeface="Courier" pitchFamily="2" charset="0"/>
            </a:endParaRPr>
          </a:p>
          <a:p>
            <a:r>
              <a:rPr lang="en-US" dirty="0">
                <a:solidFill>
                  <a:schemeClr val="tx2">
                    <a:lumMod val="10000"/>
                  </a:schemeClr>
                </a:solidFill>
                <a:latin typeface="Courier" pitchFamily="2" charset="0"/>
              </a:rPr>
              <a:t>#!/bin/bash</a:t>
            </a:r>
          </a:p>
          <a:p>
            <a:r>
              <a:rPr lang="en-US" dirty="0">
                <a:solidFill>
                  <a:schemeClr val="tx2">
                    <a:lumMod val="10000"/>
                  </a:schemeClr>
                </a:solidFill>
                <a:latin typeface="Courier" pitchFamily="2" charset="0"/>
              </a:rPr>
              <a:t>#$ -cwd</a:t>
            </a:r>
          </a:p>
          <a:p>
            <a:r>
              <a:rPr lang="en-US" dirty="0">
                <a:solidFill>
                  <a:schemeClr val="tx2">
                    <a:lumMod val="10000"/>
                  </a:schemeClr>
                </a:solidFill>
                <a:latin typeface="Courier" pitchFamily="2" charset="0"/>
              </a:rPr>
              <a:t>#$ -t 1-4</a:t>
            </a:r>
          </a:p>
          <a:p>
            <a:r>
              <a:rPr lang="en-US" dirty="0">
                <a:solidFill>
                  <a:schemeClr val="tx2">
                    <a:lumMod val="10000"/>
                  </a:schemeClr>
                </a:solidFill>
                <a:latin typeface="Courier" pitchFamily="2" charset="0"/>
              </a:rPr>
              <a:t>cp -</a:t>
            </a:r>
            <a:r>
              <a:rPr lang="en-US" dirty="0" err="1">
                <a:solidFill>
                  <a:schemeClr val="tx2">
                    <a:lumMod val="10000"/>
                  </a:schemeClr>
                </a:solidFill>
                <a:latin typeface="Courier" pitchFamily="2" charset="0"/>
              </a:rPr>
              <a:t>Rv</a:t>
            </a:r>
            <a:r>
              <a:rPr lang="en-US" dirty="0">
                <a:solidFill>
                  <a:schemeClr val="tx2">
                    <a:lumMod val="10000"/>
                  </a:schemeClr>
                </a:solidFill>
                <a:latin typeface="Courier" pitchFamily="2" charset="0"/>
              </a:rPr>
              <a:t> </a:t>
            </a:r>
            <a:r>
              <a:rPr lang="en-US" dirty="0" err="1">
                <a:solidFill>
                  <a:schemeClr val="tx2">
                    <a:lumMod val="10000"/>
                  </a:schemeClr>
                </a:solidFill>
                <a:latin typeface="Courier" pitchFamily="2" charset="0"/>
              </a:rPr>
              <a:t>blast_db</a:t>
            </a:r>
            <a:r>
              <a:rPr lang="en-US" dirty="0">
                <a:solidFill>
                  <a:schemeClr val="tx2">
                    <a:lumMod val="10000"/>
                  </a:schemeClr>
                </a:solidFill>
                <a:latin typeface="Courier" pitchFamily="2" charset="0"/>
              </a:rPr>
              <a:t> $TMPDIR</a:t>
            </a:r>
          </a:p>
          <a:p>
            <a:r>
              <a:rPr lang="en-US" dirty="0">
                <a:solidFill>
                  <a:schemeClr val="tx2">
                    <a:lumMod val="10000"/>
                  </a:schemeClr>
                </a:solidFill>
                <a:latin typeface="Courier" pitchFamily="2" charset="0"/>
              </a:rPr>
              <a:t>cp -v query_$</a:t>
            </a:r>
            <a:r>
              <a:rPr lang="en-US" dirty="0" err="1">
                <a:solidFill>
                  <a:schemeClr val="tx2">
                    <a:lumMod val="10000"/>
                  </a:schemeClr>
                </a:solidFill>
                <a:latin typeface="Courier" pitchFamily="2" charset="0"/>
              </a:rPr>
              <a:t>SGE_TASK_ID.fa</a:t>
            </a:r>
            <a:r>
              <a:rPr lang="en-US" dirty="0">
                <a:solidFill>
                  <a:schemeClr val="tx2">
                    <a:lumMod val="10000"/>
                  </a:schemeClr>
                </a:solidFill>
                <a:latin typeface="Courier" pitchFamily="2" charset="0"/>
              </a:rPr>
              <a:t> $TMPDIR</a:t>
            </a:r>
          </a:p>
          <a:p>
            <a:r>
              <a:rPr lang="en-US" dirty="0" err="1">
                <a:solidFill>
                  <a:schemeClr val="tx2">
                    <a:lumMod val="10000"/>
                  </a:schemeClr>
                </a:solidFill>
                <a:latin typeface="Courier" pitchFamily="2" charset="0"/>
              </a:rPr>
              <a:t>blastp</a:t>
            </a:r>
            <a:r>
              <a:rPr lang="en-US" dirty="0">
                <a:solidFill>
                  <a:schemeClr val="tx2">
                    <a:lumMod val="10000"/>
                  </a:schemeClr>
                </a:solidFill>
                <a:latin typeface="Courier" pitchFamily="2" charset="0"/>
              </a:rPr>
              <a:t> -query $TMPDIR/query_$</a:t>
            </a:r>
            <a:r>
              <a:rPr lang="en-US" dirty="0" err="1">
                <a:solidFill>
                  <a:schemeClr val="tx2">
                    <a:lumMod val="10000"/>
                  </a:schemeClr>
                </a:solidFill>
                <a:latin typeface="Courier" pitchFamily="2" charset="0"/>
              </a:rPr>
              <a:t>SGE_TASK_ID.fa</a:t>
            </a:r>
            <a:r>
              <a:rPr lang="en-US" dirty="0">
                <a:solidFill>
                  <a:schemeClr val="tx2">
                    <a:lumMod val="10000"/>
                  </a:schemeClr>
                </a:solidFill>
                <a:latin typeface="Courier" pitchFamily="2" charset="0"/>
              </a:rPr>
              <a:t> -</a:t>
            </a:r>
            <a:r>
              <a:rPr lang="en-US" dirty="0" err="1">
                <a:solidFill>
                  <a:schemeClr val="tx2">
                    <a:lumMod val="10000"/>
                  </a:schemeClr>
                </a:solidFill>
                <a:latin typeface="Courier" pitchFamily="2" charset="0"/>
              </a:rPr>
              <a:t>db</a:t>
            </a:r>
            <a:r>
              <a:rPr lang="en-US" dirty="0">
                <a:solidFill>
                  <a:schemeClr val="tx2">
                    <a:lumMod val="10000"/>
                  </a:schemeClr>
                </a:solidFill>
                <a:latin typeface="Courier" pitchFamily="2" charset="0"/>
              </a:rPr>
              <a:t> $TMPDIR/</a:t>
            </a:r>
            <a:r>
              <a:rPr lang="en-US" dirty="0" err="1">
                <a:solidFill>
                  <a:schemeClr val="tx2">
                    <a:lumMod val="10000"/>
                  </a:schemeClr>
                </a:solidFill>
                <a:latin typeface="Courier" pitchFamily="2" charset="0"/>
              </a:rPr>
              <a:t>blast_db</a:t>
            </a:r>
            <a:r>
              <a:rPr lang="en-US" dirty="0">
                <a:solidFill>
                  <a:schemeClr val="tx2">
                    <a:lumMod val="10000"/>
                  </a:schemeClr>
                </a:solidFill>
                <a:latin typeface="Courier" pitchFamily="2" charset="0"/>
              </a:rPr>
              <a:t>/H293 \</a:t>
            </a:r>
          </a:p>
          <a:p>
            <a:r>
              <a:rPr lang="en-US" dirty="0">
                <a:solidFill>
                  <a:schemeClr val="tx2">
                    <a:lumMod val="10000"/>
                  </a:schemeClr>
                </a:solidFill>
                <a:latin typeface="Courier" pitchFamily="2" charset="0"/>
              </a:rPr>
              <a:t>     -out $TMPDIR/output_$</a:t>
            </a:r>
            <a:r>
              <a:rPr lang="en-US" dirty="0" err="1">
                <a:solidFill>
                  <a:schemeClr val="tx2">
                    <a:lumMod val="10000"/>
                  </a:schemeClr>
                </a:solidFill>
                <a:latin typeface="Courier" pitchFamily="2" charset="0"/>
              </a:rPr>
              <a:t>SGE_TASK_ID.txt</a:t>
            </a:r>
            <a:endParaRPr lang="en-US" dirty="0">
              <a:solidFill>
                <a:schemeClr val="tx2">
                  <a:lumMod val="10000"/>
                </a:schemeClr>
              </a:solidFill>
              <a:latin typeface="Courier" pitchFamily="2" charset="0"/>
            </a:endParaRPr>
          </a:p>
          <a:p>
            <a:r>
              <a:rPr lang="en-US" dirty="0">
                <a:solidFill>
                  <a:schemeClr val="tx2">
                    <a:lumMod val="10000"/>
                  </a:schemeClr>
                </a:solidFill>
                <a:latin typeface="Courier" pitchFamily="2" charset="0"/>
              </a:rPr>
              <a:t>cp $TMPDIR/output_$</a:t>
            </a:r>
            <a:r>
              <a:rPr lang="en-US" dirty="0" err="1">
                <a:solidFill>
                  <a:schemeClr val="tx2">
                    <a:lumMod val="10000"/>
                  </a:schemeClr>
                </a:solidFill>
                <a:latin typeface="Courier" pitchFamily="2" charset="0"/>
              </a:rPr>
              <a:t>SGE_TASK_ID.txt</a:t>
            </a:r>
            <a:r>
              <a:rPr lang="en-US" dirty="0">
                <a:solidFill>
                  <a:schemeClr val="tx2">
                    <a:lumMod val="10000"/>
                  </a:schemeClr>
                </a:solidFill>
                <a:latin typeface="Courier" pitchFamily="2" charset="0"/>
              </a:rPr>
              <a:t> .</a:t>
            </a:r>
          </a:p>
          <a:p>
            <a:endParaRPr lang="en-US" dirty="0">
              <a:latin typeface="Courier" pitchFamily="2" charset="0"/>
            </a:endParaRPr>
          </a:p>
          <a:p>
            <a:endParaRPr lang="en-US" dirty="0">
              <a:solidFill>
                <a:schemeClr val="accent5">
                  <a:lumMod val="50000"/>
                </a:schemeClr>
              </a:solidFill>
              <a:latin typeface="Courier" pitchFamily="2" charset="0"/>
            </a:endParaRPr>
          </a:p>
          <a:p>
            <a:pPr marL="342900" indent="-342900">
              <a:buFont typeface="Arial" panose="020B0604020202020204" pitchFamily="34" charset="0"/>
              <a:buChar char="•"/>
            </a:pPr>
            <a:endParaRPr lang="en-GB" dirty="0"/>
          </a:p>
        </p:txBody>
      </p:sp>
      <p:sp>
        <p:nvSpPr>
          <p:cNvPr id="3" name="Slide Number Placeholder 2">
            <a:extLst>
              <a:ext uri="{FF2B5EF4-FFF2-40B4-BE49-F238E27FC236}">
                <a16:creationId xmlns:a16="http://schemas.microsoft.com/office/drawing/2014/main" id="{EDC4AB2F-1556-F84E-8574-066734B984F6}"/>
              </a:ext>
            </a:extLst>
          </p:cNvPr>
          <p:cNvSpPr>
            <a:spLocks noGrp="1"/>
          </p:cNvSpPr>
          <p:nvPr>
            <p:ph type="sldNum" sz="quarter" idx="12"/>
          </p:nvPr>
        </p:nvSpPr>
        <p:spPr/>
        <p:txBody>
          <a:bodyPr/>
          <a:lstStyle/>
          <a:p>
            <a:fld id="{E89BC60F-F4BF-4EE8-9F02-8A0093F1814F}" type="slidenum">
              <a:rPr lang="en-GB" smtClean="0"/>
              <a:t>54</a:t>
            </a:fld>
            <a:endParaRPr lang="en-GB"/>
          </a:p>
        </p:txBody>
      </p:sp>
      <p:sp>
        <p:nvSpPr>
          <p:cNvPr id="4" name="Title 3">
            <a:extLst>
              <a:ext uri="{FF2B5EF4-FFF2-40B4-BE49-F238E27FC236}">
                <a16:creationId xmlns:a16="http://schemas.microsoft.com/office/drawing/2014/main" id="{C5BEB484-4F74-BD4F-AA44-ADE8965330AC}"/>
              </a:ext>
            </a:extLst>
          </p:cNvPr>
          <p:cNvSpPr>
            <a:spLocks noGrp="1"/>
          </p:cNvSpPr>
          <p:nvPr>
            <p:ph type="title"/>
          </p:nvPr>
        </p:nvSpPr>
        <p:spPr/>
        <p:txBody>
          <a:bodyPr/>
          <a:lstStyle/>
          <a:p>
            <a:r>
              <a:rPr lang="en-GB" dirty="0"/>
              <a:t>Running Blast as an array job</a:t>
            </a:r>
          </a:p>
        </p:txBody>
      </p:sp>
    </p:spTree>
    <p:extLst>
      <p:ext uri="{BB962C8B-B14F-4D97-AF65-F5344CB8AC3E}">
        <p14:creationId xmlns:p14="http://schemas.microsoft.com/office/powerpoint/2010/main" val="801200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AFAB12F-CD66-1F4F-9243-C62B66D9C775}"/>
              </a:ext>
            </a:extLst>
          </p:cNvPr>
          <p:cNvSpPr>
            <a:spLocks noGrp="1"/>
          </p:cNvSpPr>
          <p:nvPr>
            <p:ph idx="1"/>
          </p:nvPr>
        </p:nvSpPr>
        <p:spPr>
          <a:xfrm>
            <a:off x="-71438" y="1193793"/>
            <a:ext cx="12334875" cy="3235324"/>
          </a:xfrm>
        </p:spPr>
        <p:txBody>
          <a:bodyPr>
            <a:normAutofit/>
          </a:bodyPr>
          <a:lstStyle/>
          <a:p>
            <a:pPr marL="342900" indent="-342900">
              <a:buFont typeface="Arial" panose="020B0604020202020204" pitchFamily="34" charset="0"/>
              <a:buChar char="•"/>
            </a:pPr>
            <a:r>
              <a:rPr lang="en-GB" sz="1400" dirty="0">
                <a:solidFill>
                  <a:schemeClr val="accent1">
                    <a:lumMod val="75000"/>
                  </a:schemeClr>
                </a:solidFill>
                <a:latin typeface="Courier" pitchFamily="2" charset="0"/>
              </a:rPr>
              <a:t>(</a:t>
            </a:r>
            <a:r>
              <a:rPr lang="en-GB" sz="1400" dirty="0" err="1">
                <a:solidFill>
                  <a:schemeClr val="accent1">
                    <a:lumMod val="75000"/>
                  </a:schemeClr>
                </a:solidFill>
                <a:latin typeface="Courier" pitchFamily="2" charset="0"/>
              </a:rPr>
              <a:t>myenv</a:t>
            </a:r>
            <a:r>
              <a:rPr lang="en-GB" sz="1400" dirty="0">
                <a:solidFill>
                  <a:schemeClr val="accent1">
                    <a:lumMod val="75000"/>
                  </a:schemeClr>
                </a:solidFill>
                <a:latin typeface="Courier" pitchFamily="2" charset="0"/>
              </a:rPr>
              <a:t>) [jabbott@login2 </a:t>
            </a:r>
            <a:r>
              <a:rPr lang="en-GB" sz="1400" dirty="0" err="1">
                <a:solidFill>
                  <a:schemeClr val="accent1">
                    <a:lumMod val="75000"/>
                  </a:schemeClr>
                </a:solidFill>
                <a:latin typeface="Courier" pitchFamily="2" charset="0"/>
              </a:rPr>
              <a:t>intro_to_hpc</a:t>
            </a:r>
            <a:r>
              <a:rPr lang="en-GB" sz="1400" dirty="0">
                <a:solidFill>
                  <a:schemeClr val="accent1">
                    <a:lumMod val="75000"/>
                  </a:schemeClr>
                </a:solidFill>
                <a:latin typeface="Courier" pitchFamily="2" charset="0"/>
              </a:rPr>
              <a:t>]$ </a:t>
            </a:r>
            <a:r>
              <a:rPr lang="en-GB" sz="1400" dirty="0">
                <a:solidFill>
                  <a:schemeClr val="accent5">
                    <a:lumMod val="50000"/>
                  </a:schemeClr>
                </a:solidFill>
                <a:latin typeface="Courier" pitchFamily="2" charset="0"/>
              </a:rPr>
              <a:t>qsub </a:t>
            </a:r>
            <a:r>
              <a:rPr lang="en-GB" sz="1400" dirty="0" err="1">
                <a:solidFill>
                  <a:schemeClr val="accent5">
                    <a:lumMod val="50000"/>
                  </a:schemeClr>
                </a:solidFill>
                <a:latin typeface="Courier" pitchFamily="2" charset="0"/>
              </a:rPr>
              <a:t>blast.sh</a:t>
            </a:r>
            <a:endParaRPr lang="en-GB" sz="1400" dirty="0">
              <a:solidFill>
                <a:schemeClr val="accent5">
                  <a:lumMod val="50000"/>
                </a:schemeClr>
              </a:solidFill>
              <a:latin typeface="Courier" pitchFamily="2" charset="0"/>
            </a:endParaRPr>
          </a:p>
          <a:p>
            <a:pPr marL="342900" indent="-342900">
              <a:buFont typeface="Arial" panose="020B0604020202020204" pitchFamily="34" charset="0"/>
              <a:buChar char="•"/>
            </a:pPr>
            <a:r>
              <a:rPr lang="en-GB" sz="1400" dirty="0">
                <a:solidFill>
                  <a:schemeClr val="accent1">
                    <a:lumMod val="75000"/>
                  </a:schemeClr>
                </a:solidFill>
                <a:latin typeface="Courier" pitchFamily="2" charset="0"/>
              </a:rPr>
              <a:t>Your job-array 120730.1-4:1 ("</a:t>
            </a:r>
            <a:r>
              <a:rPr lang="en-GB" sz="1400" dirty="0" err="1">
                <a:solidFill>
                  <a:schemeClr val="accent1">
                    <a:lumMod val="75000"/>
                  </a:schemeClr>
                </a:solidFill>
                <a:latin typeface="Courier" pitchFamily="2" charset="0"/>
              </a:rPr>
              <a:t>blast.sh</a:t>
            </a:r>
            <a:r>
              <a:rPr lang="en-GB" sz="1400" dirty="0">
                <a:solidFill>
                  <a:schemeClr val="accent1">
                    <a:lumMod val="75000"/>
                  </a:schemeClr>
                </a:solidFill>
                <a:latin typeface="Courier" pitchFamily="2" charset="0"/>
              </a:rPr>
              <a:t>") has been submitted</a:t>
            </a:r>
          </a:p>
          <a:p>
            <a:pPr marL="342900" indent="-342900">
              <a:buFont typeface="Arial" panose="020B0604020202020204" pitchFamily="34" charset="0"/>
              <a:buChar char="•"/>
            </a:pPr>
            <a:r>
              <a:rPr lang="en-GB" sz="1400" dirty="0">
                <a:solidFill>
                  <a:schemeClr val="accent1">
                    <a:lumMod val="75000"/>
                  </a:schemeClr>
                </a:solidFill>
                <a:latin typeface="Courier" pitchFamily="2" charset="0"/>
              </a:rPr>
              <a:t>(</a:t>
            </a:r>
            <a:r>
              <a:rPr lang="en-GB" sz="1400" dirty="0" err="1">
                <a:solidFill>
                  <a:schemeClr val="accent1">
                    <a:lumMod val="75000"/>
                  </a:schemeClr>
                </a:solidFill>
                <a:latin typeface="Courier" pitchFamily="2" charset="0"/>
              </a:rPr>
              <a:t>myenv</a:t>
            </a:r>
            <a:r>
              <a:rPr lang="en-GB" sz="1400" dirty="0">
                <a:solidFill>
                  <a:schemeClr val="accent1">
                    <a:lumMod val="75000"/>
                  </a:schemeClr>
                </a:solidFill>
                <a:latin typeface="Courier" pitchFamily="2" charset="0"/>
              </a:rPr>
              <a:t>) [jabbott@login2 </a:t>
            </a:r>
            <a:r>
              <a:rPr lang="en-GB" sz="1400" dirty="0" err="1">
                <a:solidFill>
                  <a:schemeClr val="accent1">
                    <a:lumMod val="75000"/>
                  </a:schemeClr>
                </a:solidFill>
                <a:latin typeface="Courier" pitchFamily="2" charset="0"/>
              </a:rPr>
              <a:t>intro_to_hpc</a:t>
            </a:r>
            <a:r>
              <a:rPr lang="en-GB" sz="1400" dirty="0">
                <a:solidFill>
                  <a:schemeClr val="accent1">
                    <a:lumMod val="75000"/>
                  </a:schemeClr>
                </a:solidFill>
                <a:latin typeface="Courier" pitchFamily="2" charset="0"/>
              </a:rPr>
              <a:t>]$ </a:t>
            </a:r>
            <a:r>
              <a:rPr lang="en-GB" sz="1400" dirty="0">
                <a:solidFill>
                  <a:schemeClr val="accent5">
                    <a:lumMod val="50000"/>
                  </a:schemeClr>
                </a:solidFill>
                <a:latin typeface="Courier" pitchFamily="2" charset="0"/>
              </a:rPr>
              <a:t>qstat</a:t>
            </a:r>
          </a:p>
          <a:p>
            <a:pPr marL="342900" indent="-342900">
              <a:buFont typeface="Arial" panose="020B0604020202020204" pitchFamily="34" charset="0"/>
              <a:buChar char="•"/>
            </a:pPr>
            <a:r>
              <a:rPr lang="en-GB" sz="1400" dirty="0">
                <a:solidFill>
                  <a:schemeClr val="accent1">
                    <a:lumMod val="75000"/>
                  </a:schemeClr>
                </a:solidFill>
                <a:latin typeface="Courier" pitchFamily="2" charset="0"/>
              </a:rPr>
              <a:t>job-ID     prior   name   user    state submit/start at     queue             </a:t>
            </a:r>
            <a:r>
              <a:rPr lang="en-GB" sz="1400" dirty="0" err="1">
                <a:solidFill>
                  <a:schemeClr val="accent1">
                    <a:lumMod val="75000"/>
                  </a:schemeClr>
                </a:solidFill>
                <a:latin typeface="Courier" pitchFamily="2" charset="0"/>
              </a:rPr>
              <a:t>jclass</a:t>
            </a:r>
            <a:r>
              <a:rPr lang="en-GB" sz="1400" dirty="0">
                <a:solidFill>
                  <a:schemeClr val="accent1">
                    <a:lumMod val="75000"/>
                  </a:schemeClr>
                </a:solidFill>
                <a:latin typeface="Courier" pitchFamily="2" charset="0"/>
              </a:rPr>
              <a:t>  slots </a:t>
            </a:r>
            <a:r>
              <a:rPr lang="en-GB" sz="1400" dirty="0" err="1">
                <a:solidFill>
                  <a:schemeClr val="accent1">
                    <a:lumMod val="75000"/>
                  </a:schemeClr>
                </a:solidFill>
                <a:latin typeface="Courier" pitchFamily="2" charset="0"/>
              </a:rPr>
              <a:t>ja</a:t>
            </a:r>
            <a:r>
              <a:rPr lang="en-GB" sz="1400" dirty="0">
                <a:solidFill>
                  <a:schemeClr val="accent1">
                    <a:lumMod val="75000"/>
                  </a:schemeClr>
                </a:solidFill>
                <a:latin typeface="Courier" pitchFamily="2" charset="0"/>
              </a:rPr>
              <a:t>-task-ID</a:t>
            </a:r>
            <a:br>
              <a:rPr lang="en-GB" sz="1400" dirty="0">
                <a:solidFill>
                  <a:schemeClr val="accent1">
                    <a:lumMod val="75000"/>
                  </a:schemeClr>
                </a:solidFill>
                <a:latin typeface="Courier" pitchFamily="2" charset="0"/>
              </a:rPr>
            </a:br>
            <a:r>
              <a:rPr lang="en-GB" sz="1400" dirty="0">
                <a:solidFill>
                  <a:schemeClr val="accent1">
                    <a:lumMod val="75000"/>
                  </a:schemeClr>
                </a:solidFill>
                <a:latin typeface="Courier" pitchFamily="2" charset="0"/>
              </a:rPr>
              <a:t>------------------------------------------------------------------------------------------------------------</a:t>
            </a:r>
            <a:br>
              <a:rPr lang="en-GB" sz="1400" dirty="0">
                <a:solidFill>
                  <a:schemeClr val="accent1">
                    <a:lumMod val="75000"/>
                  </a:schemeClr>
                </a:solidFill>
                <a:latin typeface="Courier" pitchFamily="2" charset="0"/>
              </a:rPr>
            </a:br>
            <a:r>
              <a:rPr lang="en-GB" sz="1400" dirty="0">
                <a:solidFill>
                  <a:schemeClr val="accent1">
                    <a:lumMod val="75000"/>
                  </a:schemeClr>
                </a:solidFill>
                <a:latin typeface="Courier" pitchFamily="2" charset="0"/>
              </a:rPr>
              <a:t>120730 0.66667 </a:t>
            </a:r>
            <a:r>
              <a:rPr lang="en-GB" sz="1400" dirty="0" err="1">
                <a:solidFill>
                  <a:schemeClr val="accent1">
                    <a:lumMod val="75000"/>
                  </a:schemeClr>
                </a:solidFill>
                <a:latin typeface="Courier" pitchFamily="2" charset="0"/>
              </a:rPr>
              <a:t>blast.sh</a:t>
            </a:r>
            <a:r>
              <a:rPr lang="en-GB" sz="1400" dirty="0">
                <a:solidFill>
                  <a:schemeClr val="accent1">
                    <a:lumMod val="75000"/>
                  </a:schemeClr>
                </a:solidFill>
                <a:latin typeface="Courier" pitchFamily="2" charset="0"/>
              </a:rPr>
              <a:t>   </a:t>
            </a:r>
            <a:r>
              <a:rPr lang="en-GB" sz="1400" dirty="0" err="1">
                <a:solidFill>
                  <a:schemeClr val="accent1">
                    <a:lumMod val="75000"/>
                  </a:schemeClr>
                </a:solidFill>
                <a:latin typeface="Courier" pitchFamily="2" charset="0"/>
              </a:rPr>
              <a:t>jabbott</a:t>
            </a:r>
            <a:r>
              <a:rPr lang="en-GB" sz="1400" dirty="0">
                <a:solidFill>
                  <a:schemeClr val="accent1">
                    <a:lumMod val="75000"/>
                  </a:schemeClr>
                </a:solidFill>
                <a:latin typeface="Courier" pitchFamily="2" charset="0"/>
              </a:rPr>
              <a:t>  r     04/28/2021 16:46:22 all.q@c6100-20-2 short       1  1</a:t>
            </a:r>
            <a:br>
              <a:rPr lang="en-GB" sz="1400" dirty="0">
                <a:solidFill>
                  <a:schemeClr val="accent1">
                    <a:lumMod val="75000"/>
                  </a:schemeClr>
                </a:solidFill>
                <a:latin typeface="Courier" pitchFamily="2" charset="0"/>
              </a:rPr>
            </a:br>
            <a:r>
              <a:rPr lang="en-GB" sz="1400" dirty="0">
                <a:solidFill>
                  <a:schemeClr val="accent1">
                    <a:lumMod val="75000"/>
                  </a:schemeClr>
                </a:solidFill>
                <a:latin typeface="Courier" pitchFamily="2" charset="0"/>
              </a:rPr>
              <a:t>120730 0.64286 </a:t>
            </a:r>
            <a:r>
              <a:rPr lang="en-GB" sz="1400" dirty="0" err="1">
                <a:solidFill>
                  <a:schemeClr val="accent1">
                    <a:lumMod val="75000"/>
                  </a:schemeClr>
                </a:solidFill>
                <a:latin typeface="Courier" pitchFamily="2" charset="0"/>
              </a:rPr>
              <a:t>blast.sh</a:t>
            </a:r>
            <a:r>
              <a:rPr lang="en-GB" sz="1400" dirty="0">
                <a:solidFill>
                  <a:schemeClr val="accent1">
                    <a:lumMod val="75000"/>
                  </a:schemeClr>
                </a:solidFill>
                <a:latin typeface="Courier" pitchFamily="2" charset="0"/>
              </a:rPr>
              <a:t>   </a:t>
            </a:r>
            <a:r>
              <a:rPr lang="en-GB" sz="1400" dirty="0" err="1">
                <a:solidFill>
                  <a:schemeClr val="accent1">
                    <a:lumMod val="75000"/>
                  </a:schemeClr>
                </a:solidFill>
                <a:latin typeface="Courier" pitchFamily="2" charset="0"/>
              </a:rPr>
              <a:t>jabbott</a:t>
            </a:r>
            <a:r>
              <a:rPr lang="en-GB" sz="1400" dirty="0">
                <a:solidFill>
                  <a:schemeClr val="accent1">
                    <a:lumMod val="75000"/>
                  </a:schemeClr>
                </a:solidFill>
                <a:latin typeface="Courier" pitchFamily="2" charset="0"/>
              </a:rPr>
              <a:t>  r     04/28/2021 16:46:22 all.q@c6100-8-4  short       1  2</a:t>
            </a:r>
            <a:br>
              <a:rPr lang="en-GB" sz="1400" dirty="0">
                <a:solidFill>
                  <a:schemeClr val="accent1">
                    <a:lumMod val="75000"/>
                  </a:schemeClr>
                </a:solidFill>
                <a:latin typeface="Courier" pitchFamily="2" charset="0"/>
              </a:rPr>
            </a:br>
            <a:r>
              <a:rPr lang="en-GB" sz="1400" dirty="0">
                <a:solidFill>
                  <a:schemeClr val="accent1">
                    <a:lumMod val="75000"/>
                  </a:schemeClr>
                </a:solidFill>
                <a:latin typeface="Courier" pitchFamily="2" charset="0"/>
              </a:rPr>
              <a:t>120730 0.62500 </a:t>
            </a:r>
            <a:r>
              <a:rPr lang="en-GB" sz="1400" dirty="0" err="1">
                <a:solidFill>
                  <a:schemeClr val="accent1">
                    <a:lumMod val="75000"/>
                  </a:schemeClr>
                </a:solidFill>
                <a:latin typeface="Courier" pitchFamily="2" charset="0"/>
              </a:rPr>
              <a:t>blast.sh</a:t>
            </a:r>
            <a:r>
              <a:rPr lang="en-GB" sz="1400" dirty="0">
                <a:solidFill>
                  <a:schemeClr val="accent1">
                    <a:lumMod val="75000"/>
                  </a:schemeClr>
                </a:solidFill>
                <a:latin typeface="Courier" pitchFamily="2" charset="0"/>
              </a:rPr>
              <a:t>   </a:t>
            </a:r>
            <a:r>
              <a:rPr lang="en-GB" sz="1400" dirty="0" err="1">
                <a:solidFill>
                  <a:schemeClr val="accent1">
                    <a:lumMod val="75000"/>
                  </a:schemeClr>
                </a:solidFill>
                <a:latin typeface="Courier" pitchFamily="2" charset="0"/>
              </a:rPr>
              <a:t>jabbott</a:t>
            </a:r>
            <a:r>
              <a:rPr lang="en-GB" sz="1400" dirty="0">
                <a:solidFill>
                  <a:schemeClr val="accent1">
                    <a:lumMod val="75000"/>
                  </a:schemeClr>
                </a:solidFill>
                <a:latin typeface="Courier" pitchFamily="2" charset="0"/>
              </a:rPr>
              <a:t>  r     04/28/2021 16:46:22 all.q@c6100-18-4 short       1  3</a:t>
            </a:r>
            <a:br>
              <a:rPr lang="en-GB" sz="1400" dirty="0">
                <a:solidFill>
                  <a:schemeClr val="accent1">
                    <a:lumMod val="75000"/>
                  </a:schemeClr>
                </a:solidFill>
                <a:latin typeface="Courier" pitchFamily="2" charset="0"/>
              </a:rPr>
            </a:br>
            <a:r>
              <a:rPr lang="en-GB" sz="1400" dirty="0">
                <a:solidFill>
                  <a:schemeClr val="accent1">
                    <a:lumMod val="75000"/>
                  </a:schemeClr>
                </a:solidFill>
                <a:latin typeface="Courier" pitchFamily="2" charset="0"/>
              </a:rPr>
              <a:t>120730 0.61111 </a:t>
            </a:r>
            <a:r>
              <a:rPr lang="en-GB" sz="1400" dirty="0" err="1">
                <a:solidFill>
                  <a:schemeClr val="accent1">
                    <a:lumMod val="75000"/>
                  </a:schemeClr>
                </a:solidFill>
                <a:latin typeface="Courier" pitchFamily="2" charset="0"/>
              </a:rPr>
              <a:t>blast.sh</a:t>
            </a:r>
            <a:r>
              <a:rPr lang="en-GB" sz="1400" dirty="0">
                <a:solidFill>
                  <a:schemeClr val="accent1">
                    <a:lumMod val="75000"/>
                  </a:schemeClr>
                </a:solidFill>
                <a:latin typeface="Courier" pitchFamily="2" charset="0"/>
              </a:rPr>
              <a:t>   </a:t>
            </a:r>
            <a:r>
              <a:rPr lang="en-GB" sz="1400" dirty="0" err="1">
                <a:solidFill>
                  <a:schemeClr val="accent1">
                    <a:lumMod val="75000"/>
                  </a:schemeClr>
                </a:solidFill>
                <a:latin typeface="Courier" pitchFamily="2" charset="0"/>
              </a:rPr>
              <a:t>jabbott</a:t>
            </a:r>
            <a:r>
              <a:rPr lang="en-GB" sz="1400" dirty="0">
                <a:solidFill>
                  <a:schemeClr val="accent1">
                    <a:lumMod val="75000"/>
                  </a:schemeClr>
                </a:solidFill>
                <a:latin typeface="Courier" pitchFamily="2" charset="0"/>
              </a:rPr>
              <a:t>  r     04/28/2021 16:46:22 all.q@c6100-14-2 short       1  4</a:t>
            </a:r>
          </a:p>
        </p:txBody>
      </p:sp>
      <p:sp>
        <p:nvSpPr>
          <p:cNvPr id="4" name="Slide Number Placeholder 3">
            <a:extLst>
              <a:ext uri="{FF2B5EF4-FFF2-40B4-BE49-F238E27FC236}">
                <a16:creationId xmlns:a16="http://schemas.microsoft.com/office/drawing/2014/main" id="{29063250-91E6-804C-9C3C-D67AC0E5EFCC}"/>
              </a:ext>
            </a:extLst>
          </p:cNvPr>
          <p:cNvSpPr>
            <a:spLocks noGrp="1"/>
          </p:cNvSpPr>
          <p:nvPr>
            <p:ph type="sldNum" sz="quarter" idx="12"/>
          </p:nvPr>
        </p:nvSpPr>
        <p:spPr/>
        <p:txBody>
          <a:bodyPr/>
          <a:lstStyle/>
          <a:p>
            <a:fld id="{E89BC60F-F4BF-4EE8-9F02-8A0093F1814F}" type="slidenum">
              <a:rPr lang="en-GB" smtClean="0"/>
              <a:t>55</a:t>
            </a:fld>
            <a:endParaRPr lang="en-GB"/>
          </a:p>
        </p:txBody>
      </p:sp>
      <p:sp>
        <p:nvSpPr>
          <p:cNvPr id="2" name="Title 1">
            <a:extLst>
              <a:ext uri="{FF2B5EF4-FFF2-40B4-BE49-F238E27FC236}">
                <a16:creationId xmlns:a16="http://schemas.microsoft.com/office/drawing/2014/main" id="{B78E7CC5-D968-D246-BD09-870E8D4E0946}"/>
              </a:ext>
            </a:extLst>
          </p:cNvPr>
          <p:cNvSpPr>
            <a:spLocks noGrp="1"/>
          </p:cNvSpPr>
          <p:nvPr>
            <p:ph type="title"/>
          </p:nvPr>
        </p:nvSpPr>
        <p:spPr/>
        <p:txBody>
          <a:bodyPr/>
          <a:lstStyle/>
          <a:p>
            <a:r>
              <a:rPr lang="en-GB" dirty="0"/>
              <a:t>Running your array job</a:t>
            </a:r>
          </a:p>
        </p:txBody>
      </p:sp>
      <p:sp>
        <p:nvSpPr>
          <p:cNvPr id="7" name="Rectangle 6">
            <a:extLst>
              <a:ext uri="{FF2B5EF4-FFF2-40B4-BE49-F238E27FC236}">
                <a16:creationId xmlns:a16="http://schemas.microsoft.com/office/drawing/2014/main" id="{34CE9960-09FE-8541-B6D2-2063BEB42FF3}"/>
              </a:ext>
            </a:extLst>
          </p:cNvPr>
          <p:cNvSpPr/>
          <p:nvPr/>
        </p:nvSpPr>
        <p:spPr>
          <a:xfrm>
            <a:off x="757238" y="1528748"/>
            <a:ext cx="2500312" cy="28575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B6DE735B-2E3F-F543-92CA-A082E5586E30}"/>
              </a:ext>
            </a:extLst>
          </p:cNvPr>
          <p:cNvSpPr/>
          <p:nvPr/>
        </p:nvSpPr>
        <p:spPr>
          <a:xfrm>
            <a:off x="195833" y="2256770"/>
            <a:ext cx="804292" cy="131509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8AC392E0-6ADF-A446-82A0-B34C0950C49B}"/>
              </a:ext>
            </a:extLst>
          </p:cNvPr>
          <p:cNvSpPr/>
          <p:nvPr/>
        </p:nvSpPr>
        <p:spPr>
          <a:xfrm>
            <a:off x="10006581" y="2256770"/>
            <a:ext cx="1194817" cy="131509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1C2A3FB6-2599-C645-9575-D4A857145F93}"/>
              </a:ext>
            </a:extLst>
          </p:cNvPr>
          <p:cNvSpPr/>
          <p:nvPr/>
        </p:nvSpPr>
        <p:spPr>
          <a:xfrm>
            <a:off x="195833" y="4304839"/>
            <a:ext cx="11662792" cy="1169551"/>
          </a:xfrm>
          <a:prstGeom prst="rect">
            <a:avLst/>
          </a:prstGeom>
        </p:spPr>
        <p:txBody>
          <a:bodyPr wrap="square">
            <a:spAutoFit/>
          </a:bodyPr>
          <a:lstStyle/>
          <a:p>
            <a:r>
              <a:rPr lang="en-GB" sz="1400" dirty="0">
                <a:solidFill>
                  <a:schemeClr val="accent1">
                    <a:lumMod val="75000"/>
                  </a:schemeClr>
                </a:solidFill>
                <a:latin typeface="Courier" pitchFamily="2" charset="0"/>
              </a:rPr>
              <a:t>(</a:t>
            </a:r>
            <a:r>
              <a:rPr lang="en-GB" sz="1400" dirty="0" err="1">
                <a:solidFill>
                  <a:schemeClr val="accent1">
                    <a:lumMod val="75000"/>
                  </a:schemeClr>
                </a:solidFill>
                <a:latin typeface="Courier" pitchFamily="2" charset="0"/>
              </a:rPr>
              <a:t>myenv</a:t>
            </a:r>
            <a:r>
              <a:rPr lang="en-GB" sz="1400" dirty="0">
                <a:solidFill>
                  <a:schemeClr val="accent1">
                    <a:lumMod val="75000"/>
                  </a:schemeClr>
                </a:solidFill>
                <a:latin typeface="Courier" pitchFamily="2" charset="0"/>
              </a:rPr>
              <a:t>) login2:intro_to_hpc $ </a:t>
            </a:r>
            <a:r>
              <a:rPr lang="en-GB" sz="1400" dirty="0">
                <a:solidFill>
                  <a:schemeClr val="accent5">
                    <a:lumMod val="50000"/>
                  </a:schemeClr>
                </a:solidFill>
                <a:latin typeface="Courier" pitchFamily="2" charset="0"/>
              </a:rPr>
              <a:t>ls</a:t>
            </a:r>
          </a:p>
          <a:p>
            <a:r>
              <a:rPr lang="en-GB" sz="1400" dirty="0" err="1">
                <a:solidFill>
                  <a:schemeClr val="accent1">
                    <a:lumMod val="75000"/>
                  </a:schemeClr>
                </a:solidFill>
                <a:latin typeface="Courier" pitchFamily="2" charset="0"/>
              </a:rPr>
              <a:t>blast_db</a:t>
            </a:r>
            <a:r>
              <a:rPr lang="en-GB" sz="1400" dirty="0">
                <a:solidFill>
                  <a:schemeClr val="accent1">
                    <a:lumMod val="75000"/>
                  </a:schemeClr>
                </a:solidFill>
                <a:latin typeface="Courier" pitchFamily="2" charset="0"/>
              </a:rPr>
              <a:t>            blast.sh.e120730.3  blast.sh.o120730.3  output_3.txt  query_3.fa</a:t>
            </a:r>
          </a:p>
          <a:p>
            <a:r>
              <a:rPr lang="en-GB" sz="1400" dirty="0" err="1">
                <a:solidFill>
                  <a:schemeClr val="accent1">
                    <a:lumMod val="75000"/>
                  </a:schemeClr>
                </a:solidFill>
                <a:latin typeface="Courier" pitchFamily="2" charset="0"/>
              </a:rPr>
              <a:t>blast.sh</a:t>
            </a:r>
            <a:r>
              <a:rPr lang="en-GB" sz="1400" dirty="0">
                <a:solidFill>
                  <a:schemeClr val="accent1">
                    <a:lumMod val="75000"/>
                  </a:schemeClr>
                </a:solidFill>
                <a:latin typeface="Courier" pitchFamily="2" charset="0"/>
              </a:rPr>
              <a:t>            blast.sh.e120730.4  blast.sh.o120730.4  output_4.txt  query_4.fa</a:t>
            </a:r>
          </a:p>
          <a:p>
            <a:r>
              <a:rPr lang="en-GB" sz="1400" dirty="0">
                <a:solidFill>
                  <a:schemeClr val="accent1">
                    <a:lumMod val="75000"/>
                  </a:schemeClr>
                </a:solidFill>
                <a:latin typeface="Courier" pitchFamily="2" charset="0"/>
              </a:rPr>
              <a:t>blast.sh.e120730.1  blast.sh.o120730.1  output_1.txt        query_1.fa</a:t>
            </a:r>
          </a:p>
          <a:p>
            <a:r>
              <a:rPr lang="en-GB" sz="1400" dirty="0">
                <a:solidFill>
                  <a:schemeClr val="accent1">
                    <a:lumMod val="75000"/>
                  </a:schemeClr>
                </a:solidFill>
                <a:latin typeface="Courier" pitchFamily="2" charset="0"/>
              </a:rPr>
              <a:t>blast.sh.e120730.2  blast.sh.o120730.2  output_2.txt        query_2.fa</a:t>
            </a:r>
          </a:p>
        </p:txBody>
      </p:sp>
      <p:grpSp>
        <p:nvGrpSpPr>
          <p:cNvPr id="14" name="Group 13">
            <a:extLst>
              <a:ext uri="{FF2B5EF4-FFF2-40B4-BE49-F238E27FC236}">
                <a16:creationId xmlns:a16="http://schemas.microsoft.com/office/drawing/2014/main" id="{84E1D572-174C-014D-B7E3-3870FFAB5AAA}"/>
              </a:ext>
            </a:extLst>
          </p:cNvPr>
          <p:cNvGrpSpPr/>
          <p:nvPr/>
        </p:nvGrpSpPr>
        <p:grpSpPr>
          <a:xfrm>
            <a:off x="195832" y="4530208"/>
            <a:ext cx="6328507" cy="929894"/>
            <a:chOff x="195832" y="4530208"/>
            <a:chExt cx="6328507" cy="929894"/>
          </a:xfrm>
        </p:grpSpPr>
        <p:sp>
          <p:nvSpPr>
            <p:cNvPr id="12" name="Rectangle 11">
              <a:extLst>
                <a:ext uri="{FF2B5EF4-FFF2-40B4-BE49-F238E27FC236}">
                  <a16:creationId xmlns:a16="http://schemas.microsoft.com/office/drawing/2014/main" id="{C8901122-3ED9-9A45-B839-A8F402818A52}"/>
                </a:ext>
              </a:extLst>
            </p:cNvPr>
            <p:cNvSpPr/>
            <p:nvPr/>
          </p:nvSpPr>
          <p:spPr>
            <a:xfrm>
              <a:off x="195832" y="4992374"/>
              <a:ext cx="4219005" cy="467728"/>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C72F63C9-D676-E54E-AECB-4D6C84117386}"/>
                </a:ext>
              </a:extLst>
            </p:cNvPr>
            <p:cNvSpPr/>
            <p:nvPr/>
          </p:nvSpPr>
          <p:spPr>
            <a:xfrm>
              <a:off x="2305334" y="4530208"/>
              <a:ext cx="4219005" cy="467728"/>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8" name="Group 17">
            <a:extLst>
              <a:ext uri="{FF2B5EF4-FFF2-40B4-BE49-F238E27FC236}">
                <a16:creationId xmlns:a16="http://schemas.microsoft.com/office/drawing/2014/main" id="{1C414D6D-4C8B-004B-9EBE-B3844C9A6BFD}"/>
              </a:ext>
            </a:extLst>
          </p:cNvPr>
          <p:cNvGrpSpPr/>
          <p:nvPr/>
        </p:nvGrpSpPr>
        <p:grpSpPr>
          <a:xfrm>
            <a:off x="4414836" y="4534571"/>
            <a:ext cx="3581115" cy="929894"/>
            <a:chOff x="4414836" y="4534571"/>
            <a:chExt cx="3581115" cy="929894"/>
          </a:xfrm>
        </p:grpSpPr>
        <p:sp>
          <p:nvSpPr>
            <p:cNvPr id="16" name="Rectangle 15">
              <a:extLst>
                <a:ext uri="{FF2B5EF4-FFF2-40B4-BE49-F238E27FC236}">
                  <a16:creationId xmlns:a16="http://schemas.microsoft.com/office/drawing/2014/main" id="{7FCA4287-D452-3646-A4E4-117DEB6ACCA3}"/>
                </a:ext>
              </a:extLst>
            </p:cNvPr>
            <p:cNvSpPr/>
            <p:nvPr/>
          </p:nvSpPr>
          <p:spPr>
            <a:xfrm>
              <a:off x="4414836" y="4996737"/>
              <a:ext cx="1471614" cy="467728"/>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28337DD2-5C8E-9740-ADD1-9B60BAD7C11A}"/>
                </a:ext>
              </a:extLst>
            </p:cNvPr>
            <p:cNvSpPr/>
            <p:nvPr/>
          </p:nvSpPr>
          <p:spPr>
            <a:xfrm>
              <a:off x="6524337" y="4534571"/>
              <a:ext cx="1471614" cy="467728"/>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337435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xit" presetSubtype="0" fill="hold" grpId="1" nodeType="withEffect">
                                  <p:stCondLst>
                                    <p:cond delay="0"/>
                                  </p:stCondLst>
                                  <p:childTnLst>
                                    <p:set>
                                      <p:cBhvr>
                                        <p:cTn id="20" dur="1" fill="hold">
                                          <p:stCondLst>
                                            <p:cond delay="0"/>
                                          </p:stCondLst>
                                        </p:cTn>
                                        <p:tgtEl>
                                          <p:spTgt spid="7"/>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9"/>
                                        </p:tgtEl>
                                        <p:attrNameLst>
                                          <p:attrName>style.visibility</p:attrName>
                                        </p:attrNameLst>
                                      </p:cBhvr>
                                      <p:to>
                                        <p:strVal val="hidden"/>
                                      </p:to>
                                    </p:set>
                                  </p:childTnLst>
                                </p:cTn>
                              </p:par>
                              <p:par>
                                <p:cTn id="33" presetID="1" presetClass="entr" presetSubtype="0"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par>
                                <p:cTn id="47" presetID="1" presetClass="exit" presetSubtype="0" fill="hold" nodeType="withEffect">
                                  <p:stCondLst>
                                    <p:cond delay="0"/>
                                  </p:stCondLst>
                                  <p:childTnLst>
                                    <p:set>
                                      <p:cBhvr>
                                        <p:cTn id="48"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animBg="1"/>
      <p:bldP spid="7" grpId="1" animBg="1"/>
      <p:bldP spid="9" grpId="0" animBg="1"/>
      <p:bldP spid="9" grpId="1" animBg="1"/>
      <p:bldP spid="10" grpId="0" animBg="1"/>
      <p:bldP spid="11"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B2704CD-7F9F-4545-83C4-A36422792125}"/>
              </a:ext>
            </a:extLst>
          </p:cNvPr>
          <p:cNvSpPr>
            <a:spLocks noGrp="1"/>
          </p:cNvSpPr>
          <p:nvPr>
            <p:ph type="title"/>
          </p:nvPr>
        </p:nvSpPr>
        <p:spPr/>
        <p:txBody>
          <a:bodyPr/>
          <a:lstStyle/>
          <a:p>
            <a:pPr algn="ctr"/>
            <a:r>
              <a:rPr lang="en-GB" dirty="0"/>
              <a:t>Parallel Computing</a:t>
            </a:r>
          </a:p>
        </p:txBody>
      </p:sp>
      <p:sp>
        <p:nvSpPr>
          <p:cNvPr id="3" name="Slide Number Placeholder 2">
            <a:extLst>
              <a:ext uri="{FF2B5EF4-FFF2-40B4-BE49-F238E27FC236}">
                <a16:creationId xmlns:a16="http://schemas.microsoft.com/office/drawing/2014/main" id="{9BE7A9C2-7EFB-1140-8B08-B81CB5DEA67B}"/>
              </a:ext>
            </a:extLst>
          </p:cNvPr>
          <p:cNvSpPr>
            <a:spLocks noGrp="1"/>
          </p:cNvSpPr>
          <p:nvPr>
            <p:ph type="sldNum" sz="quarter" idx="4294967295"/>
          </p:nvPr>
        </p:nvSpPr>
        <p:spPr>
          <a:xfrm>
            <a:off x="11549063" y="6451600"/>
            <a:ext cx="642937" cy="227013"/>
          </a:xfrm>
          <a:prstGeom prst="rect">
            <a:avLst/>
          </a:prstGeom>
        </p:spPr>
        <p:txBody>
          <a:bodyPr/>
          <a:lstStyle/>
          <a:p>
            <a:fld id="{E89BC60F-F4BF-4EE8-9F02-8A0093F1814F}" type="slidenum">
              <a:rPr lang="en-GB" smtClean="0"/>
              <a:t>56</a:t>
            </a:fld>
            <a:endParaRPr lang="en-GB"/>
          </a:p>
        </p:txBody>
      </p:sp>
    </p:spTree>
    <p:extLst>
      <p:ext uri="{BB962C8B-B14F-4D97-AF65-F5344CB8AC3E}">
        <p14:creationId xmlns:p14="http://schemas.microsoft.com/office/powerpoint/2010/main" val="4047501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088AB4E-22C9-9C41-84F7-9486A88B19BC}"/>
              </a:ext>
            </a:extLst>
          </p:cNvPr>
          <p:cNvSpPr>
            <a:spLocks noGrp="1"/>
          </p:cNvSpPr>
          <p:nvPr>
            <p:ph type="sldNum" sz="quarter" idx="12"/>
          </p:nvPr>
        </p:nvSpPr>
        <p:spPr/>
        <p:txBody>
          <a:bodyPr/>
          <a:lstStyle/>
          <a:p>
            <a:fld id="{E89BC60F-F4BF-4EE8-9F02-8A0093F1814F}" type="slidenum">
              <a:rPr lang="en-GB" smtClean="0"/>
              <a:t>57</a:t>
            </a:fld>
            <a:endParaRPr lang="en-GB"/>
          </a:p>
        </p:txBody>
      </p:sp>
      <p:sp>
        <p:nvSpPr>
          <p:cNvPr id="2" name="Title 1">
            <a:extLst>
              <a:ext uri="{FF2B5EF4-FFF2-40B4-BE49-F238E27FC236}">
                <a16:creationId xmlns:a16="http://schemas.microsoft.com/office/drawing/2014/main" id="{4469D2B8-7E64-B142-A1EC-0960ADAC7B4B}"/>
              </a:ext>
            </a:extLst>
          </p:cNvPr>
          <p:cNvSpPr>
            <a:spLocks noGrp="1"/>
          </p:cNvSpPr>
          <p:nvPr>
            <p:ph type="title"/>
          </p:nvPr>
        </p:nvSpPr>
        <p:spPr/>
        <p:txBody>
          <a:bodyPr/>
          <a:lstStyle/>
          <a:p>
            <a:r>
              <a:rPr lang="en-US" dirty="0"/>
              <a:t>Parallel Computing</a:t>
            </a:r>
            <a:endParaRPr lang="en-GB" dirty="0"/>
          </a:p>
        </p:txBody>
      </p:sp>
      <p:sp>
        <p:nvSpPr>
          <p:cNvPr id="6" name="TextBox 5">
            <a:extLst>
              <a:ext uri="{FF2B5EF4-FFF2-40B4-BE49-F238E27FC236}">
                <a16:creationId xmlns:a16="http://schemas.microsoft.com/office/drawing/2014/main" id="{BEE95BF8-56CE-7B4F-8626-096E34F51F74}"/>
              </a:ext>
            </a:extLst>
          </p:cNvPr>
          <p:cNvSpPr txBox="1"/>
          <p:nvPr/>
        </p:nvSpPr>
        <p:spPr>
          <a:xfrm>
            <a:off x="1777459" y="5377600"/>
            <a:ext cx="2097626" cy="810478"/>
          </a:xfrm>
          <a:prstGeom prst="rect">
            <a:avLst/>
          </a:prstGeom>
          <a:noFill/>
        </p:spPr>
        <p:txBody>
          <a:bodyPr wrap="none" rtlCol="0">
            <a:spAutoFit/>
          </a:bodyPr>
          <a:lstStyle/>
          <a:p>
            <a:r>
              <a:rPr lang="en-US" sz="2800" dirty="0"/>
              <a:t>Total time = t</a:t>
            </a:r>
            <a:endParaRPr lang="en-US" sz="2800" baseline="-25000" dirty="0"/>
          </a:p>
          <a:p>
            <a:r>
              <a:rPr lang="en-US" sz="2800" baseline="-25000" dirty="0"/>
              <a:t> </a:t>
            </a:r>
          </a:p>
        </p:txBody>
      </p:sp>
      <p:sp>
        <p:nvSpPr>
          <p:cNvPr id="5" name="Rectangle 4">
            <a:extLst>
              <a:ext uri="{FF2B5EF4-FFF2-40B4-BE49-F238E27FC236}">
                <a16:creationId xmlns:a16="http://schemas.microsoft.com/office/drawing/2014/main" id="{2E30DB9D-96BF-7448-A6B0-6482F87EEC31}"/>
              </a:ext>
            </a:extLst>
          </p:cNvPr>
          <p:cNvSpPr/>
          <p:nvPr/>
        </p:nvSpPr>
        <p:spPr>
          <a:xfrm>
            <a:off x="2676008" y="1463401"/>
            <a:ext cx="1238864" cy="7374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Task</a:t>
            </a:r>
          </a:p>
        </p:txBody>
      </p:sp>
      <p:sp>
        <p:nvSpPr>
          <p:cNvPr id="12" name="Notched Right Arrow 11">
            <a:extLst>
              <a:ext uri="{FF2B5EF4-FFF2-40B4-BE49-F238E27FC236}">
                <a16:creationId xmlns:a16="http://schemas.microsoft.com/office/drawing/2014/main" id="{BF1DBEB0-872D-A949-A531-B43F101851C0}"/>
              </a:ext>
            </a:extLst>
          </p:cNvPr>
          <p:cNvSpPr/>
          <p:nvPr/>
        </p:nvSpPr>
        <p:spPr>
          <a:xfrm rot="5400000">
            <a:off x="2812738" y="2772495"/>
            <a:ext cx="956187" cy="442452"/>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BA244382-E40A-C244-B0EF-FD764431D4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4518" y="3627385"/>
            <a:ext cx="1952625" cy="1594644"/>
          </a:xfrm>
          <a:prstGeom prst="rect">
            <a:avLst/>
          </a:prstGeom>
        </p:spPr>
      </p:pic>
    </p:spTree>
    <p:extLst>
      <p:ext uri="{BB962C8B-B14F-4D97-AF65-F5344CB8AC3E}">
        <p14:creationId xmlns:p14="http://schemas.microsoft.com/office/powerpoint/2010/main" val="2255545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C63C4E8-90C2-6B44-A7B6-3910953A8B40}"/>
              </a:ext>
            </a:extLst>
          </p:cNvPr>
          <p:cNvSpPr>
            <a:spLocks noGrp="1"/>
          </p:cNvSpPr>
          <p:nvPr>
            <p:ph type="sldNum" sz="quarter" idx="12"/>
          </p:nvPr>
        </p:nvSpPr>
        <p:spPr/>
        <p:txBody>
          <a:bodyPr/>
          <a:lstStyle/>
          <a:p>
            <a:fld id="{E89BC60F-F4BF-4EE8-9F02-8A0093F1814F}" type="slidenum">
              <a:rPr lang="en-GB" smtClean="0"/>
              <a:t>58</a:t>
            </a:fld>
            <a:endParaRPr lang="en-GB"/>
          </a:p>
        </p:txBody>
      </p:sp>
      <p:sp>
        <p:nvSpPr>
          <p:cNvPr id="2" name="Title 1">
            <a:extLst>
              <a:ext uri="{FF2B5EF4-FFF2-40B4-BE49-F238E27FC236}">
                <a16:creationId xmlns:a16="http://schemas.microsoft.com/office/drawing/2014/main" id="{433C5E0A-0FDB-A145-99BE-27A3CC9698B0}"/>
              </a:ext>
            </a:extLst>
          </p:cNvPr>
          <p:cNvSpPr>
            <a:spLocks noGrp="1"/>
          </p:cNvSpPr>
          <p:nvPr>
            <p:ph type="title"/>
          </p:nvPr>
        </p:nvSpPr>
        <p:spPr/>
        <p:txBody>
          <a:bodyPr/>
          <a:lstStyle/>
          <a:p>
            <a:r>
              <a:rPr lang="en-US" dirty="0"/>
              <a:t>Parallel Computing</a:t>
            </a:r>
            <a:endParaRPr lang="en-GB" dirty="0"/>
          </a:p>
        </p:txBody>
      </p:sp>
      <p:sp>
        <p:nvSpPr>
          <p:cNvPr id="5" name="Rectangle 4">
            <a:extLst>
              <a:ext uri="{FF2B5EF4-FFF2-40B4-BE49-F238E27FC236}">
                <a16:creationId xmlns:a16="http://schemas.microsoft.com/office/drawing/2014/main" id="{AB441F42-690C-DD41-8BB2-4411224274D0}"/>
              </a:ext>
            </a:extLst>
          </p:cNvPr>
          <p:cNvSpPr/>
          <p:nvPr/>
        </p:nvSpPr>
        <p:spPr>
          <a:xfrm>
            <a:off x="2754103" y="1748872"/>
            <a:ext cx="1238864" cy="7374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Task 1</a:t>
            </a:r>
          </a:p>
        </p:txBody>
      </p:sp>
      <p:sp>
        <p:nvSpPr>
          <p:cNvPr id="6" name="Rectangle 5">
            <a:extLst>
              <a:ext uri="{FF2B5EF4-FFF2-40B4-BE49-F238E27FC236}">
                <a16:creationId xmlns:a16="http://schemas.microsoft.com/office/drawing/2014/main" id="{48960102-0AC8-6141-B325-70B7F45A1060}"/>
              </a:ext>
            </a:extLst>
          </p:cNvPr>
          <p:cNvSpPr/>
          <p:nvPr/>
        </p:nvSpPr>
        <p:spPr>
          <a:xfrm>
            <a:off x="4359219" y="1748870"/>
            <a:ext cx="1238864" cy="7374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Task 2</a:t>
            </a:r>
          </a:p>
        </p:txBody>
      </p:sp>
      <p:sp>
        <p:nvSpPr>
          <p:cNvPr id="7" name="Rectangle 6">
            <a:extLst>
              <a:ext uri="{FF2B5EF4-FFF2-40B4-BE49-F238E27FC236}">
                <a16:creationId xmlns:a16="http://schemas.microsoft.com/office/drawing/2014/main" id="{2A984C64-037D-9B4E-B893-288F8810994D}"/>
              </a:ext>
            </a:extLst>
          </p:cNvPr>
          <p:cNvSpPr/>
          <p:nvPr/>
        </p:nvSpPr>
        <p:spPr>
          <a:xfrm>
            <a:off x="5964335" y="1748870"/>
            <a:ext cx="1238864" cy="7374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Task 3</a:t>
            </a:r>
          </a:p>
        </p:txBody>
      </p:sp>
      <p:sp>
        <p:nvSpPr>
          <p:cNvPr id="8" name="Rectangle 7">
            <a:extLst>
              <a:ext uri="{FF2B5EF4-FFF2-40B4-BE49-F238E27FC236}">
                <a16:creationId xmlns:a16="http://schemas.microsoft.com/office/drawing/2014/main" id="{85DEFD77-0393-0F43-9D88-9A4045672F3E}"/>
              </a:ext>
            </a:extLst>
          </p:cNvPr>
          <p:cNvSpPr/>
          <p:nvPr/>
        </p:nvSpPr>
        <p:spPr>
          <a:xfrm>
            <a:off x="7569451" y="1748870"/>
            <a:ext cx="1238864" cy="7374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Task 4</a:t>
            </a:r>
          </a:p>
        </p:txBody>
      </p:sp>
      <p:grpSp>
        <p:nvGrpSpPr>
          <p:cNvPr id="10" name="Group 9">
            <a:extLst>
              <a:ext uri="{FF2B5EF4-FFF2-40B4-BE49-F238E27FC236}">
                <a16:creationId xmlns:a16="http://schemas.microsoft.com/office/drawing/2014/main" id="{EE6F59BA-AD05-944E-B204-38244354A1BD}"/>
              </a:ext>
            </a:extLst>
          </p:cNvPr>
          <p:cNvGrpSpPr/>
          <p:nvPr/>
        </p:nvGrpSpPr>
        <p:grpSpPr>
          <a:xfrm>
            <a:off x="3474262" y="3025836"/>
            <a:ext cx="670535" cy="956187"/>
            <a:chOff x="2091759" y="3371235"/>
            <a:chExt cx="670535" cy="956187"/>
          </a:xfrm>
        </p:grpSpPr>
        <p:sp>
          <p:nvSpPr>
            <p:cNvPr id="11" name="Notched Right Arrow 10">
              <a:extLst>
                <a:ext uri="{FF2B5EF4-FFF2-40B4-BE49-F238E27FC236}">
                  <a16:creationId xmlns:a16="http://schemas.microsoft.com/office/drawing/2014/main" id="{06CC0CD2-0F39-A741-A79D-49DD7925A12F}"/>
                </a:ext>
              </a:extLst>
            </p:cNvPr>
            <p:cNvSpPr/>
            <p:nvPr/>
          </p:nvSpPr>
          <p:spPr>
            <a:xfrm rot="3542513">
              <a:off x="2062974" y="3628103"/>
              <a:ext cx="956187" cy="442452"/>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694BAA9-F5A0-7F4B-B110-A42DCB4BBF35}"/>
                </a:ext>
              </a:extLst>
            </p:cNvPr>
            <p:cNvSpPr txBox="1"/>
            <p:nvPr/>
          </p:nvSpPr>
          <p:spPr>
            <a:xfrm>
              <a:off x="2091759" y="3639372"/>
              <a:ext cx="441146" cy="523220"/>
            </a:xfrm>
            <a:prstGeom prst="rect">
              <a:avLst/>
            </a:prstGeom>
            <a:noFill/>
          </p:spPr>
          <p:txBody>
            <a:bodyPr wrap="none" rtlCol="0">
              <a:spAutoFit/>
            </a:bodyPr>
            <a:lstStyle/>
            <a:p>
              <a:r>
                <a:rPr lang="en-US" sz="2800" dirty="0"/>
                <a:t>t</a:t>
              </a:r>
              <a:r>
                <a:rPr lang="en-US" sz="2800" baseline="-25000" dirty="0"/>
                <a:t>1</a:t>
              </a:r>
            </a:p>
          </p:txBody>
        </p:sp>
      </p:grpSp>
      <p:grpSp>
        <p:nvGrpSpPr>
          <p:cNvPr id="13" name="Group 12">
            <a:extLst>
              <a:ext uri="{FF2B5EF4-FFF2-40B4-BE49-F238E27FC236}">
                <a16:creationId xmlns:a16="http://schemas.microsoft.com/office/drawing/2014/main" id="{4A0A2608-4207-EE44-AD61-522C359703E4}"/>
              </a:ext>
            </a:extLst>
          </p:cNvPr>
          <p:cNvGrpSpPr/>
          <p:nvPr/>
        </p:nvGrpSpPr>
        <p:grpSpPr>
          <a:xfrm>
            <a:off x="7532011" y="3025836"/>
            <a:ext cx="877445" cy="956187"/>
            <a:chOff x="6149508" y="3371235"/>
            <a:chExt cx="877445" cy="956187"/>
          </a:xfrm>
        </p:grpSpPr>
        <p:sp>
          <p:nvSpPr>
            <p:cNvPr id="14" name="Notched Right Arrow 13">
              <a:extLst>
                <a:ext uri="{FF2B5EF4-FFF2-40B4-BE49-F238E27FC236}">
                  <a16:creationId xmlns:a16="http://schemas.microsoft.com/office/drawing/2014/main" id="{394DC892-A996-894A-A117-03A5A1BCC738}"/>
                </a:ext>
              </a:extLst>
            </p:cNvPr>
            <p:cNvSpPr/>
            <p:nvPr/>
          </p:nvSpPr>
          <p:spPr>
            <a:xfrm rot="18057487" flipH="1">
              <a:off x="5892640" y="3628103"/>
              <a:ext cx="956187" cy="442452"/>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6F5D256-4FEA-8340-A89E-74A19707B467}"/>
                </a:ext>
              </a:extLst>
            </p:cNvPr>
            <p:cNvSpPr txBox="1"/>
            <p:nvPr/>
          </p:nvSpPr>
          <p:spPr>
            <a:xfrm>
              <a:off x="6585807" y="3587718"/>
              <a:ext cx="441146" cy="523220"/>
            </a:xfrm>
            <a:prstGeom prst="rect">
              <a:avLst/>
            </a:prstGeom>
            <a:noFill/>
          </p:spPr>
          <p:txBody>
            <a:bodyPr wrap="none" rtlCol="0">
              <a:spAutoFit/>
            </a:bodyPr>
            <a:lstStyle/>
            <a:p>
              <a:r>
                <a:rPr lang="en-US" sz="2800" dirty="0"/>
                <a:t>t</a:t>
              </a:r>
              <a:r>
                <a:rPr lang="en-US" sz="2800" baseline="-25000" dirty="0"/>
                <a:t>4</a:t>
              </a:r>
            </a:p>
          </p:txBody>
        </p:sp>
      </p:grpSp>
      <p:grpSp>
        <p:nvGrpSpPr>
          <p:cNvPr id="16" name="Group 15">
            <a:extLst>
              <a:ext uri="{FF2B5EF4-FFF2-40B4-BE49-F238E27FC236}">
                <a16:creationId xmlns:a16="http://schemas.microsoft.com/office/drawing/2014/main" id="{3B055AE6-ECFC-8F4A-8E0F-CAC150F086F4}"/>
              </a:ext>
            </a:extLst>
          </p:cNvPr>
          <p:cNvGrpSpPr/>
          <p:nvPr/>
        </p:nvGrpSpPr>
        <p:grpSpPr>
          <a:xfrm>
            <a:off x="4941209" y="3025835"/>
            <a:ext cx="872793" cy="956187"/>
            <a:chOff x="3558706" y="3371234"/>
            <a:chExt cx="872793" cy="956187"/>
          </a:xfrm>
        </p:grpSpPr>
        <p:sp>
          <p:nvSpPr>
            <p:cNvPr id="17" name="Notched Right Arrow 16">
              <a:extLst>
                <a:ext uri="{FF2B5EF4-FFF2-40B4-BE49-F238E27FC236}">
                  <a16:creationId xmlns:a16="http://schemas.microsoft.com/office/drawing/2014/main" id="{7D8A307E-DEFA-FB45-ABDD-175FC48C7ABC}"/>
                </a:ext>
              </a:extLst>
            </p:cNvPr>
            <p:cNvSpPr/>
            <p:nvPr/>
          </p:nvSpPr>
          <p:spPr>
            <a:xfrm rot="4487480">
              <a:off x="3301838" y="3628102"/>
              <a:ext cx="956187" cy="442452"/>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37FBE63-882A-4147-B250-D8BAF5547732}"/>
                </a:ext>
              </a:extLst>
            </p:cNvPr>
            <p:cNvSpPr txBox="1"/>
            <p:nvPr/>
          </p:nvSpPr>
          <p:spPr>
            <a:xfrm>
              <a:off x="3990353" y="3581748"/>
              <a:ext cx="441146" cy="523220"/>
            </a:xfrm>
            <a:prstGeom prst="rect">
              <a:avLst/>
            </a:prstGeom>
            <a:noFill/>
          </p:spPr>
          <p:txBody>
            <a:bodyPr wrap="none" rtlCol="0">
              <a:spAutoFit/>
            </a:bodyPr>
            <a:lstStyle/>
            <a:p>
              <a:r>
                <a:rPr lang="en-US" sz="2800" dirty="0"/>
                <a:t>t</a:t>
              </a:r>
              <a:r>
                <a:rPr lang="en-US" sz="2800" baseline="-25000" dirty="0"/>
                <a:t>2</a:t>
              </a:r>
            </a:p>
          </p:txBody>
        </p:sp>
      </p:grpSp>
      <p:grpSp>
        <p:nvGrpSpPr>
          <p:cNvPr id="19" name="Group 18">
            <a:extLst>
              <a:ext uri="{FF2B5EF4-FFF2-40B4-BE49-F238E27FC236}">
                <a16:creationId xmlns:a16="http://schemas.microsoft.com/office/drawing/2014/main" id="{F932241A-046B-8D4E-AB5E-1186DC944C9B}"/>
              </a:ext>
            </a:extLst>
          </p:cNvPr>
          <p:cNvGrpSpPr/>
          <p:nvPr/>
        </p:nvGrpSpPr>
        <p:grpSpPr>
          <a:xfrm>
            <a:off x="6188234" y="3025835"/>
            <a:ext cx="825459" cy="956187"/>
            <a:chOff x="4805731" y="3371234"/>
            <a:chExt cx="825459" cy="956187"/>
          </a:xfrm>
        </p:grpSpPr>
        <p:sp>
          <p:nvSpPr>
            <p:cNvPr id="20" name="Notched Right Arrow 19">
              <a:extLst>
                <a:ext uri="{FF2B5EF4-FFF2-40B4-BE49-F238E27FC236}">
                  <a16:creationId xmlns:a16="http://schemas.microsoft.com/office/drawing/2014/main" id="{D8D75D3F-0299-FD4C-BD8F-16AE75661527}"/>
                </a:ext>
              </a:extLst>
            </p:cNvPr>
            <p:cNvSpPr/>
            <p:nvPr/>
          </p:nvSpPr>
          <p:spPr>
            <a:xfrm rot="17112520" flipH="1">
              <a:off x="4548863" y="3628102"/>
              <a:ext cx="956187" cy="442452"/>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806A63F-01BF-0B46-BDDC-39E2CA8222BE}"/>
                </a:ext>
              </a:extLst>
            </p:cNvPr>
            <p:cNvSpPr txBox="1"/>
            <p:nvPr/>
          </p:nvSpPr>
          <p:spPr>
            <a:xfrm>
              <a:off x="5190044" y="3581748"/>
              <a:ext cx="441146" cy="523220"/>
            </a:xfrm>
            <a:prstGeom prst="rect">
              <a:avLst/>
            </a:prstGeom>
            <a:noFill/>
          </p:spPr>
          <p:txBody>
            <a:bodyPr wrap="none" rtlCol="0">
              <a:spAutoFit/>
            </a:bodyPr>
            <a:lstStyle/>
            <a:p>
              <a:r>
                <a:rPr lang="en-US" sz="2800"/>
                <a:t>t</a:t>
              </a:r>
              <a:r>
                <a:rPr lang="en-US" sz="2800" baseline="-25000" dirty="0"/>
                <a:t>3</a:t>
              </a:r>
            </a:p>
          </p:txBody>
        </p:sp>
      </p:grpSp>
      <p:sp>
        <p:nvSpPr>
          <p:cNvPr id="22" name="TextBox 21">
            <a:extLst>
              <a:ext uri="{FF2B5EF4-FFF2-40B4-BE49-F238E27FC236}">
                <a16:creationId xmlns:a16="http://schemas.microsoft.com/office/drawing/2014/main" id="{21758EE7-DAA2-8C45-8A52-528DCA45DC5D}"/>
              </a:ext>
            </a:extLst>
          </p:cNvPr>
          <p:cNvSpPr txBox="1"/>
          <p:nvPr/>
        </p:nvSpPr>
        <p:spPr>
          <a:xfrm>
            <a:off x="1954967" y="5576034"/>
            <a:ext cx="4300473" cy="810478"/>
          </a:xfrm>
          <a:prstGeom prst="rect">
            <a:avLst/>
          </a:prstGeom>
          <a:noFill/>
        </p:spPr>
        <p:txBody>
          <a:bodyPr wrap="none" rtlCol="0">
            <a:spAutoFit/>
          </a:bodyPr>
          <a:lstStyle/>
          <a:p>
            <a:r>
              <a:rPr lang="en-US" sz="2800" dirty="0"/>
              <a:t>Total time = t</a:t>
            </a:r>
            <a:r>
              <a:rPr lang="en-US" sz="2800" baseline="-25000" dirty="0"/>
              <a:t>1</a:t>
            </a:r>
            <a:r>
              <a:rPr lang="en-US" sz="2800" dirty="0"/>
              <a:t> + t</a:t>
            </a:r>
            <a:r>
              <a:rPr lang="en-US" sz="2800" baseline="-25000" dirty="0"/>
              <a:t>2</a:t>
            </a:r>
            <a:r>
              <a:rPr lang="en-US" sz="2800" dirty="0"/>
              <a:t> + t</a:t>
            </a:r>
            <a:r>
              <a:rPr lang="en-US" sz="2800" baseline="-25000" dirty="0"/>
              <a:t>3</a:t>
            </a:r>
            <a:r>
              <a:rPr lang="en-US" sz="2800" dirty="0"/>
              <a:t> + t</a:t>
            </a:r>
            <a:r>
              <a:rPr lang="en-US" sz="2800" baseline="-25000" dirty="0"/>
              <a:t>4</a:t>
            </a:r>
          </a:p>
          <a:p>
            <a:r>
              <a:rPr lang="en-US" sz="2800" baseline="-25000" dirty="0"/>
              <a:t> </a:t>
            </a:r>
          </a:p>
        </p:txBody>
      </p:sp>
      <p:pic>
        <p:nvPicPr>
          <p:cNvPr id="23" name="Picture 22">
            <a:extLst>
              <a:ext uri="{FF2B5EF4-FFF2-40B4-BE49-F238E27FC236}">
                <a16:creationId xmlns:a16="http://schemas.microsoft.com/office/drawing/2014/main" id="{E7A3105C-5CE5-214B-BBC5-7FAA9B999A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2267" y="4134224"/>
            <a:ext cx="1952625" cy="1594644"/>
          </a:xfrm>
          <a:prstGeom prst="rect">
            <a:avLst/>
          </a:prstGeom>
        </p:spPr>
      </p:pic>
    </p:spTree>
    <p:extLst>
      <p:ext uri="{BB962C8B-B14F-4D97-AF65-F5344CB8AC3E}">
        <p14:creationId xmlns:p14="http://schemas.microsoft.com/office/powerpoint/2010/main" val="817803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65B29B7-6E6A-1844-8F14-9A8876E67AC8}"/>
              </a:ext>
            </a:extLst>
          </p:cNvPr>
          <p:cNvSpPr>
            <a:spLocks noGrp="1"/>
          </p:cNvSpPr>
          <p:nvPr>
            <p:ph type="sldNum" sz="quarter" idx="12"/>
          </p:nvPr>
        </p:nvSpPr>
        <p:spPr/>
        <p:txBody>
          <a:bodyPr/>
          <a:lstStyle/>
          <a:p>
            <a:fld id="{E89BC60F-F4BF-4EE8-9F02-8A0093F1814F}" type="slidenum">
              <a:rPr lang="en-GB" smtClean="0"/>
              <a:t>59</a:t>
            </a:fld>
            <a:endParaRPr lang="en-GB"/>
          </a:p>
        </p:txBody>
      </p:sp>
      <p:sp>
        <p:nvSpPr>
          <p:cNvPr id="2" name="Title 1">
            <a:extLst>
              <a:ext uri="{FF2B5EF4-FFF2-40B4-BE49-F238E27FC236}">
                <a16:creationId xmlns:a16="http://schemas.microsoft.com/office/drawing/2014/main" id="{009D3360-EB90-CF4C-AA67-2D84252AE16D}"/>
              </a:ext>
            </a:extLst>
          </p:cNvPr>
          <p:cNvSpPr>
            <a:spLocks noGrp="1"/>
          </p:cNvSpPr>
          <p:nvPr>
            <p:ph type="title"/>
          </p:nvPr>
        </p:nvSpPr>
        <p:spPr/>
        <p:txBody>
          <a:bodyPr/>
          <a:lstStyle/>
          <a:p>
            <a:r>
              <a:rPr lang="en-GB" dirty="0"/>
              <a:t>Parallel computing</a:t>
            </a:r>
          </a:p>
        </p:txBody>
      </p:sp>
      <p:sp>
        <p:nvSpPr>
          <p:cNvPr id="5" name="Rectangle 4">
            <a:extLst>
              <a:ext uri="{FF2B5EF4-FFF2-40B4-BE49-F238E27FC236}">
                <a16:creationId xmlns:a16="http://schemas.microsoft.com/office/drawing/2014/main" id="{B1AEAC1B-CDA8-6C4D-BFDE-DDE1C990429E}"/>
              </a:ext>
            </a:extLst>
          </p:cNvPr>
          <p:cNvSpPr/>
          <p:nvPr/>
        </p:nvSpPr>
        <p:spPr>
          <a:xfrm>
            <a:off x="2753460" y="1686223"/>
            <a:ext cx="1238864" cy="7374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Task 1</a:t>
            </a:r>
          </a:p>
        </p:txBody>
      </p:sp>
      <p:sp>
        <p:nvSpPr>
          <p:cNvPr id="6" name="Rectangle 5">
            <a:extLst>
              <a:ext uri="{FF2B5EF4-FFF2-40B4-BE49-F238E27FC236}">
                <a16:creationId xmlns:a16="http://schemas.microsoft.com/office/drawing/2014/main" id="{E04A8A46-BBA4-034E-BF14-1A05DB6B6B51}"/>
              </a:ext>
            </a:extLst>
          </p:cNvPr>
          <p:cNvSpPr/>
          <p:nvPr/>
        </p:nvSpPr>
        <p:spPr>
          <a:xfrm>
            <a:off x="4358576" y="1686221"/>
            <a:ext cx="1238864" cy="7374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Task 2</a:t>
            </a:r>
          </a:p>
        </p:txBody>
      </p:sp>
      <p:sp>
        <p:nvSpPr>
          <p:cNvPr id="7" name="Rectangle 6">
            <a:extLst>
              <a:ext uri="{FF2B5EF4-FFF2-40B4-BE49-F238E27FC236}">
                <a16:creationId xmlns:a16="http://schemas.microsoft.com/office/drawing/2014/main" id="{2E1DAA27-0F42-884C-B955-2BF2D9D6069B}"/>
              </a:ext>
            </a:extLst>
          </p:cNvPr>
          <p:cNvSpPr/>
          <p:nvPr/>
        </p:nvSpPr>
        <p:spPr>
          <a:xfrm>
            <a:off x="5963692" y="1686221"/>
            <a:ext cx="1238864" cy="7374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Task 3</a:t>
            </a:r>
          </a:p>
        </p:txBody>
      </p:sp>
      <p:sp>
        <p:nvSpPr>
          <p:cNvPr id="8" name="Rectangle 7">
            <a:extLst>
              <a:ext uri="{FF2B5EF4-FFF2-40B4-BE49-F238E27FC236}">
                <a16:creationId xmlns:a16="http://schemas.microsoft.com/office/drawing/2014/main" id="{21C7D5D4-F4CC-9E4D-86E5-3F775841FDDE}"/>
              </a:ext>
            </a:extLst>
          </p:cNvPr>
          <p:cNvSpPr/>
          <p:nvPr/>
        </p:nvSpPr>
        <p:spPr>
          <a:xfrm>
            <a:off x="7568808" y="1686221"/>
            <a:ext cx="1238864" cy="7374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Task 4</a:t>
            </a:r>
          </a:p>
        </p:txBody>
      </p:sp>
      <p:grpSp>
        <p:nvGrpSpPr>
          <p:cNvPr id="9" name="Group 8">
            <a:extLst>
              <a:ext uri="{FF2B5EF4-FFF2-40B4-BE49-F238E27FC236}">
                <a16:creationId xmlns:a16="http://schemas.microsoft.com/office/drawing/2014/main" id="{A7541BC0-502A-A14D-8334-ED4B9B059D80}"/>
              </a:ext>
            </a:extLst>
          </p:cNvPr>
          <p:cNvGrpSpPr/>
          <p:nvPr/>
        </p:nvGrpSpPr>
        <p:grpSpPr>
          <a:xfrm>
            <a:off x="3147058" y="2738449"/>
            <a:ext cx="793033" cy="956187"/>
            <a:chOff x="1765198" y="3146497"/>
            <a:chExt cx="793033" cy="956187"/>
          </a:xfrm>
        </p:grpSpPr>
        <p:sp>
          <p:nvSpPr>
            <p:cNvPr id="10" name="Notched Right Arrow 9">
              <a:extLst>
                <a:ext uri="{FF2B5EF4-FFF2-40B4-BE49-F238E27FC236}">
                  <a16:creationId xmlns:a16="http://schemas.microsoft.com/office/drawing/2014/main" id="{3555E6A6-CC73-2546-A1D4-422C1F690465}"/>
                </a:ext>
              </a:extLst>
            </p:cNvPr>
            <p:cNvSpPr/>
            <p:nvPr/>
          </p:nvSpPr>
          <p:spPr>
            <a:xfrm rot="5400000">
              <a:off x="1508330" y="3403365"/>
              <a:ext cx="956187" cy="442452"/>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9C3CC760-9037-4F44-8752-5F4A5AC5982E}"/>
                </a:ext>
              </a:extLst>
            </p:cNvPr>
            <p:cNvSpPr txBox="1"/>
            <p:nvPr/>
          </p:nvSpPr>
          <p:spPr>
            <a:xfrm>
              <a:off x="2117085" y="3290003"/>
              <a:ext cx="441146" cy="523220"/>
            </a:xfrm>
            <a:prstGeom prst="rect">
              <a:avLst/>
            </a:prstGeom>
            <a:noFill/>
          </p:spPr>
          <p:txBody>
            <a:bodyPr wrap="none" rtlCol="0">
              <a:spAutoFit/>
            </a:bodyPr>
            <a:lstStyle/>
            <a:p>
              <a:r>
                <a:rPr lang="en-US" sz="2800" dirty="0"/>
                <a:t>t</a:t>
              </a:r>
              <a:r>
                <a:rPr lang="en-US" sz="2800" baseline="-25000" dirty="0"/>
                <a:t>1</a:t>
              </a:r>
            </a:p>
          </p:txBody>
        </p:sp>
      </p:grpSp>
      <p:grpSp>
        <p:nvGrpSpPr>
          <p:cNvPr id="16" name="Group 15">
            <a:extLst>
              <a:ext uri="{FF2B5EF4-FFF2-40B4-BE49-F238E27FC236}">
                <a16:creationId xmlns:a16="http://schemas.microsoft.com/office/drawing/2014/main" id="{261FD717-61E9-3946-9DC9-F957B9400E2E}"/>
              </a:ext>
            </a:extLst>
          </p:cNvPr>
          <p:cNvGrpSpPr/>
          <p:nvPr/>
        </p:nvGrpSpPr>
        <p:grpSpPr>
          <a:xfrm>
            <a:off x="4756782" y="2738449"/>
            <a:ext cx="800580" cy="956187"/>
            <a:chOff x="3374922" y="3146497"/>
            <a:chExt cx="800580" cy="956187"/>
          </a:xfrm>
        </p:grpSpPr>
        <p:sp>
          <p:nvSpPr>
            <p:cNvPr id="17" name="TextBox 16">
              <a:extLst>
                <a:ext uri="{FF2B5EF4-FFF2-40B4-BE49-F238E27FC236}">
                  <a16:creationId xmlns:a16="http://schemas.microsoft.com/office/drawing/2014/main" id="{4E60FD93-CEBC-4944-8B9E-5ADF69BF023D}"/>
                </a:ext>
              </a:extLst>
            </p:cNvPr>
            <p:cNvSpPr txBox="1"/>
            <p:nvPr/>
          </p:nvSpPr>
          <p:spPr>
            <a:xfrm>
              <a:off x="3734356" y="3290003"/>
              <a:ext cx="441146" cy="523220"/>
            </a:xfrm>
            <a:prstGeom prst="rect">
              <a:avLst/>
            </a:prstGeom>
            <a:noFill/>
          </p:spPr>
          <p:txBody>
            <a:bodyPr wrap="none" rtlCol="0">
              <a:spAutoFit/>
            </a:bodyPr>
            <a:lstStyle/>
            <a:p>
              <a:r>
                <a:rPr lang="en-US" sz="2800"/>
                <a:t>t</a:t>
              </a:r>
              <a:r>
                <a:rPr lang="en-US" sz="2800" baseline="-25000" dirty="0"/>
                <a:t>2</a:t>
              </a:r>
            </a:p>
          </p:txBody>
        </p:sp>
        <p:sp>
          <p:nvSpPr>
            <p:cNvPr id="18" name="Notched Right Arrow 17">
              <a:extLst>
                <a:ext uri="{FF2B5EF4-FFF2-40B4-BE49-F238E27FC236}">
                  <a16:creationId xmlns:a16="http://schemas.microsoft.com/office/drawing/2014/main" id="{96775AF7-48AE-0A4C-B2FE-275F0144F2BF}"/>
                </a:ext>
              </a:extLst>
            </p:cNvPr>
            <p:cNvSpPr/>
            <p:nvPr/>
          </p:nvSpPr>
          <p:spPr>
            <a:xfrm rot="5400000">
              <a:off x="3118054" y="3403365"/>
              <a:ext cx="956187" cy="442452"/>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3A13B924-EB9D-9F4E-BC83-742BA18F39D3}"/>
              </a:ext>
            </a:extLst>
          </p:cNvPr>
          <p:cNvGrpSpPr/>
          <p:nvPr/>
        </p:nvGrpSpPr>
        <p:grpSpPr>
          <a:xfrm>
            <a:off x="7967014" y="2735049"/>
            <a:ext cx="801577" cy="956187"/>
            <a:chOff x="6585154" y="3143097"/>
            <a:chExt cx="801577" cy="956187"/>
          </a:xfrm>
        </p:grpSpPr>
        <p:sp>
          <p:nvSpPr>
            <p:cNvPr id="20" name="TextBox 19">
              <a:extLst>
                <a:ext uri="{FF2B5EF4-FFF2-40B4-BE49-F238E27FC236}">
                  <a16:creationId xmlns:a16="http://schemas.microsoft.com/office/drawing/2014/main" id="{9AC35439-2B43-104E-9C8A-6FC038071357}"/>
                </a:ext>
              </a:extLst>
            </p:cNvPr>
            <p:cNvSpPr txBox="1"/>
            <p:nvPr/>
          </p:nvSpPr>
          <p:spPr>
            <a:xfrm>
              <a:off x="6945585" y="3286859"/>
              <a:ext cx="441146" cy="523220"/>
            </a:xfrm>
            <a:prstGeom prst="rect">
              <a:avLst/>
            </a:prstGeom>
            <a:noFill/>
          </p:spPr>
          <p:txBody>
            <a:bodyPr wrap="none" rtlCol="0">
              <a:spAutoFit/>
            </a:bodyPr>
            <a:lstStyle/>
            <a:p>
              <a:r>
                <a:rPr lang="en-US" sz="2800" dirty="0"/>
                <a:t>t</a:t>
              </a:r>
              <a:r>
                <a:rPr lang="en-US" sz="2800" baseline="-25000" dirty="0"/>
                <a:t>4</a:t>
              </a:r>
            </a:p>
          </p:txBody>
        </p:sp>
        <p:sp>
          <p:nvSpPr>
            <p:cNvPr id="21" name="Notched Right Arrow 20">
              <a:extLst>
                <a:ext uri="{FF2B5EF4-FFF2-40B4-BE49-F238E27FC236}">
                  <a16:creationId xmlns:a16="http://schemas.microsoft.com/office/drawing/2014/main" id="{B3ADE107-4DBB-8549-B092-1F4C9A082808}"/>
                </a:ext>
              </a:extLst>
            </p:cNvPr>
            <p:cNvSpPr/>
            <p:nvPr/>
          </p:nvSpPr>
          <p:spPr>
            <a:xfrm rot="5400000">
              <a:off x="6328286" y="3399965"/>
              <a:ext cx="956187" cy="442452"/>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a:extLst>
              <a:ext uri="{FF2B5EF4-FFF2-40B4-BE49-F238E27FC236}">
                <a16:creationId xmlns:a16="http://schemas.microsoft.com/office/drawing/2014/main" id="{6C1AF1F1-29A9-6E4E-B5B9-A7EA42CC4085}"/>
              </a:ext>
            </a:extLst>
          </p:cNvPr>
          <p:cNvGrpSpPr/>
          <p:nvPr/>
        </p:nvGrpSpPr>
        <p:grpSpPr>
          <a:xfrm>
            <a:off x="6361898" y="2735049"/>
            <a:ext cx="802884" cy="956187"/>
            <a:chOff x="4980038" y="3143097"/>
            <a:chExt cx="802884" cy="956187"/>
          </a:xfrm>
        </p:grpSpPr>
        <p:sp>
          <p:nvSpPr>
            <p:cNvPr id="23" name="TextBox 22">
              <a:extLst>
                <a:ext uri="{FF2B5EF4-FFF2-40B4-BE49-F238E27FC236}">
                  <a16:creationId xmlns:a16="http://schemas.microsoft.com/office/drawing/2014/main" id="{0F758E55-06CC-4C43-B02E-3FCF5034ACC6}"/>
                </a:ext>
              </a:extLst>
            </p:cNvPr>
            <p:cNvSpPr txBox="1"/>
            <p:nvPr/>
          </p:nvSpPr>
          <p:spPr>
            <a:xfrm>
              <a:off x="5341776" y="3286859"/>
              <a:ext cx="441146" cy="523220"/>
            </a:xfrm>
            <a:prstGeom prst="rect">
              <a:avLst/>
            </a:prstGeom>
            <a:noFill/>
          </p:spPr>
          <p:txBody>
            <a:bodyPr wrap="none" rtlCol="0">
              <a:spAutoFit/>
            </a:bodyPr>
            <a:lstStyle/>
            <a:p>
              <a:r>
                <a:rPr lang="en-US" sz="2800"/>
                <a:t>t</a:t>
              </a:r>
              <a:r>
                <a:rPr lang="en-US" sz="2800" baseline="-25000" dirty="0"/>
                <a:t>3</a:t>
              </a:r>
            </a:p>
          </p:txBody>
        </p:sp>
        <p:sp>
          <p:nvSpPr>
            <p:cNvPr id="24" name="Notched Right Arrow 23">
              <a:extLst>
                <a:ext uri="{FF2B5EF4-FFF2-40B4-BE49-F238E27FC236}">
                  <a16:creationId xmlns:a16="http://schemas.microsoft.com/office/drawing/2014/main" id="{87007646-C03A-054B-8CAD-38B0550DD971}"/>
                </a:ext>
              </a:extLst>
            </p:cNvPr>
            <p:cNvSpPr/>
            <p:nvPr/>
          </p:nvSpPr>
          <p:spPr>
            <a:xfrm rot="5400000">
              <a:off x="4723170" y="3399965"/>
              <a:ext cx="956187" cy="442452"/>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36B12638-4A80-6E4D-9BD0-2D66D5262045}"/>
              </a:ext>
            </a:extLst>
          </p:cNvPr>
          <p:cNvSpPr txBox="1"/>
          <p:nvPr/>
        </p:nvSpPr>
        <p:spPr>
          <a:xfrm>
            <a:off x="508868" y="5756034"/>
            <a:ext cx="5272341" cy="810478"/>
          </a:xfrm>
          <a:prstGeom prst="rect">
            <a:avLst/>
          </a:prstGeom>
          <a:noFill/>
        </p:spPr>
        <p:txBody>
          <a:bodyPr wrap="none" rtlCol="0">
            <a:spAutoFit/>
          </a:bodyPr>
          <a:lstStyle/>
          <a:p>
            <a:r>
              <a:rPr lang="en-US" sz="2800" dirty="0"/>
              <a:t>Total time = longest of t</a:t>
            </a:r>
            <a:r>
              <a:rPr lang="en-US" sz="2800" baseline="-25000" dirty="0"/>
              <a:t>1</a:t>
            </a:r>
            <a:r>
              <a:rPr lang="en-US" sz="2800" dirty="0"/>
              <a:t>, t</a:t>
            </a:r>
            <a:r>
              <a:rPr lang="en-US" sz="2800" baseline="-25000" dirty="0"/>
              <a:t>2</a:t>
            </a:r>
            <a:r>
              <a:rPr lang="en-US" sz="2800" dirty="0"/>
              <a:t>, t</a:t>
            </a:r>
            <a:r>
              <a:rPr lang="en-US" sz="2800" baseline="-25000" dirty="0"/>
              <a:t>3</a:t>
            </a:r>
            <a:r>
              <a:rPr lang="en-US" sz="2800" dirty="0"/>
              <a:t>, t</a:t>
            </a:r>
            <a:r>
              <a:rPr lang="en-US" sz="2800" baseline="-25000" dirty="0"/>
              <a:t>4</a:t>
            </a:r>
          </a:p>
          <a:p>
            <a:r>
              <a:rPr lang="en-US" sz="2800" baseline="-25000" dirty="0"/>
              <a:t> </a:t>
            </a:r>
          </a:p>
        </p:txBody>
      </p:sp>
      <p:pic>
        <p:nvPicPr>
          <p:cNvPr id="27" name="Picture 26">
            <a:extLst>
              <a:ext uri="{FF2B5EF4-FFF2-40B4-BE49-F238E27FC236}">
                <a16:creationId xmlns:a16="http://schemas.microsoft.com/office/drawing/2014/main" id="{CC784E7F-947F-BA40-9D9D-37B3F88A75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9903" y="3920950"/>
            <a:ext cx="1641306" cy="1340400"/>
          </a:xfrm>
          <a:prstGeom prst="rect">
            <a:avLst/>
          </a:prstGeom>
        </p:spPr>
      </p:pic>
      <p:pic>
        <p:nvPicPr>
          <p:cNvPr id="28" name="Picture 27">
            <a:extLst>
              <a:ext uri="{FF2B5EF4-FFF2-40B4-BE49-F238E27FC236}">
                <a16:creationId xmlns:a16="http://schemas.microsoft.com/office/drawing/2014/main" id="{DD513C42-7508-6447-87E6-6947796E2F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1691" y="3894140"/>
            <a:ext cx="1641306" cy="1340400"/>
          </a:xfrm>
          <a:prstGeom prst="rect">
            <a:avLst/>
          </a:prstGeom>
        </p:spPr>
      </p:pic>
      <p:pic>
        <p:nvPicPr>
          <p:cNvPr id="29" name="Picture 28">
            <a:extLst>
              <a:ext uri="{FF2B5EF4-FFF2-40B4-BE49-F238E27FC236}">
                <a16:creationId xmlns:a16="http://schemas.microsoft.com/office/drawing/2014/main" id="{616F75E4-6696-1E4B-B279-CC70239C86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76543" y="3920950"/>
            <a:ext cx="1641306" cy="1340400"/>
          </a:xfrm>
          <a:prstGeom prst="rect">
            <a:avLst/>
          </a:prstGeom>
        </p:spPr>
      </p:pic>
      <p:pic>
        <p:nvPicPr>
          <p:cNvPr id="30" name="Picture 29">
            <a:extLst>
              <a:ext uri="{FF2B5EF4-FFF2-40B4-BE49-F238E27FC236}">
                <a16:creationId xmlns:a16="http://schemas.microsoft.com/office/drawing/2014/main" id="{8889C289-203B-A54C-BEB8-6601554F87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67586" y="3890838"/>
            <a:ext cx="1641306" cy="1340400"/>
          </a:xfrm>
          <a:prstGeom prst="rect">
            <a:avLst/>
          </a:prstGeom>
        </p:spPr>
      </p:pic>
    </p:spTree>
    <p:extLst>
      <p:ext uri="{BB962C8B-B14F-4D97-AF65-F5344CB8AC3E}">
        <p14:creationId xmlns:p14="http://schemas.microsoft.com/office/powerpoint/2010/main" val="2398803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dissolve">
                                      <p:cBhvr>
                                        <p:cTn id="1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D79A3F43-1B06-0E4C-89B4-962E2734B617}"/>
              </a:ext>
            </a:extLst>
          </p:cNvPr>
          <p:cNvSpPr>
            <a:spLocks noGrp="1"/>
          </p:cNvSpPr>
          <p:nvPr>
            <p:ph idx="1"/>
          </p:nvPr>
        </p:nvSpPr>
        <p:spPr/>
        <p:txBody>
          <a:bodyPr/>
          <a:lstStyle/>
          <a:p>
            <a:pPr marL="342900" indent="-342900">
              <a:buFont typeface="Arial" panose="020B0604020202020204" pitchFamily="34" charset="0"/>
              <a:buChar char="•"/>
            </a:pPr>
            <a:r>
              <a:rPr lang="en-US" dirty="0"/>
              <a:t>Every cluster node has two file systems</a:t>
            </a:r>
          </a:p>
          <a:p>
            <a:endParaRPr lang="en-GB" dirty="0"/>
          </a:p>
        </p:txBody>
      </p:sp>
      <p:sp>
        <p:nvSpPr>
          <p:cNvPr id="4" name="Title 3">
            <a:extLst>
              <a:ext uri="{FF2B5EF4-FFF2-40B4-BE49-F238E27FC236}">
                <a16:creationId xmlns:a16="http://schemas.microsoft.com/office/drawing/2014/main" id="{39A7B2EF-F091-9A45-BFF3-519A44DF45C9}"/>
              </a:ext>
            </a:extLst>
          </p:cNvPr>
          <p:cNvSpPr>
            <a:spLocks noGrp="1"/>
          </p:cNvSpPr>
          <p:nvPr>
            <p:ph type="title"/>
          </p:nvPr>
        </p:nvSpPr>
        <p:spPr/>
        <p:txBody>
          <a:bodyPr/>
          <a:lstStyle/>
          <a:p>
            <a:r>
              <a:rPr lang="en-US" dirty="0"/>
              <a:t>Filesystems</a:t>
            </a:r>
            <a:endParaRPr lang="en-GB" dirty="0"/>
          </a:p>
        </p:txBody>
      </p:sp>
      <p:pic>
        <p:nvPicPr>
          <p:cNvPr id="6" name="Picture 5">
            <a:extLst>
              <a:ext uri="{FF2B5EF4-FFF2-40B4-BE49-F238E27FC236}">
                <a16:creationId xmlns:a16="http://schemas.microsoft.com/office/drawing/2014/main" id="{6963E059-0295-F844-A1EB-D686458E08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6721" y="4774936"/>
            <a:ext cx="2438400" cy="1308100"/>
          </a:xfrm>
          <a:prstGeom prst="rect">
            <a:avLst/>
          </a:prstGeom>
        </p:spPr>
      </p:pic>
      <p:sp>
        <p:nvSpPr>
          <p:cNvPr id="7" name="Can 6">
            <a:extLst>
              <a:ext uri="{FF2B5EF4-FFF2-40B4-BE49-F238E27FC236}">
                <a16:creationId xmlns:a16="http://schemas.microsoft.com/office/drawing/2014/main" id="{7A741D9B-5AC3-984C-BF2D-F6CBFBDAA793}"/>
              </a:ext>
            </a:extLst>
          </p:cNvPr>
          <p:cNvSpPr/>
          <p:nvPr/>
        </p:nvSpPr>
        <p:spPr>
          <a:xfrm>
            <a:off x="7892768" y="4976611"/>
            <a:ext cx="764498" cy="627364"/>
          </a:xfrm>
          <a:prstGeom prst="can">
            <a:avLst>
              <a:gd name="adj" fmla="val 50000"/>
            </a:avLst>
          </a:prstGeom>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3501E147-9F55-0648-9C83-83041C7DA47A}"/>
              </a:ext>
            </a:extLst>
          </p:cNvPr>
          <p:cNvCxnSpPr/>
          <p:nvPr/>
        </p:nvCxnSpPr>
        <p:spPr>
          <a:xfrm>
            <a:off x="7180282" y="5169261"/>
            <a:ext cx="719528" cy="0"/>
          </a:xfrm>
          <a:prstGeom prst="line">
            <a:avLst/>
          </a:prstGeom>
          <a:ln w="25400">
            <a:solidFill>
              <a:schemeClr val="tx1"/>
            </a:solidFill>
            <a:headEnd type="stealth" w="lg" len="med"/>
            <a:tailEnd type="stealth" w="lg" len="med"/>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825C55BF-7AA9-B642-8B8F-BFE376F7DA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6721" y="3832713"/>
            <a:ext cx="2438400" cy="1308100"/>
          </a:xfrm>
          <a:prstGeom prst="rect">
            <a:avLst/>
          </a:prstGeom>
        </p:spPr>
      </p:pic>
      <p:sp>
        <p:nvSpPr>
          <p:cNvPr id="10" name="Can 9">
            <a:extLst>
              <a:ext uri="{FF2B5EF4-FFF2-40B4-BE49-F238E27FC236}">
                <a16:creationId xmlns:a16="http://schemas.microsoft.com/office/drawing/2014/main" id="{0C651CAB-CF52-124E-AA47-1621EDDBE08C}"/>
              </a:ext>
            </a:extLst>
          </p:cNvPr>
          <p:cNvSpPr/>
          <p:nvPr/>
        </p:nvSpPr>
        <p:spPr>
          <a:xfrm>
            <a:off x="7892768" y="4034388"/>
            <a:ext cx="764498" cy="627364"/>
          </a:xfrm>
          <a:prstGeom prst="can">
            <a:avLst>
              <a:gd name="adj" fmla="val 50000"/>
            </a:avLst>
          </a:prstGeom>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44232BB8-CC66-3247-9B2A-84CAD87358AA}"/>
              </a:ext>
            </a:extLst>
          </p:cNvPr>
          <p:cNvCxnSpPr/>
          <p:nvPr/>
        </p:nvCxnSpPr>
        <p:spPr>
          <a:xfrm>
            <a:off x="7180282" y="4227038"/>
            <a:ext cx="719528" cy="0"/>
          </a:xfrm>
          <a:prstGeom prst="line">
            <a:avLst/>
          </a:prstGeom>
          <a:ln w="25400">
            <a:solidFill>
              <a:schemeClr val="tx1"/>
            </a:solidFill>
            <a:headEnd type="stealth" w="lg" len="med"/>
            <a:tailEnd type="stealth" w="lg" len="med"/>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FFD32294-9DA1-FB49-8C28-A225FA869B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6721" y="2860773"/>
            <a:ext cx="2438400" cy="1308100"/>
          </a:xfrm>
          <a:prstGeom prst="rect">
            <a:avLst/>
          </a:prstGeom>
        </p:spPr>
      </p:pic>
      <p:sp>
        <p:nvSpPr>
          <p:cNvPr id="13" name="Can 12">
            <a:extLst>
              <a:ext uri="{FF2B5EF4-FFF2-40B4-BE49-F238E27FC236}">
                <a16:creationId xmlns:a16="http://schemas.microsoft.com/office/drawing/2014/main" id="{EEAF37E8-B51E-2444-A84A-B106BB54EE48}"/>
              </a:ext>
            </a:extLst>
          </p:cNvPr>
          <p:cNvSpPr/>
          <p:nvPr/>
        </p:nvSpPr>
        <p:spPr>
          <a:xfrm>
            <a:off x="7892768" y="3062448"/>
            <a:ext cx="764498" cy="627364"/>
          </a:xfrm>
          <a:prstGeom prst="can">
            <a:avLst>
              <a:gd name="adj" fmla="val 50000"/>
            </a:avLst>
          </a:prstGeom>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70C402B8-0FE9-F243-B289-2E483B4DE43F}"/>
              </a:ext>
            </a:extLst>
          </p:cNvPr>
          <p:cNvCxnSpPr/>
          <p:nvPr/>
        </p:nvCxnSpPr>
        <p:spPr>
          <a:xfrm>
            <a:off x="7180282" y="3255098"/>
            <a:ext cx="719528" cy="0"/>
          </a:xfrm>
          <a:prstGeom prst="line">
            <a:avLst/>
          </a:prstGeom>
          <a:ln w="25400">
            <a:solidFill>
              <a:schemeClr val="tx1"/>
            </a:solidFill>
            <a:headEnd type="stealth" w="lg" len="med"/>
            <a:tailEnd type="stealth" w="lg" len="med"/>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81955571-2292-DD46-86AD-8267C4822F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6721" y="1914034"/>
            <a:ext cx="2438400" cy="1308100"/>
          </a:xfrm>
          <a:prstGeom prst="rect">
            <a:avLst/>
          </a:prstGeom>
        </p:spPr>
      </p:pic>
      <p:sp>
        <p:nvSpPr>
          <p:cNvPr id="16" name="Can 15">
            <a:extLst>
              <a:ext uri="{FF2B5EF4-FFF2-40B4-BE49-F238E27FC236}">
                <a16:creationId xmlns:a16="http://schemas.microsoft.com/office/drawing/2014/main" id="{E4F2BC6E-B86E-9140-8587-1211A51B9029}"/>
              </a:ext>
            </a:extLst>
          </p:cNvPr>
          <p:cNvSpPr/>
          <p:nvPr/>
        </p:nvSpPr>
        <p:spPr>
          <a:xfrm>
            <a:off x="7892768" y="2115709"/>
            <a:ext cx="764498" cy="627364"/>
          </a:xfrm>
          <a:prstGeom prst="can">
            <a:avLst>
              <a:gd name="adj" fmla="val 50000"/>
            </a:avLst>
          </a:prstGeom>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A91C5B9F-C4CB-8642-A8B0-39F7FD98EC9B}"/>
              </a:ext>
            </a:extLst>
          </p:cNvPr>
          <p:cNvCxnSpPr/>
          <p:nvPr/>
        </p:nvCxnSpPr>
        <p:spPr>
          <a:xfrm>
            <a:off x="7180282" y="2308359"/>
            <a:ext cx="719528" cy="0"/>
          </a:xfrm>
          <a:prstGeom prst="line">
            <a:avLst/>
          </a:prstGeom>
          <a:ln w="25400">
            <a:solidFill>
              <a:schemeClr val="tx1"/>
            </a:solidFill>
            <a:headEnd type="stealth" w="lg" len="med"/>
            <a:tailEnd type="stealth" w="lg" len="med"/>
          </a:ln>
        </p:spPr>
        <p:style>
          <a:lnRef idx="1">
            <a:schemeClr val="accent1"/>
          </a:lnRef>
          <a:fillRef idx="0">
            <a:schemeClr val="accent1"/>
          </a:fillRef>
          <a:effectRef idx="0">
            <a:schemeClr val="accent1"/>
          </a:effectRef>
          <a:fontRef idx="minor">
            <a:schemeClr val="tx1"/>
          </a:fontRef>
        </p:style>
      </p:cxnSp>
      <p:sp>
        <p:nvSpPr>
          <p:cNvPr id="18" name="Can 17">
            <a:extLst>
              <a:ext uri="{FF2B5EF4-FFF2-40B4-BE49-F238E27FC236}">
                <a16:creationId xmlns:a16="http://schemas.microsoft.com/office/drawing/2014/main" id="{5E1E480D-3DE3-9740-BB2D-493A4CB3CC53}"/>
              </a:ext>
            </a:extLst>
          </p:cNvPr>
          <p:cNvSpPr/>
          <p:nvPr/>
        </p:nvSpPr>
        <p:spPr>
          <a:xfrm>
            <a:off x="2086458" y="3315981"/>
            <a:ext cx="1514006" cy="1599304"/>
          </a:xfrm>
          <a:prstGeom prst="can">
            <a:avLst>
              <a:gd name="adj" fmla="val 50000"/>
            </a:avLst>
          </a:prstGeom>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/homes</a:t>
            </a:r>
            <a:br>
              <a:rPr lang="en-US" dirty="0"/>
            </a:br>
            <a:r>
              <a:rPr lang="en-US" dirty="0"/>
              <a:t>/cluster</a:t>
            </a:r>
          </a:p>
        </p:txBody>
      </p:sp>
      <p:sp>
        <p:nvSpPr>
          <p:cNvPr id="19" name="TextBox 18">
            <a:extLst>
              <a:ext uri="{FF2B5EF4-FFF2-40B4-BE49-F238E27FC236}">
                <a16:creationId xmlns:a16="http://schemas.microsoft.com/office/drawing/2014/main" id="{784D6A64-7CF7-0943-AE4A-2BC5B185A8E3}"/>
              </a:ext>
            </a:extLst>
          </p:cNvPr>
          <p:cNvSpPr txBox="1"/>
          <p:nvPr/>
        </p:nvSpPr>
        <p:spPr>
          <a:xfrm>
            <a:off x="5636302" y="2027599"/>
            <a:ext cx="1152880" cy="523220"/>
          </a:xfrm>
          <a:prstGeom prst="rect">
            <a:avLst/>
          </a:prstGeom>
          <a:noFill/>
        </p:spPr>
        <p:txBody>
          <a:bodyPr wrap="none" rtlCol="0">
            <a:spAutoFit/>
          </a:bodyPr>
          <a:lstStyle/>
          <a:p>
            <a:r>
              <a:rPr lang="en-US" sz="2800"/>
              <a:t>Nodes</a:t>
            </a:r>
            <a:endParaRPr lang="en-US" sz="2800" dirty="0"/>
          </a:p>
        </p:txBody>
      </p:sp>
      <p:cxnSp>
        <p:nvCxnSpPr>
          <p:cNvPr id="20" name="Straight Arrow Connector 19">
            <a:extLst>
              <a:ext uri="{FF2B5EF4-FFF2-40B4-BE49-F238E27FC236}">
                <a16:creationId xmlns:a16="http://schemas.microsoft.com/office/drawing/2014/main" id="{2283B1B4-C49A-BE43-9808-CE1F128F4119}"/>
              </a:ext>
            </a:extLst>
          </p:cNvPr>
          <p:cNvCxnSpPr>
            <a:stCxn id="18" idx="4"/>
            <a:endCxn id="15" idx="1"/>
          </p:cNvCxnSpPr>
          <p:nvPr/>
        </p:nvCxnSpPr>
        <p:spPr>
          <a:xfrm flipV="1">
            <a:off x="3600464" y="2568084"/>
            <a:ext cx="1386257" cy="1547549"/>
          </a:xfrm>
          <a:prstGeom prst="straightConnector1">
            <a:avLst/>
          </a:prstGeom>
          <a:ln w="25400">
            <a:solidFill>
              <a:schemeClr val="tx1"/>
            </a:solidFill>
            <a:headEnd type="stealth" w="lg" len="med"/>
            <a:tailEnd type="stealth" w="lg"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C08305BF-E060-1B42-B84B-900B641065D8}"/>
              </a:ext>
            </a:extLst>
          </p:cNvPr>
          <p:cNvCxnSpPr>
            <a:stCxn id="18" idx="4"/>
            <a:endCxn id="12" idx="1"/>
          </p:cNvCxnSpPr>
          <p:nvPr/>
        </p:nvCxnSpPr>
        <p:spPr>
          <a:xfrm flipV="1">
            <a:off x="3600464" y="3514823"/>
            <a:ext cx="1386257" cy="600810"/>
          </a:xfrm>
          <a:prstGeom prst="straightConnector1">
            <a:avLst/>
          </a:prstGeom>
          <a:ln w="25400">
            <a:solidFill>
              <a:schemeClr val="tx1"/>
            </a:solidFill>
            <a:headEnd type="stealth" w="lg" len="med"/>
            <a:tailEnd type="stealth" w="lg"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C03842B0-2873-CD4E-BCB5-EFE028064E81}"/>
              </a:ext>
            </a:extLst>
          </p:cNvPr>
          <p:cNvCxnSpPr>
            <a:stCxn id="18" idx="4"/>
          </p:cNvCxnSpPr>
          <p:nvPr/>
        </p:nvCxnSpPr>
        <p:spPr>
          <a:xfrm>
            <a:off x="3600464" y="4115633"/>
            <a:ext cx="1386257" cy="212185"/>
          </a:xfrm>
          <a:prstGeom prst="straightConnector1">
            <a:avLst/>
          </a:prstGeom>
          <a:ln w="25400">
            <a:solidFill>
              <a:schemeClr val="tx1"/>
            </a:solidFill>
            <a:headEnd type="stealth" w="lg" len="med"/>
            <a:tailEnd type="stealth" w="lg"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BB7A5522-0AB6-0246-9023-F52AD4810B8D}"/>
              </a:ext>
            </a:extLst>
          </p:cNvPr>
          <p:cNvCxnSpPr>
            <a:stCxn id="18" idx="4"/>
          </p:cNvCxnSpPr>
          <p:nvPr/>
        </p:nvCxnSpPr>
        <p:spPr>
          <a:xfrm>
            <a:off x="3600464" y="4115633"/>
            <a:ext cx="1386257" cy="1053628"/>
          </a:xfrm>
          <a:prstGeom prst="straightConnector1">
            <a:avLst/>
          </a:prstGeom>
          <a:ln w="25400">
            <a:solidFill>
              <a:schemeClr val="tx1"/>
            </a:solidFill>
            <a:headEnd type="stealth" w="lg" len="med"/>
            <a:tailEnd type="stealth" w="lg" len="med"/>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5DA7920D-DCB8-324E-BAD2-EB7B5071BB8E}"/>
              </a:ext>
            </a:extLst>
          </p:cNvPr>
          <p:cNvSpPr txBox="1"/>
          <p:nvPr/>
        </p:nvSpPr>
        <p:spPr>
          <a:xfrm>
            <a:off x="1634508" y="2348531"/>
            <a:ext cx="2417906" cy="954107"/>
          </a:xfrm>
          <a:prstGeom prst="rect">
            <a:avLst/>
          </a:prstGeom>
          <a:noFill/>
        </p:spPr>
        <p:txBody>
          <a:bodyPr wrap="none" rtlCol="0">
            <a:spAutoFit/>
          </a:bodyPr>
          <a:lstStyle/>
          <a:p>
            <a:pPr algn="ctr"/>
            <a:r>
              <a:rPr lang="en-US" sz="2800" dirty="0"/>
              <a:t>Spectrum Scale</a:t>
            </a:r>
            <a:br>
              <a:rPr lang="en-US" sz="2800" dirty="0"/>
            </a:br>
            <a:r>
              <a:rPr lang="en-US" sz="2800" dirty="0"/>
              <a:t>(aka GPFS)</a:t>
            </a:r>
          </a:p>
        </p:txBody>
      </p:sp>
      <p:sp>
        <p:nvSpPr>
          <p:cNvPr id="43" name="TextBox 42">
            <a:extLst>
              <a:ext uri="{FF2B5EF4-FFF2-40B4-BE49-F238E27FC236}">
                <a16:creationId xmlns:a16="http://schemas.microsoft.com/office/drawing/2014/main" id="{E5F7A6B0-59D3-B443-A78C-0EFFA8AA736D}"/>
              </a:ext>
            </a:extLst>
          </p:cNvPr>
          <p:cNvSpPr txBox="1"/>
          <p:nvPr/>
        </p:nvSpPr>
        <p:spPr>
          <a:xfrm>
            <a:off x="8910992" y="1788966"/>
            <a:ext cx="1091966" cy="954107"/>
          </a:xfrm>
          <a:prstGeom prst="rect">
            <a:avLst/>
          </a:prstGeom>
          <a:noFill/>
        </p:spPr>
        <p:txBody>
          <a:bodyPr wrap="none" rtlCol="0">
            <a:spAutoFit/>
          </a:bodyPr>
          <a:lstStyle/>
          <a:p>
            <a:r>
              <a:rPr lang="en-US" sz="2800" dirty="0"/>
              <a:t>Local </a:t>
            </a:r>
          </a:p>
          <a:p>
            <a:r>
              <a:rPr lang="en-US" sz="2800" dirty="0"/>
              <a:t>Disk</a:t>
            </a:r>
          </a:p>
        </p:txBody>
      </p:sp>
      <p:grpSp>
        <p:nvGrpSpPr>
          <p:cNvPr id="29" name="Group 28">
            <a:extLst>
              <a:ext uri="{FF2B5EF4-FFF2-40B4-BE49-F238E27FC236}">
                <a16:creationId xmlns:a16="http://schemas.microsoft.com/office/drawing/2014/main" id="{E4750A92-027D-9647-996E-43600C3ACE4F}"/>
              </a:ext>
            </a:extLst>
          </p:cNvPr>
          <p:cNvGrpSpPr/>
          <p:nvPr/>
        </p:nvGrpSpPr>
        <p:grpSpPr>
          <a:xfrm>
            <a:off x="125191" y="4168873"/>
            <a:ext cx="2403607" cy="1578134"/>
            <a:chOff x="125191" y="4168873"/>
            <a:chExt cx="2403607" cy="1578134"/>
          </a:xfrm>
        </p:grpSpPr>
        <p:cxnSp>
          <p:nvCxnSpPr>
            <p:cNvPr id="3" name="Straight Arrow Connector 2">
              <a:extLst>
                <a:ext uri="{FF2B5EF4-FFF2-40B4-BE49-F238E27FC236}">
                  <a16:creationId xmlns:a16="http://schemas.microsoft.com/office/drawing/2014/main" id="{F2C00BAD-11F2-5048-AEAA-029E3916B513}"/>
                </a:ext>
              </a:extLst>
            </p:cNvPr>
            <p:cNvCxnSpPr/>
            <p:nvPr/>
          </p:nvCxnSpPr>
          <p:spPr>
            <a:xfrm flipH="1">
              <a:off x="1326995" y="4168873"/>
              <a:ext cx="1126273" cy="1000388"/>
            </a:xfrm>
            <a:prstGeom prst="straightConnector1">
              <a:avLst/>
            </a:prstGeom>
            <a:ln w="38100">
              <a:solidFill>
                <a:schemeClr val="accent4">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83E8DAF0-0DB1-4741-9396-8D98B8650C1F}"/>
                </a:ext>
              </a:extLst>
            </p:cNvPr>
            <p:cNvSpPr txBox="1"/>
            <p:nvPr/>
          </p:nvSpPr>
          <p:spPr>
            <a:xfrm>
              <a:off x="125191" y="5100676"/>
              <a:ext cx="2403607" cy="646331"/>
            </a:xfrm>
            <a:prstGeom prst="rect">
              <a:avLst/>
            </a:prstGeom>
            <a:noFill/>
          </p:spPr>
          <p:txBody>
            <a:bodyPr wrap="none" rtlCol="0">
              <a:spAutoFit/>
            </a:bodyPr>
            <a:lstStyle/>
            <a:p>
              <a:pPr algn="ctr"/>
              <a:r>
                <a:rPr lang="en-US" dirty="0"/>
                <a:t>Private to yourself</a:t>
              </a:r>
              <a:br>
                <a:rPr lang="en-US" dirty="0"/>
              </a:br>
              <a:r>
                <a:rPr lang="en-US" dirty="0"/>
                <a:t>Limited capacity (16Gb)</a:t>
              </a:r>
            </a:p>
          </p:txBody>
        </p:sp>
      </p:grpSp>
      <p:grpSp>
        <p:nvGrpSpPr>
          <p:cNvPr id="30" name="Group 29">
            <a:extLst>
              <a:ext uri="{FF2B5EF4-FFF2-40B4-BE49-F238E27FC236}">
                <a16:creationId xmlns:a16="http://schemas.microsoft.com/office/drawing/2014/main" id="{8BED99D6-DAC1-1545-AA44-75759AAE1083}"/>
              </a:ext>
            </a:extLst>
          </p:cNvPr>
          <p:cNvGrpSpPr/>
          <p:nvPr/>
        </p:nvGrpSpPr>
        <p:grpSpPr>
          <a:xfrm>
            <a:off x="2809450" y="4619855"/>
            <a:ext cx="1517595" cy="861304"/>
            <a:chOff x="2809450" y="4619855"/>
            <a:chExt cx="1517595" cy="861304"/>
          </a:xfrm>
        </p:grpSpPr>
        <p:cxnSp>
          <p:nvCxnSpPr>
            <p:cNvPr id="26" name="Straight Arrow Connector 25">
              <a:extLst>
                <a:ext uri="{FF2B5EF4-FFF2-40B4-BE49-F238E27FC236}">
                  <a16:creationId xmlns:a16="http://schemas.microsoft.com/office/drawing/2014/main" id="{F401F888-1328-7F40-9113-34B3D4428D55}"/>
                </a:ext>
              </a:extLst>
            </p:cNvPr>
            <p:cNvCxnSpPr>
              <a:cxnSpLocks/>
            </p:cNvCxnSpPr>
            <p:nvPr/>
          </p:nvCxnSpPr>
          <p:spPr>
            <a:xfrm>
              <a:off x="3212731" y="4619855"/>
              <a:ext cx="387733" cy="549406"/>
            </a:xfrm>
            <a:prstGeom prst="straightConnector1">
              <a:avLst/>
            </a:prstGeom>
            <a:ln w="38100">
              <a:solidFill>
                <a:schemeClr val="accent4">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1F289067-9532-1A45-A747-FFE575C36862}"/>
                </a:ext>
              </a:extLst>
            </p:cNvPr>
            <p:cNvSpPr txBox="1"/>
            <p:nvPr/>
          </p:nvSpPr>
          <p:spPr>
            <a:xfrm>
              <a:off x="2809450" y="5111827"/>
              <a:ext cx="1517595" cy="369332"/>
            </a:xfrm>
            <a:prstGeom prst="rect">
              <a:avLst/>
            </a:prstGeom>
            <a:noFill/>
          </p:spPr>
          <p:txBody>
            <a:bodyPr wrap="none" rtlCol="0">
              <a:spAutoFit/>
            </a:bodyPr>
            <a:lstStyle/>
            <a:p>
              <a:r>
                <a:rPr lang="en-US" dirty="0"/>
                <a:t>Group storage</a:t>
              </a:r>
            </a:p>
          </p:txBody>
        </p:sp>
      </p:grpSp>
    </p:spTree>
    <p:extLst>
      <p:ext uri="{BB962C8B-B14F-4D97-AF65-F5344CB8AC3E}">
        <p14:creationId xmlns:p14="http://schemas.microsoft.com/office/powerpoint/2010/main" val="2453281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dissolve">
                                      <p:cBhvr>
                                        <p:cTn id="11" dur="500"/>
                                        <p:tgtEl>
                                          <p:spTgt spid="42"/>
                                        </p:tgtEl>
                                      </p:cBhvr>
                                    </p:animEffect>
                                  </p:childTnLst>
                                </p:cTn>
                              </p:par>
                              <p:par>
                                <p:cTn id="12" presetID="9" presetClass="entr" presetSubtype="0" fill="hold" grpId="0" nodeType="withEffect">
                                  <p:stCondLst>
                                    <p:cond delay="0"/>
                                  </p:stCondLst>
                                  <p:childTnLst>
                                    <p:set>
                                      <p:cBhvr>
                                        <p:cTn id="13" dur="1" fill="hold">
                                          <p:stCondLst>
                                            <p:cond delay="0"/>
                                          </p:stCondLst>
                                        </p:cTn>
                                        <p:tgtEl>
                                          <p:spTgt spid="43"/>
                                        </p:tgtEl>
                                        <p:attrNameLst>
                                          <p:attrName>style.visibility</p:attrName>
                                        </p:attrNameLst>
                                      </p:cBhvr>
                                      <p:to>
                                        <p:strVal val="visible"/>
                                      </p:to>
                                    </p:set>
                                    <p:animEffect transition="in" filter="dissolve">
                                      <p:cBhvr>
                                        <p:cTn id="14" dur="500"/>
                                        <p:tgtEl>
                                          <p:spTgt spid="43"/>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088AB4E-22C9-9C41-84F7-9486A88B19BC}"/>
              </a:ext>
            </a:extLst>
          </p:cNvPr>
          <p:cNvSpPr>
            <a:spLocks noGrp="1"/>
          </p:cNvSpPr>
          <p:nvPr>
            <p:ph type="sldNum" sz="quarter" idx="12"/>
          </p:nvPr>
        </p:nvSpPr>
        <p:spPr/>
        <p:txBody>
          <a:bodyPr/>
          <a:lstStyle/>
          <a:p>
            <a:fld id="{E89BC60F-F4BF-4EE8-9F02-8A0093F1814F}" type="slidenum">
              <a:rPr lang="en-GB" smtClean="0"/>
              <a:t>60</a:t>
            </a:fld>
            <a:endParaRPr lang="en-GB"/>
          </a:p>
        </p:txBody>
      </p:sp>
      <p:sp>
        <p:nvSpPr>
          <p:cNvPr id="2" name="Title 1">
            <a:extLst>
              <a:ext uri="{FF2B5EF4-FFF2-40B4-BE49-F238E27FC236}">
                <a16:creationId xmlns:a16="http://schemas.microsoft.com/office/drawing/2014/main" id="{4469D2B8-7E64-B142-A1EC-0960ADAC7B4B}"/>
              </a:ext>
            </a:extLst>
          </p:cNvPr>
          <p:cNvSpPr>
            <a:spLocks noGrp="1"/>
          </p:cNvSpPr>
          <p:nvPr>
            <p:ph type="title"/>
          </p:nvPr>
        </p:nvSpPr>
        <p:spPr/>
        <p:txBody>
          <a:bodyPr/>
          <a:lstStyle/>
          <a:p>
            <a:r>
              <a:rPr lang="en-US" dirty="0"/>
              <a:t>Parallel computing</a:t>
            </a:r>
            <a:endParaRPr lang="en-GB" dirty="0"/>
          </a:p>
        </p:txBody>
      </p:sp>
      <p:sp>
        <p:nvSpPr>
          <p:cNvPr id="6" name="TextBox 5">
            <a:extLst>
              <a:ext uri="{FF2B5EF4-FFF2-40B4-BE49-F238E27FC236}">
                <a16:creationId xmlns:a16="http://schemas.microsoft.com/office/drawing/2014/main" id="{BEE95BF8-56CE-7B4F-8626-096E34F51F74}"/>
              </a:ext>
            </a:extLst>
          </p:cNvPr>
          <p:cNvSpPr txBox="1"/>
          <p:nvPr/>
        </p:nvSpPr>
        <p:spPr>
          <a:xfrm>
            <a:off x="1777459" y="5377600"/>
            <a:ext cx="2097626" cy="810478"/>
          </a:xfrm>
          <a:prstGeom prst="rect">
            <a:avLst/>
          </a:prstGeom>
          <a:noFill/>
        </p:spPr>
        <p:txBody>
          <a:bodyPr wrap="none" rtlCol="0">
            <a:spAutoFit/>
          </a:bodyPr>
          <a:lstStyle/>
          <a:p>
            <a:r>
              <a:rPr lang="en-US" sz="2800" dirty="0"/>
              <a:t>Total time = t</a:t>
            </a:r>
            <a:endParaRPr lang="en-US" sz="2800" baseline="-25000" dirty="0"/>
          </a:p>
          <a:p>
            <a:r>
              <a:rPr lang="en-US" sz="2800" baseline="-25000" dirty="0"/>
              <a:t> </a:t>
            </a:r>
          </a:p>
        </p:txBody>
      </p:sp>
      <p:sp>
        <p:nvSpPr>
          <p:cNvPr id="5" name="Rectangle 4">
            <a:extLst>
              <a:ext uri="{FF2B5EF4-FFF2-40B4-BE49-F238E27FC236}">
                <a16:creationId xmlns:a16="http://schemas.microsoft.com/office/drawing/2014/main" id="{2E30DB9D-96BF-7448-A6B0-6482F87EEC31}"/>
              </a:ext>
            </a:extLst>
          </p:cNvPr>
          <p:cNvSpPr/>
          <p:nvPr/>
        </p:nvSpPr>
        <p:spPr>
          <a:xfrm>
            <a:off x="2676008" y="1463401"/>
            <a:ext cx="1238864" cy="7374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Task</a:t>
            </a:r>
          </a:p>
        </p:txBody>
      </p:sp>
      <p:sp>
        <p:nvSpPr>
          <p:cNvPr id="12" name="Notched Right Arrow 11">
            <a:extLst>
              <a:ext uri="{FF2B5EF4-FFF2-40B4-BE49-F238E27FC236}">
                <a16:creationId xmlns:a16="http://schemas.microsoft.com/office/drawing/2014/main" id="{BF1DBEB0-872D-A949-A531-B43F101851C0}"/>
              </a:ext>
            </a:extLst>
          </p:cNvPr>
          <p:cNvSpPr/>
          <p:nvPr/>
        </p:nvSpPr>
        <p:spPr>
          <a:xfrm rot="5400000">
            <a:off x="2812738" y="2772495"/>
            <a:ext cx="956187" cy="442452"/>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descr="https://www.endpcnoise.com/sites/default/files/intel-xeon_3.png">
            <a:extLst>
              <a:ext uri="{FF2B5EF4-FFF2-40B4-BE49-F238E27FC236}">
                <a16:creationId xmlns:a16="http://schemas.microsoft.com/office/drawing/2014/main" id="{B9A4C3D6-8A0C-344E-9E2B-27A6C809F8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077" y="3728463"/>
            <a:ext cx="1905000" cy="146685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s://www.endpcnoise.com/sites/default/files/intel-xeon_3.png">
            <a:extLst>
              <a:ext uri="{FF2B5EF4-FFF2-40B4-BE49-F238E27FC236}">
                <a16:creationId xmlns:a16="http://schemas.microsoft.com/office/drawing/2014/main" id="{04B23930-3DCA-A341-B4DD-E46022AB03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3772" y="3691282"/>
            <a:ext cx="1905000" cy="1466850"/>
          </a:xfrm>
          <a:prstGeom prst="rect">
            <a:avLst/>
          </a:prstGeom>
          <a:noFill/>
          <a:extLst>
            <a:ext uri="{909E8E84-426E-40DD-AFC4-6F175D3DCCD1}">
              <a14:hiddenFill xmlns:a14="http://schemas.microsoft.com/office/drawing/2010/main">
                <a:solidFill>
                  <a:srgbClr val="FFFFFF"/>
                </a:solidFill>
              </a14:hiddenFill>
            </a:ext>
          </a:extLst>
        </p:spPr>
      </p:pic>
      <p:sp>
        <p:nvSpPr>
          <p:cNvPr id="9" name="Notched Right Arrow 8">
            <a:extLst>
              <a:ext uri="{FF2B5EF4-FFF2-40B4-BE49-F238E27FC236}">
                <a16:creationId xmlns:a16="http://schemas.microsoft.com/office/drawing/2014/main" id="{F30876B1-EC4C-CF42-B83F-B8903D61422C}"/>
              </a:ext>
            </a:extLst>
          </p:cNvPr>
          <p:cNvSpPr/>
          <p:nvPr/>
        </p:nvSpPr>
        <p:spPr>
          <a:xfrm rot="5400000">
            <a:off x="2254566" y="2772495"/>
            <a:ext cx="956187" cy="442452"/>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otched Right Arrow 10">
            <a:extLst>
              <a:ext uri="{FF2B5EF4-FFF2-40B4-BE49-F238E27FC236}">
                <a16:creationId xmlns:a16="http://schemas.microsoft.com/office/drawing/2014/main" id="{7E4A1716-B954-DD44-BED2-14335CD3FF5F}"/>
              </a:ext>
            </a:extLst>
          </p:cNvPr>
          <p:cNvSpPr/>
          <p:nvPr/>
        </p:nvSpPr>
        <p:spPr>
          <a:xfrm rot="5400000">
            <a:off x="3370909" y="2772496"/>
            <a:ext cx="956187" cy="442452"/>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Notched Right Arrow 12">
            <a:extLst>
              <a:ext uri="{FF2B5EF4-FFF2-40B4-BE49-F238E27FC236}">
                <a16:creationId xmlns:a16="http://schemas.microsoft.com/office/drawing/2014/main" id="{3AF4A85D-06B7-C04B-B0B6-F03C7745A32D}"/>
              </a:ext>
            </a:extLst>
          </p:cNvPr>
          <p:cNvSpPr/>
          <p:nvPr/>
        </p:nvSpPr>
        <p:spPr>
          <a:xfrm rot="5400000">
            <a:off x="3929079" y="2772496"/>
            <a:ext cx="956187" cy="442452"/>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BCDCD3F6-6583-5E4E-888A-791EFB7CE945}"/>
              </a:ext>
            </a:extLst>
          </p:cNvPr>
          <p:cNvSpPr txBox="1"/>
          <p:nvPr/>
        </p:nvSpPr>
        <p:spPr>
          <a:xfrm>
            <a:off x="6760988" y="1430214"/>
            <a:ext cx="2278505" cy="1200329"/>
          </a:xfrm>
          <a:prstGeom prst="rect">
            <a:avLst/>
          </a:prstGeom>
          <a:noFill/>
        </p:spPr>
        <p:txBody>
          <a:bodyPr wrap="square" rtlCol="0">
            <a:spAutoFit/>
          </a:bodyPr>
          <a:lstStyle/>
          <a:p>
            <a:r>
              <a:rPr lang="en-US" sz="2400" dirty="0" err="1"/>
              <a:t>Pthreads</a:t>
            </a:r>
            <a:endParaRPr lang="en-US" sz="2400" dirty="0"/>
          </a:p>
          <a:p>
            <a:r>
              <a:rPr lang="en-US" sz="2400" dirty="0"/>
              <a:t>OpenMP</a:t>
            </a:r>
          </a:p>
          <a:p>
            <a:r>
              <a:rPr lang="en-US" sz="2400" dirty="0"/>
              <a:t>Java threads</a:t>
            </a:r>
          </a:p>
        </p:txBody>
      </p:sp>
    </p:spTree>
    <p:extLst>
      <p:ext uri="{BB962C8B-B14F-4D97-AF65-F5344CB8AC3E}">
        <p14:creationId xmlns:p14="http://schemas.microsoft.com/office/powerpoint/2010/main" val="1225805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animBg="1"/>
      <p:bldP spid="9" grpId="0" animBg="1"/>
      <p:bldP spid="11" grpId="0" animBg="1"/>
      <p:bldP spid="13" grpId="0" animBg="1"/>
      <p:bldP spid="14"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088AB4E-22C9-9C41-84F7-9486A88B19BC}"/>
              </a:ext>
            </a:extLst>
          </p:cNvPr>
          <p:cNvSpPr>
            <a:spLocks noGrp="1"/>
          </p:cNvSpPr>
          <p:nvPr>
            <p:ph type="sldNum" sz="quarter" idx="12"/>
          </p:nvPr>
        </p:nvSpPr>
        <p:spPr/>
        <p:txBody>
          <a:bodyPr/>
          <a:lstStyle/>
          <a:p>
            <a:fld id="{E89BC60F-F4BF-4EE8-9F02-8A0093F1814F}" type="slidenum">
              <a:rPr lang="en-GB" smtClean="0"/>
              <a:t>61</a:t>
            </a:fld>
            <a:endParaRPr lang="en-GB"/>
          </a:p>
        </p:txBody>
      </p:sp>
      <p:sp>
        <p:nvSpPr>
          <p:cNvPr id="2" name="Title 1">
            <a:extLst>
              <a:ext uri="{FF2B5EF4-FFF2-40B4-BE49-F238E27FC236}">
                <a16:creationId xmlns:a16="http://schemas.microsoft.com/office/drawing/2014/main" id="{4469D2B8-7E64-B142-A1EC-0960ADAC7B4B}"/>
              </a:ext>
            </a:extLst>
          </p:cNvPr>
          <p:cNvSpPr>
            <a:spLocks noGrp="1"/>
          </p:cNvSpPr>
          <p:nvPr>
            <p:ph type="title"/>
          </p:nvPr>
        </p:nvSpPr>
        <p:spPr/>
        <p:txBody>
          <a:bodyPr/>
          <a:lstStyle/>
          <a:p>
            <a:r>
              <a:rPr lang="en-US" dirty="0"/>
              <a:t>Parallel computing – multiple nodes</a:t>
            </a:r>
            <a:endParaRPr lang="en-GB" dirty="0"/>
          </a:p>
        </p:txBody>
      </p:sp>
      <p:sp>
        <p:nvSpPr>
          <p:cNvPr id="6" name="TextBox 5">
            <a:extLst>
              <a:ext uri="{FF2B5EF4-FFF2-40B4-BE49-F238E27FC236}">
                <a16:creationId xmlns:a16="http://schemas.microsoft.com/office/drawing/2014/main" id="{BEE95BF8-56CE-7B4F-8626-096E34F51F74}"/>
              </a:ext>
            </a:extLst>
          </p:cNvPr>
          <p:cNvSpPr txBox="1"/>
          <p:nvPr/>
        </p:nvSpPr>
        <p:spPr>
          <a:xfrm>
            <a:off x="1777459" y="5377600"/>
            <a:ext cx="2602892" cy="810478"/>
          </a:xfrm>
          <a:prstGeom prst="rect">
            <a:avLst/>
          </a:prstGeom>
          <a:noFill/>
        </p:spPr>
        <p:txBody>
          <a:bodyPr wrap="none" rtlCol="0">
            <a:spAutoFit/>
          </a:bodyPr>
          <a:lstStyle/>
          <a:p>
            <a:r>
              <a:rPr lang="en-US" sz="2800" dirty="0"/>
              <a:t>Total time = t/4</a:t>
            </a:r>
            <a:endParaRPr lang="en-US" sz="2800" baseline="-25000" dirty="0"/>
          </a:p>
          <a:p>
            <a:r>
              <a:rPr lang="en-US" sz="2800" baseline="-25000" dirty="0"/>
              <a:t> </a:t>
            </a:r>
          </a:p>
        </p:txBody>
      </p:sp>
      <p:sp>
        <p:nvSpPr>
          <p:cNvPr id="5" name="Rectangle 4">
            <a:extLst>
              <a:ext uri="{FF2B5EF4-FFF2-40B4-BE49-F238E27FC236}">
                <a16:creationId xmlns:a16="http://schemas.microsoft.com/office/drawing/2014/main" id="{2E30DB9D-96BF-7448-A6B0-6482F87EEC31}"/>
              </a:ext>
            </a:extLst>
          </p:cNvPr>
          <p:cNvSpPr/>
          <p:nvPr/>
        </p:nvSpPr>
        <p:spPr>
          <a:xfrm>
            <a:off x="2676008" y="1463401"/>
            <a:ext cx="1238864" cy="7374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Task</a:t>
            </a:r>
          </a:p>
        </p:txBody>
      </p:sp>
      <p:pic>
        <p:nvPicPr>
          <p:cNvPr id="7" name="Picture 2" descr="https://www.endpcnoise.com/sites/default/files/intel-xeon_3.png">
            <a:extLst>
              <a:ext uri="{FF2B5EF4-FFF2-40B4-BE49-F238E27FC236}">
                <a16:creationId xmlns:a16="http://schemas.microsoft.com/office/drawing/2014/main" id="{97904FC0-8EA7-7145-8ED6-E1D9828A41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89197" y="3795125"/>
            <a:ext cx="1905000" cy="146685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s://www.endpcnoise.com/sites/default/files/intel-xeon_3.png">
            <a:extLst>
              <a:ext uri="{FF2B5EF4-FFF2-40B4-BE49-F238E27FC236}">
                <a16:creationId xmlns:a16="http://schemas.microsoft.com/office/drawing/2014/main" id="{0EDB5A67-7811-114A-BDF9-86626EAF54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3172" y="3813456"/>
            <a:ext cx="1905000" cy="146685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s://www.endpcnoise.com/sites/default/files/intel-xeon_3.png">
            <a:extLst>
              <a:ext uri="{FF2B5EF4-FFF2-40B4-BE49-F238E27FC236}">
                <a16:creationId xmlns:a16="http://schemas.microsoft.com/office/drawing/2014/main" id="{A5FA27E5-5065-A549-963C-752EEB06B7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8869" y="3779374"/>
            <a:ext cx="1905000" cy="146685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s://www.endpcnoise.com/sites/default/files/intel-xeon_3.png">
            <a:extLst>
              <a:ext uri="{FF2B5EF4-FFF2-40B4-BE49-F238E27FC236}">
                <a16:creationId xmlns:a16="http://schemas.microsoft.com/office/drawing/2014/main" id="{04B23930-3DCA-A341-B4DD-E46022AB03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4959" y="3785295"/>
            <a:ext cx="1905000" cy="1466850"/>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oup 15">
            <a:extLst>
              <a:ext uri="{FF2B5EF4-FFF2-40B4-BE49-F238E27FC236}">
                <a16:creationId xmlns:a16="http://schemas.microsoft.com/office/drawing/2014/main" id="{E39C8375-3968-CB47-AEE7-63C0A566D4D8}"/>
              </a:ext>
            </a:extLst>
          </p:cNvPr>
          <p:cNvGrpSpPr/>
          <p:nvPr/>
        </p:nvGrpSpPr>
        <p:grpSpPr>
          <a:xfrm>
            <a:off x="4381473" y="5261975"/>
            <a:ext cx="4842613" cy="646331"/>
            <a:chOff x="3498751" y="6004327"/>
            <a:chExt cx="4842613" cy="646331"/>
          </a:xfrm>
        </p:grpSpPr>
        <p:cxnSp>
          <p:nvCxnSpPr>
            <p:cNvPr id="17" name="Straight Arrow Connector 16">
              <a:extLst>
                <a:ext uri="{FF2B5EF4-FFF2-40B4-BE49-F238E27FC236}">
                  <a16:creationId xmlns:a16="http://schemas.microsoft.com/office/drawing/2014/main" id="{52ADACDD-5997-0C41-8CA2-8276C12113DE}"/>
                </a:ext>
              </a:extLst>
            </p:cNvPr>
            <p:cNvCxnSpPr/>
            <p:nvPr/>
          </p:nvCxnSpPr>
          <p:spPr>
            <a:xfrm flipH="1">
              <a:off x="3498751" y="6327493"/>
              <a:ext cx="1491237" cy="0"/>
            </a:xfrm>
            <a:prstGeom prst="straightConnector1">
              <a:avLst/>
            </a:prstGeom>
            <a:ln w="38100">
              <a:solidFill>
                <a:schemeClr val="accent2"/>
              </a:solidFill>
              <a:tailEnd type="triangle" w="lg" len="med"/>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030AC66B-6114-3A4D-BC5B-4418AA82E72A}"/>
                </a:ext>
              </a:extLst>
            </p:cNvPr>
            <p:cNvSpPr txBox="1"/>
            <p:nvPr/>
          </p:nvSpPr>
          <p:spPr>
            <a:xfrm>
              <a:off x="4989988" y="6004327"/>
              <a:ext cx="3351376" cy="646331"/>
            </a:xfrm>
            <a:prstGeom prst="rect">
              <a:avLst/>
            </a:prstGeom>
            <a:noFill/>
          </p:spPr>
          <p:txBody>
            <a:bodyPr wrap="square" rtlCol="0">
              <a:spAutoFit/>
            </a:bodyPr>
            <a:lstStyle/>
            <a:p>
              <a:r>
                <a:rPr lang="en-US" dirty="0"/>
                <a:t>Simplistic. Can be bottlenecks or overheads</a:t>
              </a:r>
            </a:p>
          </p:txBody>
        </p:sp>
      </p:grpSp>
      <p:sp>
        <p:nvSpPr>
          <p:cNvPr id="19" name="TextBox 18">
            <a:extLst>
              <a:ext uri="{FF2B5EF4-FFF2-40B4-BE49-F238E27FC236}">
                <a16:creationId xmlns:a16="http://schemas.microsoft.com/office/drawing/2014/main" id="{B8B2C051-A2CE-844A-B7A6-56E5078E9A5B}"/>
              </a:ext>
            </a:extLst>
          </p:cNvPr>
          <p:cNvSpPr txBox="1"/>
          <p:nvPr/>
        </p:nvSpPr>
        <p:spPr>
          <a:xfrm>
            <a:off x="6760988" y="1430214"/>
            <a:ext cx="2278505" cy="1569660"/>
          </a:xfrm>
          <a:prstGeom prst="rect">
            <a:avLst/>
          </a:prstGeom>
          <a:noFill/>
        </p:spPr>
        <p:txBody>
          <a:bodyPr wrap="square" rtlCol="0">
            <a:spAutoFit/>
          </a:bodyPr>
          <a:lstStyle/>
          <a:p>
            <a:r>
              <a:rPr lang="en-US" sz="2400" dirty="0"/>
              <a:t>Software needs to be adapted to work like this. – e.g. MPI</a:t>
            </a:r>
          </a:p>
        </p:txBody>
      </p:sp>
      <p:grpSp>
        <p:nvGrpSpPr>
          <p:cNvPr id="3" name="Group 2">
            <a:extLst>
              <a:ext uri="{FF2B5EF4-FFF2-40B4-BE49-F238E27FC236}">
                <a16:creationId xmlns:a16="http://schemas.microsoft.com/office/drawing/2014/main" id="{FB8C8845-A7F5-264B-ACE1-8983C4E7688F}"/>
              </a:ext>
            </a:extLst>
          </p:cNvPr>
          <p:cNvGrpSpPr/>
          <p:nvPr/>
        </p:nvGrpSpPr>
        <p:grpSpPr>
          <a:xfrm>
            <a:off x="2268599" y="2613683"/>
            <a:ext cx="3862320" cy="965477"/>
            <a:chOff x="2268599" y="2613683"/>
            <a:chExt cx="3862320" cy="965477"/>
          </a:xfrm>
        </p:grpSpPr>
        <p:grpSp>
          <p:nvGrpSpPr>
            <p:cNvPr id="11" name="Group 10">
              <a:extLst>
                <a:ext uri="{FF2B5EF4-FFF2-40B4-BE49-F238E27FC236}">
                  <a16:creationId xmlns:a16="http://schemas.microsoft.com/office/drawing/2014/main" id="{3FD7B112-759B-DB48-B89C-BF72B5270089}"/>
                </a:ext>
              </a:extLst>
            </p:cNvPr>
            <p:cNvGrpSpPr/>
            <p:nvPr/>
          </p:nvGrpSpPr>
          <p:grpSpPr>
            <a:xfrm>
              <a:off x="3378138" y="2622973"/>
              <a:ext cx="2752781" cy="956187"/>
              <a:chOff x="2496472" y="3285874"/>
              <a:chExt cx="2752781" cy="956187"/>
            </a:xfrm>
          </p:grpSpPr>
          <p:sp>
            <p:nvSpPr>
              <p:cNvPr id="13" name="Notched Right Arrow 12">
                <a:extLst>
                  <a:ext uri="{FF2B5EF4-FFF2-40B4-BE49-F238E27FC236}">
                    <a16:creationId xmlns:a16="http://schemas.microsoft.com/office/drawing/2014/main" id="{13B72C19-492E-AA40-87F7-1BBF5829D6E2}"/>
                  </a:ext>
                </a:extLst>
              </p:cNvPr>
              <p:cNvSpPr/>
              <p:nvPr/>
            </p:nvSpPr>
            <p:spPr>
              <a:xfrm rot="3960172">
                <a:off x="2239604" y="3542742"/>
                <a:ext cx="956187" cy="442452"/>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otched Right Arrow 13">
                <a:extLst>
                  <a:ext uri="{FF2B5EF4-FFF2-40B4-BE49-F238E27FC236}">
                    <a16:creationId xmlns:a16="http://schemas.microsoft.com/office/drawing/2014/main" id="{24CC70A3-2497-8E47-8BDC-70ACD5449C7C}"/>
                  </a:ext>
                </a:extLst>
              </p:cNvPr>
              <p:cNvSpPr/>
              <p:nvPr/>
            </p:nvSpPr>
            <p:spPr>
              <a:xfrm rot="2571884">
                <a:off x="3022395" y="3494094"/>
                <a:ext cx="956187" cy="442452"/>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otched Right Arrow 14">
                <a:extLst>
                  <a:ext uri="{FF2B5EF4-FFF2-40B4-BE49-F238E27FC236}">
                    <a16:creationId xmlns:a16="http://schemas.microsoft.com/office/drawing/2014/main" id="{FF4A4CD1-9F2E-E540-AFBC-2895C26EDF58}"/>
                  </a:ext>
                </a:extLst>
              </p:cNvPr>
              <p:cNvSpPr/>
              <p:nvPr/>
            </p:nvSpPr>
            <p:spPr>
              <a:xfrm rot="1507858">
                <a:off x="4293066" y="3430317"/>
                <a:ext cx="956187" cy="442452"/>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Notched Right Arrow 19">
              <a:extLst>
                <a:ext uri="{FF2B5EF4-FFF2-40B4-BE49-F238E27FC236}">
                  <a16:creationId xmlns:a16="http://schemas.microsoft.com/office/drawing/2014/main" id="{CEB3AE37-6C04-B340-8C8F-F6BC048C332D}"/>
                </a:ext>
              </a:extLst>
            </p:cNvPr>
            <p:cNvSpPr/>
            <p:nvPr/>
          </p:nvSpPr>
          <p:spPr>
            <a:xfrm rot="17639828" flipH="1">
              <a:off x="2011731" y="2870551"/>
              <a:ext cx="956187" cy="442452"/>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522654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9"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A5EB244-72B3-6147-BCBB-C3E61B0D44E4}"/>
              </a:ext>
            </a:extLst>
          </p:cNvPr>
          <p:cNvSpPr>
            <a:spLocks noGrp="1"/>
          </p:cNvSpPr>
          <p:nvPr>
            <p:ph idx="1"/>
          </p:nvPr>
        </p:nvSpPr>
        <p:spPr/>
        <p:txBody>
          <a:bodyPr/>
          <a:lstStyle/>
          <a:p>
            <a:pPr marL="342900" indent="-342900">
              <a:buFont typeface="Arial" panose="020B0604020202020204" pitchFamily="34" charset="0"/>
              <a:buChar char="•"/>
            </a:pPr>
            <a:r>
              <a:rPr lang="en-US" dirty="0"/>
              <a:t>A process runs on an execution thread</a:t>
            </a:r>
          </a:p>
          <a:p>
            <a:pPr marL="342900" indent="-342900">
              <a:buFont typeface="Arial" panose="020B0604020202020204" pitchFamily="34" charset="0"/>
              <a:buChar char="•"/>
            </a:pPr>
            <a:r>
              <a:rPr lang="en-US" dirty="0"/>
              <a:t>A multi-threaded process can run on multiple execution threads simultaneously</a:t>
            </a:r>
          </a:p>
          <a:p>
            <a:endParaRPr lang="en-GB" dirty="0"/>
          </a:p>
        </p:txBody>
      </p:sp>
      <p:sp>
        <p:nvSpPr>
          <p:cNvPr id="4" name="Slide Number Placeholder 3">
            <a:extLst>
              <a:ext uri="{FF2B5EF4-FFF2-40B4-BE49-F238E27FC236}">
                <a16:creationId xmlns:a16="http://schemas.microsoft.com/office/drawing/2014/main" id="{02BF2175-97E7-814E-8006-51E77A9B6661}"/>
              </a:ext>
            </a:extLst>
          </p:cNvPr>
          <p:cNvSpPr>
            <a:spLocks noGrp="1"/>
          </p:cNvSpPr>
          <p:nvPr>
            <p:ph type="sldNum" sz="quarter" idx="12"/>
          </p:nvPr>
        </p:nvSpPr>
        <p:spPr/>
        <p:txBody>
          <a:bodyPr/>
          <a:lstStyle/>
          <a:p>
            <a:fld id="{E89BC60F-F4BF-4EE8-9F02-8A0093F1814F}" type="slidenum">
              <a:rPr lang="en-GB" smtClean="0"/>
              <a:t>62</a:t>
            </a:fld>
            <a:endParaRPr lang="en-GB"/>
          </a:p>
        </p:txBody>
      </p:sp>
      <p:sp>
        <p:nvSpPr>
          <p:cNvPr id="2" name="Title 1">
            <a:extLst>
              <a:ext uri="{FF2B5EF4-FFF2-40B4-BE49-F238E27FC236}">
                <a16:creationId xmlns:a16="http://schemas.microsoft.com/office/drawing/2014/main" id="{DFB5D87B-2FAE-8044-8EDB-C949DEA4E99B}"/>
              </a:ext>
            </a:extLst>
          </p:cNvPr>
          <p:cNvSpPr>
            <a:spLocks noGrp="1"/>
          </p:cNvSpPr>
          <p:nvPr>
            <p:ph type="title"/>
          </p:nvPr>
        </p:nvSpPr>
        <p:spPr/>
        <p:txBody>
          <a:bodyPr/>
          <a:lstStyle/>
          <a:p>
            <a:r>
              <a:rPr lang="en-GB" dirty="0"/>
              <a:t>Multi-threading</a:t>
            </a:r>
          </a:p>
        </p:txBody>
      </p:sp>
      <p:pic>
        <p:nvPicPr>
          <p:cNvPr id="5" name="Picture 2" descr="https://pbs.twimg.com/media/B4rVC4ICQAAr65m.jpg:large">
            <a:extLst>
              <a:ext uri="{FF2B5EF4-FFF2-40B4-BE49-F238E27FC236}">
                <a16:creationId xmlns:a16="http://schemas.microsoft.com/office/drawing/2014/main" id="{B557A8FB-C9EF-584C-BD69-9E255D7229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6111" y="2601354"/>
            <a:ext cx="6741994" cy="34741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6313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1">
            <a:extLst>
              <a:ext uri="{FF2B5EF4-FFF2-40B4-BE49-F238E27FC236}">
                <a16:creationId xmlns:a16="http://schemas.microsoft.com/office/drawing/2014/main" id="{3D4C61E1-F5F3-2849-AF99-6C9B1F43B8B7}"/>
              </a:ext>
            </a:extLst>
          </p:cNvPr>
          <p:cNvSpPr>
            <a:spLocks noGrp="1"/>
          </p:cNvSpPr>
          <p:nvPr>
            <p:ph idx="1"/>
          </p:nvPr>
        </p:nvSpPr>
        <p:spPr>
          <a:xfrm>
            <a:off x="516467" y="1099229"/>
            <a:ext cx="11159067" cy="5180921"/>
          </a:xfrm>
        </p:spPr>
        <p:txBody>
          <a:bodyPr>
            <a:normAutofit/>
          </a:bodyPr>
          <a:lstStyle/>
          <a:p>
            <a:pPr marL="342900" indent="-342900">
              <a:buFont typeface="Arial" panose="020B0604020202020204" pitchFamily="34" charset="0"/>
              <a:buChar char="•"/>
            </a:pPr>
            <a:r>
              <a:rPr lang="en-US" dirty="0"/>
              <a:t>Multi-threaded capable software</a:t>
            </a:r>
          </a:p>
          <a:p>
            <a:pPr lvl="2">
              <a:buFont typeface="Arial" panose="020B0604020202020204" pitchFamily="34" charset="0"/>
              <a:buChar char="•"/>
            </a:pPr>
            <a:r>
              <a:rPr lang="en-US" dirty="0"/>
              <a:t>Uses more CPU cores for increased performance</a:t>
            </a:r>
          </a:p>
          <a:p>
            <a:pPr lvl="2">
              <a:buFont typeface="Arial" panose="020B0604020202020204" pitchFamily="34" charset="0"/>
              <a:buChar char="•"/>
            </a:pPr>
            <a:r>
              <a:rPr lang="en-US" dirty="0"/>
              <a:t>runtime with 8 cores ≠ 8 x runtime with 1 core</a:t>
            </a:r>
          </a:p>
          <a:p>
            <a:pPr lvl="2">
              <a:buFont typeface="Arial" panose="020B0604020202020204" pitchFamily="34" charset="0"/>
              <a:buChar char="•"/>
            </a:pPr>
            <a:r>
              <a:rPr lang="en-US" dirty="0"/>
              <a:t>Needs to be told how many threads to run (-t/--threads/–p/--</a:t>
            </a:r>
            <a:r>
              <a:rPr lang="en-US" dirty="0" err="1"/>
              <a:t>cpu</a:t>
            </a:r>
            <a:r>
              <a:rPr lang="en-US" dirty="0"/>
              <a:t> option – see program documentation)</a:t>
            </a:r>
          </a:p>
          <a:p>
            <a:pPr marL="342900" indent="-342900">
              <a:buFont typeface="Arial" panose="020B0604020202020204" pitchFamily="34" charset="0"/>
              <a:buChar char="•"/>
            </a:pPr>
            <a:r>
              <a:rPr lang="en-US" dirty="0"/>
              <a:t>Also need to tell GridEngine how many job slots (i.e. cores) we require</a:t>
            </a:r>
          </a:p>
          <a:p>
            <a:pPr marL="700088" lvl="1" indent="-342900">
              <a:buFont typeface="Arial" panose="020B0604020202020204" pitchFamily="34" charset="0"/>
              <a:buChar char="•"/>
            </a:pPr>
            <a:r>
              <a:rPr lang="en-US" dirty="0">
                <a:latin typeface="Source Code Pro" charset="0"/>
                <a:ea typeface="Source Code Pro" charset="0"/>
                <a:cs typeface="Source Code Pro" charset="0"/>
              </a:rPr>
              <a:t>–pe smp [</a:t>
            </a:r>
            <a:r>
              <a:rPr lang="en-US" dirty="0" err="1">
                <a:latin typeface="Source Code Pro" charset="0"/>
                <a:ea typeface="Source Code Pro" charset="0"/>
                <a:cs typeface="Source Code Pro" charset="0"/>
              </a:rPr>
              <a:t>nthreads</a:t>
            </a:r>
            <a:r>
              <a:rPr lang="en-US" dirty="0">
                <a:latin typeface="Source Code Pro" charset="0"/>
                <a:ea typeface="Source Code Pro" charset="0"/>
                <a:cs typeface="Source Code Pro" charset="0"/>
              </a:rPr>
              <a:t>]</a:t>
            </a:r>
            <a:endParaRPr lang="en-US" sz="1800" dirty="0"/>
          </a:p>
          <a:p>
            <a:pPr marL="342900" indent="-342900">
              <a:buFont typeface="Arial" panose="020B0604020202020204" pitchFamily="34" charset="0"/>
              <a:buChar char="•"/>
            </a:pPr>
            <a:r>
              <a:rPr lang="en-US" dirty="0"/>
              <a:t>Must specify both the tool’s multi-thread option </a:t>
            </a:r>
            <a:r>
              <a:rPr lang="en-US" b="1" dirty="0">
                <a:solidFill>
                  <a:srgbClr val="FF0000"/>
                </a:solidFill>
              </a:rPr>
              <a:t>and</a:t>
            </a:r>
            <a:r>
              <a:rPr lang="en-US" dirty="0"/>
              <a:t> SGE PE</a:t>
            </a:r>
          </a:p>
          <a:p>
            <a:pPr marL="700088" lvl="1" indent="-342900">
              <a:buFont typeface="Arial" panose="020B0604020202020204" pitchFamily="34" charset="0"/>
              <a:buChar char="•"/>
            </a:pPr>
            <a:r>
              <a:rPr lang="en-US" dirty="0"/>
              <a:t>…and these numbers must match!</a:t>
            </a:r>
          </a:p>
          <a:p>
            <a:pPr marL="342900" indent="-342900">
              <a:buFont typeface="Arial" panose="020B0604020202020204" pitchFamily="34" charset="0"/>
              <a:buChar char="•"/>
            </a:pPr>
            <a:r>
              <a:rPr lang="en-US" dirty="0"/>
              <a:t>Oversubscription - running more threads than job slots requested: </a:t>
            </a:r>
            <a:r>
              <a:rPr lang="en-US" b="1" dirty="0">
                <a:solidFill>
                  <a:srgbClr val="FF0000"/>
                </a:solidFill>
              </a:rPr>
              <a:t>BAD</a:t>
            </a:r>
          </a:p>
          <a:p>
            <a:pPr marL="700088" lvl="1" indent="-342900">
              <a:buFont typeface="Arial" panose="020B0604020202020204" pitchFamily="34" charset="0"/>
              <a:buChar char="•"/>
            </a:pPr>
            <a:r>
              <a:rPr lang="en-US" dirty="0"/>
              <a:t>Execution node may become overloaded and suspend job</a:t>
            </a:r>
          </a:p>
          <a:p>
            <a:pPr marL="342900" indent="-342900">
              <a:buFont typeface="Arial" panose="020B0604020202020204" pitchFamily="34" charset="0"/>
              <a:buChar char="•"/>
            </a:pPr>
            <a:r>
              <a:rPr lang="en-US" dirty="0"/>
              <a:t>Undersubscription - running less threads than job slots requested: </a:t>
            </a:r>
            <a:r>
              <a:rPr lang="en-US" b="1" dirty="0">
                <a:solidFill>
                  <a:srgbClr val="FF0000"/>
                </a:solidFill>
              </a:rPr>
              <a:t>BAD</a:t>
            </a:r>
          </a:p>
          <a:p>
            <a:pPr marL="700088" lvl="1" indent="-342900">
              <a:buFont typeface="Arial" panose="020B0604020202020204" pitchFamily="34" charset="0"/>
              <a:buChar char="•"/>
            </a:pPr>
            <a:r>
              <a:rPr lang="en-US" dirty="0"/>
              <a:t>CPU cores allocated but unused - reduces available resources to other users</a:t>
            </a:r>
          </a:p>
          <a:p>
            <a:pPr marL="0" lvl="1" indent="0">
              <a:buNone/>
            </a:pPr>
            <a:endParaRPr lang="en-US" dirty="0"/>
          </a:p>
          <a:p>
            <a:pPr lvl="1"/>
            <a:endParaRPr lang="en-US" dirty="0"/>
          </a:p>
        </p:txBody>
      </p:sp>
      <p:sp>
        <p:nvSpPr>
          <p:cNvPr id="4" name="Slide Number Placeholder 3">
            <a:extLst>
              <a:ext uri="{FF2B5EF4-FFF2-40B4-BE49-F238E27FC236}">
                <a16:creationId xmlns:a16="http://schemas.microsoft.com/office/drawing/2014/main" id="{2FA6C62C-FE52-634D-BB5A-E440EC9225EB}"/>
              </a:ext>
            </a:extLst>
          </p:cNvPr>
          <p:cNvSpPr>
            <a:spLocks noGrp="1"/>
          </p:cNvSpPr>
          <p:nvPr>
            <p:ph type="sldNum" sz="quarter" idx="12"/>
          </p:nvPr>
        </p:nvSpPr>
        <p:spPr/>
        <p:txBody>
          <a:bodyPr/>
          <a:lstStyle/>
          <a:p>
            <a:fld id="{E89BC60F-F4BF-4EE8-9F02-8A0093F1814F}" type="slidenum">
              <a:rPr lang="en-GB" smtClean="0"/>
              <a:t>63</a:t>
            </a:fld>
            <a:endParaRPr lang="en-GB"/>
          </a:p>
        </p:txBody>
      </p:sp>
      <p:sp>
        <p:nvSpPr>
          <p:cNvPr id="2" name="Title 1">
            <a:extLst>
              <a:ext uri="{FF2B5EF4-FFF2-40B4-BE49-F238E27FC236}">
                <a16:creationId xmlns:a16="http://schemas.microsoft.com/office/drawing/2014/main" id="{50D48894-7862-E549-81CC-BFD32E679D21}"/>
              </a:ext>
            </a:extLst>
          </p:cNvPr>
          <p:cNvSpPr>
            <a:spLocks noGrp="1"/>
          </p:cNvSpPr>
          <p:nvPr>
            <p:ph type="title"/>
          </p:nvPr>
        </p:nvSpPr>
        <p:spPr/>
        <p:txBody>
          <a:bodyPr/>
          <a:lstStyle/>
          <a:p>
            <a:r>
              <a:rPr lang="en-US" dirty="0"/>
              <a:t>Parallel/multi-threaded jobs</a:t>
            </a:r>
            <a:endParaRPr lang="en-GB" dirty="0"/>
          </a:p>
        </p:txBody>
      </p:sp>
    </p:spTree>
    <p:extLst>
      <p:ext uri="{BB962C8B-B14F-4D97-AF65-F5344CB8AC3E}">
        <p14:creationId xmlns:p14="http://schemas.microsoft.com/office/powerpoint/2010/main" val="4216492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10" end="10"/>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F1AA7AF-AF1C-4B49-9EDA-1FDAFD2D3449}"/>
              </a:ext>
            </a:extLst>
          </p:cNvPr>
          <p:cNvSpPr>
            <a:spLocks noGrp="1"/>
          </p:cNvSpPr>
          <p:nvPr>
            <p:ph idx="1"/>
          </p:nvPr>
        </p:nvSpPr>
        <p:spPr/>
        <p:txBody>
          <a:bodyPr>
            <a:normAutofit/>
          </a:bodyPr>
          <a:lstStyle/>
          <a:p>
            <a:pPr marL="342900" indent="-342900">
              <a:buFont typeface="Arial" panose="020B0604020202020204" pitchFamily="34" charset="0"/>
              <a:buChar char="•"/>
            </a:pPr>
            <a:r>
              <a:rPr lang="en-GB" sz="2400" dirty="0"/>
              <a:t>Edit your </a:t>
            </a:r>
            <a:r>
              <a:rPr lang="en-GB" sz="2400" dirty="0" err="1"/>
              <a:t>blast.sh</a:t>
            </a:r>
            <a:r>
              <a:rPr lang="en-GB" sz="2400" dirty="0"/>
              <a:t> script to run 2 parallel threads</a:t>
            </a:r>
          </a:p>
          <a:p>
            <a:r>
              <a:rPr lang="en-US" dirty="0">
                <a:solidFill>
                  <a:schemeClr val="accent1">
                    <a:lumMod val="75000"/>
                  </a:schemeClr>
                </a:solidFill>
                <a:latin typeface="Courier" pitchFamily="2" charset="0"/>
              </a:rPr>
              <a:t>(</a:t>
            </a:r>
            <a:r>
              <a:rPr lang="en-US" dirty="0" err="1">
                <a:solidFill>
                  <a:schemeClr val="accent1">
                    <a:lumMod val="75000"/>
                  </a:schemeClr>
                </a:solidFill>
                <a:latin typeface="Courier" pitchFamily="2" charset="0"/>
              </a:rPr>
              <a:t>myenv</a:t>
            </a:r>
            <a:r>
              <a:rPr lang="en-US" dirty="0">
                <a:solidFill>
                  <a:schemeClr val="accent1">
                    <a:lumMod val="75000"/>
                  </a:schemeClr>
                </a:solidFill>
                <a:latin typeface="Courier" pitchFamily="2" charset="0"/>
              </a:rPr>
              <a:t>) </a:t>
            </a:r>
            <a:r>
              <a:rPr lang="en-US" dirty="0">
                <a:solidFill>
                  <a:schemeClr val="accent1">
                    <a:lumMod val="75000"/>
                  </a:schemeClr>
                </a:solidFill>
              </a:rPr>
              <a:t>[</a:t>
            </a:r>
            <a:r>
              <a:rPr lang="en-US" dirty="0">
                <a:solidFill>
                  <a:schemeClr val="accent1">
                    <a:lumMod val="75000"/>
                  </a:schemeClr>
                </a:solidFill>
                <a:latin typeface="Courier" pitchFamily="2" charset="0"/>
              </a:rPr>
              <a:t>jabbott@login2 </a:t>
            </a:r>
            <a:r>
              <a:rPr lang="en-US" dirty="0" err="1">
                <a:solidFill>
                  <a:schemeClr val="accent1">
                    <a:lumMod val="75000"/>
                  </a:schemeClr>
                </a:solidFill>
                <a:latin typeface="Courier" pitchFamily="2" charset="0"/>
              </a:rPr>
              <a:t>intro_to_hpc</a:t>
            </a:r>
            <a:r>
              <a:rPr lang="en-US" dirty="0">
                <a:solidFill>
                  <a:schemeClr val="accent1">
                    <a:lumMod val="75000"/>
                  </a:schemeClr>
                </a:solidFill>
                <a:latin typeface="Courier" pitchFamily="2" charset="0"/>
              </a:rPr>
              <a:t>]$ </a:t>
            </a:r>
            <a:r>
              <a:rPr lang="en-US" dirty="0">
                <a:solidFill>
                  <a:schemeClr val="accent5">
                    <a:lumMod val="50000"/>
                  </a:schemeClr>
                </a:solidFill>
                <a:latin typeface="Courier" pitchFamily="2" charset="0"/>
              </a:rPr>
              <a:t>nano </a:t>
            </a:r>
            <a:r>
              <a:rPr lang="en-US" dirty="0" err="1">
                <a:solidFill>
                  <a:schemeClr val="accent5">
                    <a:lumMod val="50000"/>
                  </a:schemeClr>
                </a:solidFill>
                <a:latin typeface="Courier" pitchFamily="2" charset="0"/>
              </a:rPr>
              <a:t>blast.sh</a:t>
            </a:r>
            <a:br>
              <a:rPr lang="en-US" dirty="0">
                <a:solidFill>
                  <a:schemeClr val="accent5">
                    <a:lumMod val="50000"/>
                  </a:schemeClr>
                </a:solidFill>
                <a:latin typeface="Courier" pitchFamily="2" charset="0"/>
              </a:rPr>
            </a:br>
            <a:endParaRPr lang="en-US" dirty="0">
              <a:solidFill>
                <a:schemeClr val="accent5">
                  <a:lumMod val="50000"/>
                </a:schemeClr>
              </a:solidFill>
              <a:latin typeface="Courier" pitchFamily="2" charset="0"/>
            </a:endParaRPr>
          </a:p>
          <a:p>
            <a:r>
              <a:rPr lang="en-US" dirty="0">
                <a:solidFill>
                  <a:schemeClr val="tx2">
                    <a:lumMod val="10000"/>
                  </a:schemeClr>
                </a:solidFill>
                <a:latin typeface="Courier" pitchFamily="2" charset="0"/>
              </a:rPr>
              <a:t>#!/bin/bash</a:t>
            </a:r>
          </a:p>
          <a:p>
            <a:r>
              <a:rPr lang="en-US" dirty="0">
                <a:solidFill>
                  <a:schemeClr val="tx2">
                    <a:lumMod val="10000"/>
                  </a:schemeClr>
                </a:solidFill>
                <a:latin typeface="Courier" pitchFamily="2" charset="0"/>
              </a:rPr>
              <a:t>#$ -cwd</a:t>
            </a:r>
          </a:p>
          <a:p>
            <a:r>
              <a:rPr lang="en-US" dirty="0">
                <a:solidFill>
                  <a:schemeClr val="tx2">
                    <a:lumMod val="10000"/>
                  </a:schemeClr>
                </a:solidFill>
                <a:latin typeface="Courier" pitchFamily="2" charset="0"/>
              </a:rPr>
              <a:t>#$ -t 1-4</a:t>
            </a:r>
          </a:p>
          <a:p>
            <a:r>
              <a:rPr lang="en-US" dirty="0">
                <a:solidFill>
                  <a:schemeClr val="accent5">
                    <a:lumMod val="50000"/>
                  </a:schemeClr>
                </a:solidFill>
                <a:latin typeface="Courier" pitchFamily="2" charset="0"/>
              </a:rPr>
              <a:t>#$ -pe smp 2</a:t>
            </a:r>
          </a:p>
          <a:p>
            <a:r>
              <a:rPr lang="en-US" dirty="0">
                <a:solidFill>
                  <a:schemeClr val="tx2">
                    <a:lumMod val="10000"/>
                  </a:schemeClr>
                </a:solidFill>
                <a:latin typeface="Courier" pitchFamily="2" charset="0"/>
              </a:rPr>
              <a:t>cp -</a:t>
            </a:r>
            <a:r>
              <a:rPr lang="en-US" dirty="0" err="1">
                <a:solidFill>
                  <a:schemeClr val="tx2">
                    <a:lumMod val="10000"/>
                  </a:schemeClr>
                </a:solidFill>
                <a:latin typeface="Courier" pitchFamily="2" charset="0"/>
              </a:rPr>
              <a:t>Rv</a:t>
            </a:r>
            <a:r>
              <a:rPr lang="en-US" dirty="0">
                <a:solidFill>
                  <a:schemeClr val="tx2">
                    <a:lumMod val="10000"/>
                  </a:schemeClr>
                </a:solidFill>
                <a:latin typeface="Courier" pitchFamily="2" charset="0"/>
              </a:rPr>
              <a:t> </a:t>
            </a:r>
            <a:r>
              <a:rPr lang="en-US" dirty="0" err="1">
                <a:solidFill>
                  <a:schemeClr val="tx2">
                    <a:lumMod val="10000"/>
                  </a:schemeClr>
                </a:solidFill>
                <a:latin typeface="Courier" pitchFamily="2" charset="0"/>
              </a:rPr>
              <a:t>blast_db</a:t>
            </a:r>
            <a:r>
              <a:rPr lang="en-US" dirty="0">
                <a:solidFill>
                  <a:schemeClr val="tx2">
                    <a:lumMod val="10000"/>
                  </a:schemeClr>
                </a:solidFill>
                <a:latin typeface="Courier" pitchFamily="2" charset="0"/>
              </a:rPr>
              <a:t> $TMPDIR</a:t>
            </a:r>
          </a:p>
          <a:p>
            <a:r>
              <a:rPr lang="en-US" dirty="0">
                <a:solidFill>
                  <a:schemeClr val="tx2">
                    <a:lumMod val="10000"/>
                  </a:schemeClr>
                </a:solidFill>
                <a:latin typeface="Courier" pitchFamily="2" charset="0"/>
              </a:rPr>
              <a:t>cp -v query_$</a:t>
            </a:r>
            <a:r>
              <a:rPr lang="en-US" dirty="0" err="1">
                <a:solidFill>
                  <a:schemeClr val="tx2">
                    <a:lumMod val="10000"/>
                  </a:schemeClr>
                </a:solidFill>
                <a:latin typeface="Courier" pitchFamily="2" charset="0"/>
              </a:rPr>
              <a:t>SGE_TASK_ID.fa</a:t>
            </a:r>
            <a:r>
              <a:rPr lang="en-US" dirty="0">
                <a:solidFill>
                  <a:schemeClr val="tx2">
                    <a:lumMod val="10000"/>
                  </a:schemeClr>
                </a:solidFill>
                <a:latin typeface="Courier" pitchFamily="2" charset="0"/>
              </a:rPr>
              <a:t> $TMPDIR</a:t>
            </a:r>
          </a:p>
          <a:p>
            <a:r>
              <a:rPr lang="en-US" dirty="0" err="1">
                <a:solidFill>
                  <a:schemeClr val="tx2">
                    <a:lumMod val="10000"/>
                  </a:schemeClr>
                </a:solidFill>
                <a:latin typeface="Courier" pitchFamily="2" charset="0"/>
              </a:rPr>
              <a:t>blastp</a:t>
            </a:r>
            <a:r>
              <a:rPr lang="en-US" dirty="0">
                <a:solidFill>
                  <a:schemeClr val="tx2">
                    <a:lumMod val="10000"/>
                  </a:schemeClr>
                </a:solidFill>
                <a:latin typeface="Courier" pitchFamily="2" charset="0"/>
              </a:rPr>
              <a:t> -query $TMPDIR/query_$</a:t>
            </a:r>
            <a:r>
              <a:rPr lang="en-US" dirty="0" err="1">
                <a:solidFill>
                  <a:schemeClr val="tx2">
                    <a:lumMod val="10000"/>
                  </a:schemeClr>
                </a:solidFill>
                <a:latin typeface="Courier" pitchFamily="2" charset="0"/>
              </a:rPr>
              <a:t>SGE_TASK_ID.fa</a:t>
            </a:r>
            <a:r>
              <a:rPr lang="en-US" dirty="0">
                <a:solidFill>
                  <a:schemeClr val="tx2">
                    <a:lumMod val="10000"/>
                  </a:schemeClr>
                </a:solidFill>
                <a:latin typeface="Courier" pitchFamily="2" charset="0"/>
              </a:rPr>
              <a:t> -</a:t>
            </a:r>
            <a:r>
              <a:rPr lang="en-US" dirty="0" err="1">
                <a:solidFill>
                  <a:schemeClr val="tx2">
                    <a:lumMod val="10000"/>
                  </a:schemeClr>
                </a:solidFill>
                <a:latin typeface="Courier" pitchFamily="2" charset="0"/>
              </a:rPr>
              <a:t>db</a:t>
            </a:r>
            <a:r>
              <a:rPr lang="en-US" dirty="0">
                <a:solidFill>
                  <a:schemeClr val="tx2">
                    <a:lumMod val="10000"/>
                  </a:schemeClr>
                </a:solidFill>
                <a:latin typeface="Courier" pitchFamily="2" charset="0"/>
              </a:rPr>
              <a:t> $TMPDIR/</a:t>
            </a:r>
            <a:r>
              <a:rPr lang="en-US" dirty="0" err="1">
                <a:solidFill>
                  <a:schemeClr val="tx2">
                    <a:lumMod val="10000"/>
                  </a:schemeClr>
                </a:solidFill>
                <a:latin typeface="Courier" pitchFamily="2" charset="0"/>
              </a:rPr>
              <a:t>blast_db</a:t>
            </a:r>
            <a:r>
              <a:rPr lang="en-US" dirty="0">
                <a:solidFill>
                  <a:schemeClr val="tx2">
                    <a:lumMod val="10000"/>
                  </a:schemeClr>
                </a:solidFill>
                <a:latin typeface="Courier" pitchFamily="2" charset="0"/>
              </a:rPr>
              <a:t>/H293 \</a:t>
            </a:r>
          </a:p>
          <a:p>
            <a:r>
              <a:rPr lang="en-US" dirty="0">
                <a:solidFill>
                  <a:schemeClr val="tx2">
                    <a:lumMod val="10000"/>
                  </a:schemeClr>
                </a:solidFill>
                <a:latin typeface="Courier" pitchFamily="2" charset="0"/>
              </a:rPr>
              <a:t>     -out $TMPDIR/output_$</a:t>
            </a:r>
            <a:r>
              <a:rPr lang="en-US" dirty="0" err="1">
                <a:solidFill>
                  <a:schemeClr val="tx2">
                    <a:lumMod val="10000"/>
                  </a:schemeClr>
                </a:solidFill>
                <a:latin typeface="Courier" pitchFamily="2" charset="0"/>
              </a:rPr>
              <a:t>SGE_TASK_ID.txt</a:t>
            </a:r>
            <a:r>
              <a:rPr lang="en-US" dirty="0">
                <a:solidFill>
                  <a:schemeClr val="tx2">
                    <a:lumMod val="10000"/>
                  </a:schemeClr>
                </a:solidFill>
                <a:latin typeface="Courier" pitchFamily="2" charset="0"/>
              </a:rPr>
              <a:t> </a:t>
            </a:r>
          </a:p>
          <a:p>
            <a:r>
              <a:rPr lang="en-US" dirty="0">
                <a:solidFill>
                  <a:schemeClr val="tx2">
                    <a:lumMod val="10000"/>
                  </a:schemeClr>
                </a:solidFill>
                <a:latin typeface="Courier" pitchFamily="2" charset="0"/>
              </a:rPr>
              <a:t>cp $TMPDIR/output_$</a:t>
            </a:r>
            <a:r>
              <a:rPr lang="en-US" dirty="0" err="1">
                <a:solidFill>
                  <a:schemeClr val="tx2">
                    <a:lumMod val="10000"/>
                  </a:schemeClr>
                </a:solidFill>
                <a:latin typeface="Courier" pitchFamily="2" charset="0"/>
              </a:rPr>
              <a:t>SGE_TASK_ID.txt</a:t>
            </a:r>
            <a:r>
              <a:rPr lang="en-US" dirty="0">
                <a:solidFill>
                  <a:schemeClr val="tx2">
                    <a:lumMod val="10000"/>
                  </a:schemeClr>
                </a:solidFill>
                <a:latin typeface="Courier" pitchFamily="2" charset="0"/>
              </a:rPr>
              <a:t> .</a:t>
            </a:r>
          </a:p>
          <a:p>
            <a:endParaRPr lang="en-US" dirty="0">
              <a:latin typeface="Courier" pitchFamily="2" charset="0"/>
            </a:endParaRPr>
          </a:p>
          <a:p>
            <a:endParaRPr lang="en-US" dirty="0">
              <a:solidFill>
                <a:schemeClr val="accent5">
                  <a:lumMod val="50000"/>
                </a:schemeClr>
              </a:solidFill>
              <a:latin typeface="Courier" pitchFamily="2" charset="0"/>
            </a:endParaRPr>
          </a:p>
          <a:p>
            <a:pPr marL="342900" indent="-342900">
              <a:buFont typeface="Arial" panose="020B0604020202020204" pitchFamily="34" charset="0"/>
              <a:buChar char="•"/>
            </a:pPr>
            <a:endParaRPr lang="en-GB" dirty="0"/>
          </a:p>
        </p:txBody>
      </p:sp>
      <p:sp>
        <p:nvSpPr>
          <p:cNvPr id="3" name="Slide Number Placeholder 2">
            <a:extLst>
              <a:ext uri="{FF2B5EF4-FFF2-40B4-BE49-F238E27FC236}">
                <a16:creationId xmlns:a16="http://schemas.microsoft.com/office/drawing/2014/main" id="{EDC4AB2F-1556-F84E-8574-066734B984F6}"/>
              </a:ext>
            </a:extLst>
          </p:cNvPr>
          <p:cNvSpPr>
            <a:spLocks noGrp="1"/>
          </p:cNvSpPr>
          <p:nvPr>
            <p:ph type="sldNum" sz="quarter" idx="12"/>
          </p:nvPr>
        </p:nvSpPr>
        <p:spPr/>
        <p:txBody>
          <a:bodyPr/>
          <a:lstStyle/>
          <a:p>
            <a:fld id="{E89BC60F-F4BF-4EE8-9F02-8A0093F1814F}" type="slidenum">
              <a:rPr lang="en-GB" smtClean="0"/>
              <a:t>64</a:t>
            </a:fld>
            <a:endParaRPr lang="en-GB"/>
          </a:p>
        </p:txBody>
      </p:sp>
      <p:sp>
        <p:nvSpPr>
          <p:cNvPr id="4" name="Title 3">
            <a:extLst>
              <a:ext uri="{FF2B5EF4-FFF2-40B4-BE49-F238E27FC236}">
                <a16:creationId xmlns:a16="http://schemas.microsoft.com/office/drawing/2014/main" id="{C5BEB484-4F74-BD4F-AA44-ADE8965330AC}"/>
              </a:ext>
            </a:extLst>
          </p:cNvPr>
          <p:cNvSpPr>
            <a:spLocks noGrp="1"/>
          </p:cNvSpPr>
          <p:nvPr>
            <p:ph type="title"/>
          </p:nvPr>
        </p:nvSpPr>
        <p:spPr/>
        <p:txBody>
          <a:bodyPr/>
          <a:lstStyle/>
          <a:p>
            <a:r>
              <a:rPr lang="en-GB" dirty="0"/>
              <a:t>Parallelising your Blast script</a:t>
            </a:r>
          </a:p>
        </p:txBody>
      </p:sp>
      <p:sp>
        <p:nvSpPr>
          <p:cNvPr id="5" name="TextBox 4">
            <a:extLst>
              <a:ext uri="{FF2B5EF4-FFF2-40B4-BE49-F238E27FC236}">
                <a16:creationId xmlns:a16="http://schemas.microsoft.com/office/drawing/2014/main" id="{2E660955-654A-FE41-ACAC-4288EEFF9D36}"/>
              </a:ext>
            </a:extLst>
          </p:cNvPr>
          <p:cNvSpPr txBox="1"/>
          <p:nvPr/>
        </p:nvSpPr>
        <p:spPr>
          <a:xfrm>
            <a:off x="6799384" y="5335215"/>
            <a:ext cx="2339102" cy="400110"/>
          </a:xfrm>
          <a:prstGeom prst="rect">
            <a:avLst/>
          </a:prstGeom>
          <a:noFill/>
        </p:spPr>
        <p:txBody>
          <a:bodyPr wrap="none" rtlCol="0">
            <a:spAutoFit/>
          </a:bodyPr>
          <a:lstStyle/>
          <a:p>
            <a:r>
              <a:rPr lang="en-GB" sz="2000" dirty="0">
                <a:solidFill>
                  <a:schemeClr val="accent5">
                    <a:lumMod val="50000"/>
                  </a:schemeClr>
                </a:solidFill>
                <a:latin typeface="Courier" pitchFamily="2" charset="0"/>
              </a:rPr>
              <a:t>-</a:t>
            </a:r>
            <a:r>
              <a:rPr lang="en-GB" sz="2000" dirty="0" err="1">
                <a:solidFill>
                  <a:schemeClr val="accent5">
                    <a:lumMod val="50000"/>
                  </a:schemeClr>
                </a:solidFill>
                <a:latin typeface="Courier" pitchFamily="2" charset="0"/>
              </a:rPr>
              <a:t>num_threads</a:t>
            </a:r>
            <a:r>
              <a:rPr lang="en-GB" sz="2000" dirty="0">
                <a:solidFill>
                  <a:schemeClr val="accent5">
                    <a:lumMod val="50000"/>
                  </a:schemeClr>
                </a:solidFill>
                <a:latin typeface="Courier" pitchFamily="2" charset="0"/>
              </a:rPr>
              <a:t> 2</a:t>
            </a:r>
          </a:p>
        </p:txBody>
      </p:sp>
      <p:grpSp>
        <p:nvGrpSpPr>
          <p:cNvPr id="9" name="Group 8">
            <a:extLst>
              <a:ext uri="{FF2B5EF4-FFF2-40B4-BE49-F238E27FC236}">
                <a16:creationId xmlns:a16="http://schemas.microsoft.com/office/drawing/2014/main" id="{D75486F1-7467-4744-A1D3-32925ACC7572}"/>
              </a:ext>
            </a:extLst>
          </p:cNvPr>
          <p:cNvGrpSpPr/>
          <p:nvPr/>
        </p:nvGrpSpPr>
        <p:grpSpPr>
          <a:xfrm>
            <a:off x="2450123" y="2628055"/>
            <a:ext cx="5984386" cy="1158499"/>
            <a:chOff x="2450123" y="2663224"/>
            <a:chExt cx="5984386" cy="1158499"/>
          </a:xfrm>
        </p:grpSpPr>
        <p:sp>
          <p:nvSpPr>
            <p:cNvPr id="6" name="TextBox 5">
              <a:extLst>
                <a:ext uri="{FF2B5EF4-FFF2-40B4-BE49-F238E27FC236}">
                  <a16:creationId xmlns:a16="http://schemas.microsoft.com/office/drawing/2014/main" id="{31326478-560B-CE4A-9FED-46430A1D8EE7}"/>
                </a:ext>
              </a:extLst>
            </p:cNvPr>
            <p:cNvSpPr txBox="1"/>
            <p:nvPr/>
          </p:nvSpPr>
          <p:spPr>
            <a:xfrm>
              <a:off x="4665785" y="2663224"/>
              <a:ext cx="3768724" cy="400110"/>
            </a:xfrm>
            <a:prstGeom prst="rect">
              <a:avLst/>
            </a:prstGeom>
            <a:noFill/>
          </p:spPr>
          <p:txBody>
            <a:bodyPr wrap="none" rtlCol="0">
              <a:spAutoFit/>
            </a:bodyPr>
            <a:lstStyle/>
            <a:p>
              <a:r>
                <a:rPr lang="en-GB" sz="2000" dirty="0"/>
                <a:t>Add directive to request 2 GE slots</a:t>
              </a:r>
            </a:p>
          </p:txBody>
        </p:sp>
        <p:cxnSp>
          <p:nvCxnSpPr>
            <p:cNvPr id="8" name="Straight Arrow Connector 7">
              <a:extLst>
                <a:ext uri="{FF2B5EF4-FFF2-40B4-BE49-F238E27FC236}">
                  <a16:creationId xmlns:a16="http://schemas.microsoft.com/office/drawing/2014/main" id="{18C51BB5-FA17-9244-B517-2FB7DBCF2C52}"/>
                </a:ext>
              </a:extLst>
            </p:cNvPr>
            <p:cNvCxnSpPr/>
            <p:nvPr/>
          </p:nvCxnSpPr>
          <p:spPr>
            <a:xfrm flipH="1">
              <a:off x="2450123" y="2872154"/>
              <a:ext cx="2157046" cy="9495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13" name="Group 12">
            <a:extLst>
              <a:ext uri="{FF2B5EF4-FFF2-40B4-BE49-F238E27FC236}">
                <a16:creationId xmlns:a16="http://schemas.microsoft.com/office/drawing/2014/main" id="{829FF0E0-32CC-3A4F-A2DC-11A15537DC06}"/>
              </a:ext>
            </a:extLst>
          </p:cNvPr>
          <p:cNvGrpSpPr/>
          <p:nvPr/>
        </p:nvGrpSpPr>
        <p:grpSpPr>
          <a:xfrm>
            <a:off x="6212579" y="3489634"/>
            <a:ext cx="4348498" cy="1845581"/>
            <a:chOff x="6212579" y="3489634"/>
            <a:chExt cx="4348498" cy="1845581"/>
          </a:xfrm>
        </p:grpSpPr>
        <p:sp>
          <p:nvSpPr>
            <p:cNvPr id="10" name="TextBox 9">
              <a:extLst>
                <a:ext uri="{FF2B5EF4-FFF2-40B4-BE49-F238E27FC236}">
                  <a16:creationId xmlns:a16="http://schemas.microsoft.com/office/drawing/2014/main" id="{C2AC0A26-8071-8046-9141-95449F612409}"/>
                </a:ext>
              </a:extLst>
            </p:cNvPr>
            <p:cNvSpPr txBox="1"/>
            <p:nvPr/>
          </p:nvSpPr>
          <p:spPr>
            <a:xfrm>
              <a:off x="6212579" y="3489634"/>
              <a:ext cx="4348498" cy="707886"/>
            </a:xfrm>
            <a:prstGeom prst="rect">
              <a:avLst/>
            </a:prstGeom>
            <a:noFill/>
          </p:spPr>
          <p:txBody>
            <a:bodyPr wrap="none" rtlCol="0">
              <a:spAutoFit/>
            </a:bodyPr>
            <a:lstStyle/>
            <a:p>
              <a:pPr algn="ctr"/>
              <a:r>
                <a:rPr lang="en-GB" sz="2000" dirty="0"/>
                <a:t>Use </a:t>
              </a:r>
              <a:r>
                <a:rPr lang="en-GB" sz="2000" dirty="0">
                  <a:latin typeface="Courier" pitchFamily="2" charset="0"/>
                </a:rPr>
                <a:t>-</a:t>
              </a:r>
              <a:r>
                <a:rPr lang="en-GB" sz="2000" dirty="0" err="1">
                  <a:latin typeface="Courier" pitchFamily="2" charset="0"/>
                </a:rPr>
                <a:t>num_threads</a:t>
              </a:r>
              <a:r>
                <a:rPr lang="en-GB" sz="2000" dirty="0">
                  <a:latin typeface="Courier" pitchFamily="2" charset="0"/>
                </a:rPr>
                <a:t> </a:t>
              </a:r>
              <a:r>
                <a:rPr lang="en-GB" sz="2000" dirty="0" err="1"/>
                <a:t>blastp</a:t>
              </a:r>
              <a:r>
                <a:rPr lang="en-GB" sz="2000" dirty="0"/>
                <a:t> argument</a:t>
              </a:r>
              <a:br>
                <a:rPr lang="en-GB" sz="2000" dirty="0"/>
              </a:br>
              <a:r>
                <a:rPr lang="en-GB" sz="2000" dirty="0"/>
                <a:t>to run 2 threads</a:t>
              </a:r>
            </a:p>
          </p:txBody>
        </p:sp>
        <p:cxnSp>
          <p:nvCxnSpPr>
            <p:cNvPr id="12" name="Straight Arrow Connector 11">
              <a:extLst>
                <a:ext uri="{FF2B5EF4-FFF2-40B4-BE49-F238E27FC236}">
                  <a16:creationId xmlns:a16="http://schemas.microsoft.com/office/drawing/2014/main" id="{3D999C95-6539-D949-A076-718F18CB8318}"/>
                </a:ext>
              </a:extLst>
            </p:cNvPr>
            <p:cNvCxnSpPr/>
            <p:nvPr/>
          </p:nvCxnSpPr>
          <p:spPr>
            <a:xfrm flipH="1">
              <a:off x="8159262" y="4300214"/>
              <a:ext cx="275247" cy="10350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46844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
                                            <p:txEl>
                                              <p:pRg st="5" end="5"/>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childTnLst>
                                </p:cTn>
                              </p:par>
                              <p:par>
                                <p:cTn id="39" presetID="1" presetClass="exit" presetSubtype="0" fill="hold" nodeType="withEffect">
                                  <p:stCondLst>
                                    <p:cond delay="0"/>
                                  </p:stCondLst>
                                  <p:childTnLst>
                                    <p:set>
                                      <p:cBhvr>
                                        <p:cTn id="40" dur="1" fill="hold">
                                          <p:stCondLst>
                                            <p:cond delay="0"/>
                                          </p:stCondLst>
                                        </p:cTn>
                                        <p:tgtEl>
                                          <p:spTgt spid="9"/>
                                        </p:tgtEl>
                                        <p:attrNameLst>
                                          <p:attrName>style.visibility</p:attrName>
                                        </p:attrNameLst>
                                      </p:cBhvr>
                                      <p:to>
                                        <p:strVal val="hidden"/>
                                      </p:to>
                                    </p:set>
                                  </p:childTnLst>
                                </p:cTn>
                              </p:par>
                              <p:par>
                                <p:cTn id="41" presetID="1" presetClass="entr" presetSubtype="0" fill="hold" nodeType="with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5"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E0F7D72-12D1-9D43-990D-E8442C3E6F73}"/>
              </a:ext>
            </a:extLst>
          </p:cNvPr>
          <p:cNvSpPr>
            <a:spLocks noGrp="1"/>
          </p:cNvSpPr>
          <p:nvPr>
            <p:ph idx="1"/>
          </p:nvPr>
        </p:nvSpPr>
        <p:spPr/>
        <p:txBody>
          <a:bodyPr>
            <a:normAutofit/>
          </a:bodyPr>
          <a:lstStyle/>
          <a:p>
            <a:pPr marL="355600" lvl="2" indent="0">
              <a:buNone/>
            </a:pPr>
            <a:r>
              <a:rPr lang="en-GB" dirty="0">
                <a:solidFill>
                  <a:schemeClr val="accent1">
                    <a:lumMod val="75000"/>
                  </a:schemeClr>
                </a:solidFill>
                <a:latin typeface="Courier" pitchFamily="2" charset="0"/>
                <a:cs typeface="Courier New" panose="02070309020205020404" pitchFamily="49" charset="0"/>
              </a:rPr>
              <a:t>(</a:t>
            </a:r>
            <a:r>
              <a:rPr lang="en-GB" dirty="0" err="1">
                <a:solidFill>
                  <a:schemeClr val="accent1">
                    <a:lumMod val="75000"/>
                  </a:schemeClr>
                </a:solidFill>
                <a:latin typeface="Courier" pitchFamily="2" charset="0"/>
                <a:cs typeface="Courier New" panose="02070309020205020404" pitchFamily="49" charset="0"/>
              </a:rPr>
              <a:t>myenv</a:t>
            </a:r>
            <a:r>
              <a:rPr lang="en-GB" dirty="0">
                <a:solidFill>
                  <a:schemeClr val="accent1">
                    <a:lumMod val="75000"/>
                  </a:schemeClr>
                </a:solidFill>
                <a:latin typeface="Courier" pitchFamily="2" charset="0"/>
                <a:cs typeface="Courier New" panose="02070309020205020404" pitchFamily="49" charset="0"/>
              </a:rPr>
              <a:t>) [jabbott@login2 </a:t>
            </a:r>
            <a:r>
              <a:rPr lang="en-GB" dirty="0" err="1">
                <a:solidFill>
                  <a:schemeClr val="accent1">
                    <a:lumMod val="75000"/>
                  </a:schemeClr>
                </a:solidFill>
                <a:latin typeface="Courier" pitchFamily="2" charset="0"/>
                <a:cs typeface="Courier New" panose="02070309020205020404" pitchFamily="49" charset="0"/>
              </a:rPr>
              <a:t>intro_to_hpc</a:t>
            </a:r>
            <a:r>
              <a:rPr lang="en-GB" dirty="0">
                <a:solidFill>
                  <a:schemeClr val="accent1">
                    <a:lumMod val="75000"/>
                  </a:schemeClr>
                </a:solidFill>
                <a:latin typeface="Courier" pitchFamily="2" charset="0"/>
                <a:cs typeface="Courier New" panose="02070309020205020404" pitchFamily="49" charset="0"/>
              </a:rPr>
              <a:t>]$ </a:t>
            </a:r>
            <a:r>
              <a:rPr lang="en-GB" dirty="0">
                <a:solidFill>
                  <a:schemeClr val="accent5">
                    <a:lumMod val="75000"/>
                  </a:schemeClr>
                </a:solidFill>
                <a:latin typeface="Courier" pitchFamily="2" charset="0"/>
                <a:cs typeface="Courier New" panose="02070309020205020404" pitchFamily="49" charset="0"/>
              </a:rPr>
              <a:t>qsub </a:t>
            </a:r>
            <a:r>
              <a:rPr lang="en-GB" dirty="0" err="1">
                <a:solidFill>
                  <a:schemeClr val="accent5">
                    <a:lumMod val="75000"/>
                  </a:schemeClr>
                </a:solidFill>
                <a:latin typeface="Courier" pitchFamily="2" charset="0"/>
                <a:cs typeface="Courier New" panose="02070309020205020404" pitchFamily="49" charset="0"/>
              </a:rPr>
              <a:t>blast.sh</a:t>
            </a:r>
            <a:r>
              <a:rPr lang="en-GB" dirty="0">
                <a:solidFill>
                  <a:schemeClr val="accent5">
                    <a:lumMod val="75000"/>
                  </a:schemeClr>
                </a:solidFill>
                <a:latin typeface="Courier" pitchFamily="2" charset="0"/>
                <a:cs typeface="Courier New" panose="02070309020205020404" pitchFamily="49" charset="0"/>
              </a:rPr>
              <a:t> </a:t>
            </a:r>
          </a:p>
          <a:p>
            <a:pPr marL="342900" lvl="1" indent="-342900">
              <a:buFont typeface="Arial" panose="020B0604020202020204" pitchFamily="34" charset="0"/>
              <a:buChar char="•"/>
            </a:pPr>
            <a:r>
              <a:rPr lang="en-GB" sz="2100" dirty="0"/>
              <a:t>Check the job with qstat…</a:t>
            </a:r>
          </a:p>
          <a:p>
            <a:br>
              <a:rPr lang="en-GB" sz="1900" dirty="0"/>
            </a:br>
            <a:r>
              <a:rPr lang="en-GB" sz="1400" dirty="0">
                <a:solidFill>
                  <a:schemeClr val="accent1">
                    <a:lumMod val="75000"/>
                  </a:schemeClr>
                </a:solidFill>
              </a:rPr>
              <a:t>(</a:t>
            </a:r>
            <a:r>
              <a:rPr lang="en-GB" sz="1400" dirty="0" err="1">
                <a:solidFill>
                  <a:schemeClr val="accent1">
                    <a:lumMod val="75000"/>
                  </a:schemeClr>
                </a:solidFill>
                <a:latin typeface="Courier" pitchFamily="2" charset="0"/>
              </a:rPr>
              <a:t>myenv</a:t>
            </a:r>
            <a:r>
              <a:rPr lang="en-GB" sz="1400" dirty="0">
                <a:solidFill>
                  <a:schemeClr val="accent1">
                    <a:lumMod val="75000"/>
                  </a:schemeClr>
                </a:solidFill>
                <a:latin typeface="Courier" pitchFamily="2" charset="0"/>
              </a:rPr>
              <a:t>) login2:intro_to_hpc $ qstat</a:t>
            </a:r>
          </a:p>
          <a:p>
            <a:r>
              <a:rPr lang="en-GB" sz="1400" dirty="0">
                <a:solidFill>
                  <a:schemeClr val="accent1">
                    <a:lumMod val="75000"/>
                  </a:schemeClr>
                </a:solidFill>
                <a:latin typeface="Courier" pitchFamily="2" charset="0"/>
              </a:rPr>
              <a:t>job-ID  prior  name     user state submit/start at     queue            </a:t>
            </a:r>
            <a:r>
              <a:rPr lang="en-GB" sz="1400" dirty="0" err="1">
                <a:solidFill>
                  <a:schemeClr val="accent1">
                    <a:lumMod val="75000"/>
                  </a:schemeClr>
                </a:solidFill>
                <a:latin typeface="Courier" pitchFamily="2" charset="0"/>
              </a:rPr>
              <a:t>jclass</a:t>
            </a:r>
            <a:r>
              <a:rPr lang="en-GB" sz="1400" dirty="0">
                <a:solidFill>
                  <a:schemeClr val="accent1">
                    <a:lumMod val="75000"/>
                  </a:schemeClr>
                </a:solidFill>
                <a:latin typeface="Courier" pitchFamily="2" charset="0"/>
              </a:rPr>
              <a:t> slots </a:t>
            </a:r>
            <a:r>
              <a:rPr lang="en-GB" sz="1400" dirty="0" err="1">
                <a:solidFill>
                  <a:schemeClr val="accent1">
                    <a:lumMod val="75000"/>
                  </a:schemeClr>
                </a:solidFill>
                <a:latin typeface="Courier" pitchFamily="2" charset="0"/>
              </a:rPr>
              <a:t>ja</a:t>
            </a:r>
            <a:r>
              <a:rPr lang="en-GB" sz="1400" dirty="0">
                <a:solidFill>
                  <a:schemeClr val="accent1">
                    <a:lumMod val="75000"/>
                  </a:schemeClr>
                </a:solidFill>
                <a:latin typeface="Courier" pitchFamily="2" charset="0"/>
              </a:rPr>
              <a:t>-task-ID</a:t>
            </a:r>
            <a:br>
              <a:rPr lang="en-GB" sz="1400" dirty="0">
                <a:solidFill>
                  <a:schemeClr val="accent1">
                    <a:lumMod val="75000"/>
                  </a:schemeClr>
                </a:solidFill>
                <a:latin typeface="Courier" pitchFamily="2" charset="0"/>
              </a:rPr>
            </a:br>
            <a:r>
              <a:rPr lang="en-GB" sz="1400" dirty="0">
                <a:solidFill>
                  <a:schemeClr val="accent1">
                    <a:lumMod val="75000"/>
                  </a:schemeClr>
                </a:solidFill>
                <a:latin typeface="Courier" pitchFamily="2" charset="0"/>
              </a:rPr>
              <a:t>-----------------------------------------------------------------------------------------------</a:t>
            </a:r>
            <a:br>
              <a:rPr lang="en-GB" sz="1400" dirty="0">
                <a:solidFill>
                  <a:schemeClr val="accent1">
                    <a:lumMod val="75000"/>
                  </a:schemeClr>
                </a:solidFill>
                <a:latin typeface="Courier" pitchFamily="2" charset="0"/>
              </a:rPr>
            </a:br>
            <a:r>
              <a:rPr lang="en-GB" sz="1400" dirty="0">
                <a:solidFill>
                  <a:schemeClr val="accent1">
                    <a:lumMod val="75000"/>
                  </a:schemeClr>
                </a:solidFill>
                <a:latin typeface="Courier" pitchFamily="2" charset="0"/>
              </a:rPr>
              <a:t>121130 0.68775 </a:t>
            </a:r>
            <a:r>
              <a:rPr lang="en-GB" sz="1400" dirty="0" err="1">
                <a:solidFill>
                  <a:schemeClr val="accent1">
                    <a:lumMod val="75000"/>
                  </a:schemeClr>
                </a:solidFill>
                <a:latin typeface="Courier" pitchFamily="2" charset="0"/>
              </a:rPr>
              <a:t>blast.sh</a:t>
            </a:r>
            <a:r>
              <a:rPr lang="en-GB" sz="1400" dirty="0">
                <a:solidFill>
                  <a:schemeClr val="accent1">
                    <a:lumMod val="75000"/>
                  </a:schemeClr>
                </a:solidFill>
                <a:latin typeface="Courier" pitchFamily="2" charset="0"/>
              </a:rPr>
              <a:t> </a:t>
            </a:r>
            <a:r>
              <a:rPr lang="en-GB" sz="1400" dirty="0" err="1">
                <a:solidFill>
                  <a:schemeClr val="accent1">
                    <a:lumMod val="75000"/>
                  </a:schemeClr>
                </a:solidFill>
                <a:latin typeface="Courier" pitchFamily="2" charset="0"/>
              </a:rPr>
              <a:t>jabbott</a:t>
            </a:r>
            <a:r>
              <a:rPr lang="en-GB" sz="1400" dirty="0">
                <a:solidFill>
                  <a:schemeClr val="accent1">
                    <a:lumMod val="75000"/>
                  </a:schemeClr>
                </a:solidFill>
                <a:latin typeface="Courier" pitchFamily="2" charset="0"/>
              </a:rPr>
              <a:t>  r  04/28/2021 20:50:43 all.q@c6420-2-2 short     2   1</a:t>
            </a:r>
            <a:br>
              <a:rPr lang="en-GB" sz="1400" dirty="0">
                <a:solidFill>
                  <a:schemeClr val="accent1">
                    <a:lumMod val="75000"/>
                  </a:schemeClr>
                </a:solidFill>
                <a:latin typeface="Courier" pitchFamily="2" charset="0"/>
              </a:rPr>
            </a:br>
            <a:r>
              <a:rPr lang="en-GB" sz="1400" dirty="0">
                <a:solidFill>
                  <a:schemeClr val="accent1">
                    <a:lumMod val="75000"/>
                  </a:schemeClr>
                </a:solidFill>
                <a:latin typeface="Courier" pitchFamily="2" charset="0"/>
              </a:rPr>
              <a:t>121130 0.65025 </a:t>
            </a:r>
            <a:r>
              <a:rPr lang="en-GB" sz="1400" dirty="0" err="1">
                <a:solidFill>
                  <a:schemeClr val="accent1">
                    <a:lumMod val="75000"/>
                  </a:schemeClr>
                </a:solidFill>
                <a:latin typeface="Courier" pitchFamily="2" charset="0"/>
              </a:rPr>
              <a:t>blast.sh</a:t>
            </a:r>
            <a:r>
              <a:rPr lang="en-GB" sz="1400" dirty="0">
                <a:solidFill>
                  <a:schemeClr val="accent1">
                    <a:lumMod val="75000"/>
                  </a:schemeClr>
                </a:solidFill>
                <a:latin typeface="Courier" pitchFamily="2" charset="0"/>
              </a:rPr>
              <a:t> </a:t>
            </a:r>
            <a:r>
              <a:rPr lang="en-GB" sz="1400" dirty="0" err="1">
                <a:solidFill>
                  <a:schemeClr val="accent1">
                    <a:lumMod val="75000"/>
                  </a:schemeClr>
                </a:solidFill>
                <a:latin typeface="Courier" pitchFamily="2" charset="0"/>
              </a:rPr>
              <a:t>jabbott</a:t>
            </a:r>
            <a:r>
              <a:rPr lang="en-GB" sz="1400" dirty="0">
                <a:solidFill>
                  <a:schemeClr val="accent1">
                    <a:lumMod val="75000"/>
                  </a:schemeClr>
                </a:solidFill>
                <a:latin typeface="Courier" pitchFamily="2" charset="0"/>
              </a:rPr>
              <a:t>  r  04/28/2021 20:50:43 all.q@c6320-1-2 short     2   2</a:t>
            </a:r>
            <a:br>
              <a:rPr lang="en-GB" sz="1400" dirty="0">
                <a:solidFill>
                  <a:schemeClr val="accent1">
                    <a:lumMod val="75000"/>
                  </a:schemeClr>
                </a:solidFill>
                <a:latin typeface="Courier" pitchFamily="2" charset="0"/>
              </a:rPr>
            </a:br>
            <a:r>
              <a:rPr lang="en-GB" sz="1400" dirty="0">
                <a:solidFill>
                  <a:schemeClr val="accent1">
                    <a:lumMod val="75000"/>
                  </a:schemeClr>
                </a:solidFill>
                <a:latin typeface="Courier" pitchFamily="2" charset="0"/>
              </a:rPr>
              <a:t>121130 0.62525 </a:t>
            </a:r>
            <a:r>
              <a:rPr lang="en-GB" sz="1400" dirty="0" err="1">
                <a:solidFill>
                  <a:schemeClr val="accent1">
                    <a:lumMod val="75000"/>
                  </a:schemeClr>
                </a:solidFill>
                <a:latin typeface="Courier" pitchFamily="2" charset="0"/>
              </a:rPr>
              <a:t>blast.sh</a:t>
            </a:r>
            <a:r>
              <a:rPr lang="en-GB" sz="1400" dirty="0">
                <a:solidFill>
                  <a:schemeClr val="accent1">
                    <a:lumMod val="75000"/>
                  </a:schemeClr>
                </a:solidFill>
                <a:latin typeface="Courier" pitchFamily="2" charset="0"/>
              </a:rPr>
              <a:t> </a:t>
            </a:r>
            <a:r>
              <a:rPr lang="en-GB" sz="1400" dirty="0" err="1">
                <a:solidFill>
                  <a:schemeClr val="accent1">
                    <a:lumMod val="75000"/>
                  </a:schemeClr>
                </a:solidFill>
                <a:latin typeface="Courier" pitchFamily="2" charset="0"/>
              </a:rPr>
              <a:t>jabbott</a:t>
            </a:r>
            <a:r>
              <a:rPr lang="en-GB" sz="1400" dirty="0">
                <a:solidFill>
                  <a:schemeClr val="accent1">
                    <a:lumMod val="75000"/>
                  </a:schemeClr>
                </a:solidFill>
                <a:latin typeface="Courier" pitchFamily="2" charset="0"/>
              </a:rPr>
              <a:t>  r  04/28/2021 20:50:43 all.q@c6320-5-4 short     2   3</a:t>
            </a:r>
            <a:br>
              <a:rPr lang="en-GB" sz="1400" dirty="0">
                <a:solidFill>
                  <a:schemeClr val="accent1">
                    <a:lumMod val="75000"/>
                  </a:schemeClr>
                </a:solidFill>
                <a:latin typeface="Courier" pitchFamily="2" charset="0"/>
              </a:rPr>
            </a:br>
            <a:r>
              <a:rPr lang="en-GB" sz="1400" dirty="0">
                <a:solidFill>
                  <a:schemeClr val="accent1">
                    <a:lumMod val="75000"/>
                  </a:schemeClr>
                </a:solidFill>
                <a:latin typeface="Courier" pitchFamily="2" charset="0"/>
              </a:rPr>
              <a:t>121130 0.60739 </a:t>
            </a:r>
            <a:r>
              <a:rPr lang="en-GB" sz="1400" dirty="0" err="1">
                <a:solidFill>
                  <a:schemeClr val="accent1">
                    <a:lumMod val="75000"/>
                  </a:schemeClr>
                </a:solidFill>
                <a:latin typeface="Courier" pitchFamily="2" charset="0"/>
              </a:rPr>
              <a:t>blast.sh</a:t>
            </a:r>
            <a:r>
              <a:rPr lang="en-GB" sz="1400" dirty="0">
                <a:solidFill>
                  <a:schemeClr val="accent1">
                    <a:lumMod val="75000"/>
                  </a:schemeClr>
                </a:solidFill>
                <a:latin typeface="Courier" pitchFamily="2" charset="0"/>
              </a:rPr>
              <a:t> </a:t>
            </a:r>
            <a:r>
              <a:rPr lang="en-GB" sz="1400" dirty="0" err="1">
                <a:solidFill>
                  <a:schemeClr val="accent1">
                    <a:lumMod val="75000"/>
                  </a:schemeClr>
                </a:solidFill>
                <a:latin typeface="Courier" pitchFamily="2" charset="0"/>
              </a:rPr>
              <a:t>jabbott</a:t>
            </a:r>
            <a:r>
              <a:rPr lang="en-GB" sz="1400" dirty="0">
                <a:solidFill>
                  <a:schemeClr val="accent1">
                    <a:lumMod val="75000"/>
                  </a:schemeClr>
                </a:solidFill>
                <a:latin typeface="Courier" pitchFamily="2" charset="0"/>
              </a:rPr>
              <a:t>  r  04/28/2021 20:50:43 all.q@m910-2    short     2   4</a:t>
            </a:r>
          </a:p>
        </p:txBody>
      </p:sp>
      <p:sp>
        <p:nvSpPr>
          <p:cNvPr id="4" name="Slide Number Placeholder 3">
            <a:extLst>
              <a:ext uri="{FF2B5EF4-FFF2-40B4-BE49-F238E27FC236}">
                <a16:creationId xmlns:a16="http://schemas.microsoft.com/office/drawing/2014/main" id="{65D0CB61-4F35-ED41-A1C7-AD52BF54B1D1}"/>
              </a:ext>
            </a:extLst>
          </p:cNvPr>
          <p:cNvSpPr>
            <a:spLocks noGrp="1"/>
          </p:cNvSpPr>
          <p:nvPr>
            <p:ph type="sldNum" sz="quarter" idx="12"/>
          </p:nvPr>
        </p:nvSpPr>
        <p:spPr/>
        <p:txBody>
          <a:bodyPr/>
          <a:lstStyle/>
          <a:p>
            <a:fld id="{E89BC60F-F4BF-4EE8-9F02-8A0093F1814F}" type="slidenum">
              <a:rPr lang="en-GB" smtClean="0"/>
              <a:t>65</a:t>
            </a:fld>
            <a:endParaRPr lang="en-GB"/>
          </a:p>
        </p:txBody>
      </p:sp>
      <p:sp>
        <p:nvSpPr>
          <p:cNvPr id="2" name="Title 1">
            <a:extLst>
              <a:ext uri="{FF2B5EF4-FFF2-40B4-BE49-F238E27FC236}">
                <a16:creationId xmlns:a16="http://schemas.microsoft.com/office/drawing/2014/main" id="{286F53DC-A001-154F-BFCA-610E068AF0C6}"/>
              </a:ext>
            </a:extLst>
          </p:cNvPr>
          <p:cNvSpPr>
            <a:spLocks noGrp="1"/>
          </p:cNvSpPr>
          <p:nvPr>
            <p:ph type="title"/>
          </p:nvPr>
        </p:nvSpPr>
        <p:spPr/>
        <p:txBody>
          <a:bodyPr/>
          <a:lstStyle/>
          <a:p>
            <a:r>
              <a:rPr lang="en-GB" dirty="0"/>
              <a:t>Submit the parallel script</a:t>
            </a:r>
          </a:p>
        </p:txBody>
      </p:sp>
      <p:grpSp>
        <p:nvGrpSpPr>
          <p:cNvPr id="10" name="Group 9">
            <a:extLst>
              <a:ext uri="{FF2B5EF4-FFF2-40B4-BE49-F238E27FC236}">
                <a16:creationId xmlns:a16="http://schemas.microsoft.com/office/drawing/2014/main" id="{796B6D3B-CA8B-6D47-8DA5-C1E1EE809B11}"/>
              </a:ext>
            </a:extLst>
          </p:cNvPr>
          <p:cNvGrpSpPr/>
          <p:nvPr/>
        </p:nvGrpSpPr>
        <p:grpSpPr>
          <a:xfrm>
            <a:off x="5674236" y="2590800"/>
            <a:ext cx="3798010" cy="2580266"/>
            <a:chOff x="5674236" y="2590800"/>
            <a:chExt cx="3798010" cy="2580266"/>
          </a:xfrm>
        </p:grpSpPr>
        <p:grpSp>
          <p:nvGrpSpPr>
            <p:cNvPr id="11" name="Group 10">
              <a:extLst>
                <a:ext uri="{FF2B5EF4-FFF2-40B4-BE49-F238E27FC236}">
                  <a16:creationId xmlns:a16="http://schemas.microsoft.com/office/drawing/2014/main" id="{EE2A559E-209C-684C-8920-5CDF58EE6BC6}"/>
                </a:ext>
              </a:extLst>
            </p:cNvPr>
            <p:cNvGrpSpPr/>
            <p:nvPr/>
          </p:nvGrpSpPr>
          <p:grpSpPr>
            <a:xfrm>
              <a:off x="5674236" y="4163672"/>
              <a:ext cx="3428200" cy="1007394"/>
              <a:chOff x="5826637" y="3429000"/>
              <a:chExt cx="3428200" cy="1007394"/>
            </a:xfrm>
          </p:grpSpPr>
          <p:cxnSp>
            <p:nvCxnSpPr>
              <p:cNvPr id="7" name="Straight Arrow Connector 6">
                <a:extLst>
                  <a:ext uri="{FF2B5EF4-FFF2-40B4-BE49-F238E27FC236}">
                    <a16:creationId xmlns:a16="http://schemas.microsoft.com/office/drawing/2014/main" id="{F871E3F3-CD06-7941-8F25-9ED2686F422C}"/>
                  </a:ext>
                </a:extLst>
              </p:cNvPr>
              <p:cNvCxnSpPr>
                <a:cxnSpLocks/>
              </p:cNvCxnSpPr>
              <p:nvPr/>
            </p:nvCxnSpPr>
            <p:spPr>
              <a:xfrm flipH="1">
                <a:off x="7885096" y="3429000"/>
                <a:ext cx="954104" cy="484797"/>
              </a:xfrm>
              <a:prstGeom prst="straightConnector1">
                <a:avLst/>
              </a:prstGeom>
              <a:ln>
                <a:headEnd type="triangle"/>
                <a:tailEnd type="non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9DDA4FB6-1F71-E841-8FFA-E695E8F8D7BE}"/>
                  </a:ext>
                </a:extLst>
              </p:cNvPr>
              <p:cNvSpPr txBox="1"/>
              <p:nvPr/>
            </p:nvSpPr>
            <p:spPr>
              <a:xfrm>
                <a:off x="5826637" y="4067062"/>
                <a:ext cx="3428200" cy="369332"/>
              </a:xfrm>
              <a:prstGeom prst="rect">
                <a:avLst/>
              </a:prstGeom>
              <a:noFill/>
            </p:spPr>
            <p:txBody>
              <a:bodyPr wrap="square" rtlCol="0">
                <a:spAutoFit/>
              </a:bodyPr>
              <a:lstStyle/>
              <a:p>
                <a:r>
                  <a:rPr lang="en-GB" dirty="0"/>
                  <a:t>Now allocated 2 slots…</a:t>
                </a:r>
              </a:p>
            </p:txBody>
          </p:sp>
        </p:grpSp>
        <p:sp>
          <p:nvSpPr>
            <p:cNvPr id="9" name="Rectangle 8">
              <a:extLst>
                <a:ext uri="{FF2B5EF4-FFF2-40B4-BE49-F238E27FC236}">
                  <a16:creationId xmlns:a16="http://schemas.microsoft.com/office/drawing/2014/main" id="{CF0F09BE-6D82-9D41-95FE-765FF2425E4B}"/>
                </a:ext>
              </a:extLst>
            </p:cNvPr>
            <p:cNvSpPr/>
            <p:nvPr/>
          </p:nvSpPr>
          <p:spPr>
            <a:xfrm>
              <a:off x="8886091" y="2590800"/>
              <a:ext cx="586155" cy="1359877"/>
            </a:xfrm>
            <a:prstGeom prst="rect">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959085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DEC128DB-6213-9A48-9FE6-8AD0E6F49F64}"/>
              </a:ext>
            </a:extLst>
          </p:cNvPr>
          <p:cNvGraphicFramePr>
            <a:graphicFrameLocks noGrp="1"/>
          </p:cNvGraphicFramePr>
          <p:nvPr>
            <p:ph idx="1"/>
            <p:extLst>
              <p:ext uri="{D42A27DB-BD31-4B8C-83A1-F6EECF244321}">
                <p14:modId xmlns:p14="http://schemas.microsoft.com/office/powerpoint/2010/main" val="639885649"/>
              </p:ext>
            </p:extLst>
          </p:nvPr>
        </p:nvGraphicFramePr>
        <p:xfrm>
          <a:off x="2230438" y="2501900"/>
          <a:ext cx="8054303" cy="2225040"/>
        </p:xfrm>
        <a:graphic>
          <a:graphicData uri="http://schemas.openxmlformats.org/drawingml/2006/table">
            <a:tbl>
              <a:tblPr firstRow="1" bandRow="1">
                <a:tableStyleId>{9D7B26C5-4107-4FEC-AEDC-1716B250A1EF}</a:tableStyleId>
              </a:tblPr>
              <a:tblGrid>
                <a:gridCol w="2230755">
                  <a:extLst>
                    <a:ext uri="{9D8B030D-6E8A-4147-A177-3AD203B41FA5}">
                      <a16:colId xmlns:a16="http://schemas.microsoft.com/office/drawing/2014/main" val="2447039026"/>
                    </a:ext>
                  </a:extLst>
                </a:gridCol>
                <a:gridCol w="5823548">
                  <a:extLst>
                    <a:ext uri="{9D8B030D-6E8A-4147-A177-3AD203B41FA5}">
                      <a16:colId xmlns:a16="http://schemas.microsoft.com/office/drawing/2014/main" val="3622422029"/>
                    </a:ext>
                  </a:extLst>
                </a:gridCol>
              </a:tblGrid>
              <a:tr h="370840">
                <a:tc>
                  <a:txBody>
                    <a:bodyPr/>
                    <a:lstStyle/>
                    <a:p>
                      <a:r>
                        <a:rPr lang="en-US" dirty="0"/>
                        <a:t>Command</a:t>
                      </a:r>
                    </a:p>
                  </a:txBody>
                  <a:tcPr/>
                </a:tc>
                <a:tc>
                  <a:txBody>
                    <a:bodyPr/>
                    <a:lstStyle/>
                    <a:p>
                      <a:r>
                        <a:rPr lang="en-US" dirty="0"/>
                        <a:t>Effect</a:t>
                      </a:r>
                    </a:p>
                  </a:txBody>
                  <a:tcPr/>
                </a:tc>
                <a:extLst>
                  <a:ext uri="{0D108BD9-81ED-4DB2-BD59-A6C34878D82A}">
                    <a16:rowId xmlns:a16="http://schemas.microsoft.com/office/drawing/2014/main" val="2993471116"/>
                  </a:ext>
                </a:extLst>
              </a:tr>
              <a:tr h="370840">
                <a:tc>
                  <a:txBody>
                    <a:bodyPr/>
                    <a:lstStyle/>
                    <a:p>
                      <a:pPr marL="0" algn="l" defTabSz="914400" rtl="0" eaLnBrk="1" latinLnBrk="0" hangingPunct="1"/>
                      <a:r>
                        <a:rPr lang="en-US" sz="1800" kern="1200" dirty="0">
                          <a:solidFill>
                            <a:schemeClr val="tx1"/>
                          </a:solidFill>
                          <a:latin typeface="Courier" pitchFamily="2" charset="0"/>
                          <a:ea typeface="+mn-ea"/>
                          <a:cs typeface="+mn-cs"/>
                        </a:rPr>
                        <a:t>qsub </a:t>
                      </a:r>
                      <a:r>
                        <a:rPr lang="en-US" sz="1800" kern="1200" dirty="0" err="1">
                          <a:solidFill>
                            <a:schemeClr val="tx1"/>
                          </a:solidFill>
                          <a:latin typeface="Courier" pitchFamily="2" charset="0"/>
                          <a:ea typeface="+mn-ea"/>
                          <a:cs typeface="+mn-cs"/>
                        </a:rPr>
                        <a:t>script.sh</a:t>
                      </a:r>
                      <a:endParaRPr lang="en-US" sz="1800" kern="1200" dirty="0">
                        <a:solidFill>
                          <a:schemeClr val="tx1"/>
                        </a:solidFill>
                        <a:latin typeface="Courier" pitchFamily="2" charset="0"/>
                        <a:ea typeface="+mn-ea"/>
                        <a:cs typeface="+mn-cs"/>
                      </a:endParaRPr>
                    </a:p>
                  </a:txBody>
                  <a:tcPr/>
                </a:tc>
                <a:tc>
                  <a:txBody>
                    <a:bodyPr/>
                    <a:lstStyle/>
                    <a:p>
                      <a:r>
                        <a:rPr lang="en-US" dirty="0"/>
                        <a:t>Submit script to scheduler</a:t>
                      </a:r>
                    </a:p>
                  </a:txBody>
                  <a:tcPr/>
                </a:tc>
                <a:extLst>
                  <a:ext uri="{0D108BD9-81ED-4DB2-BD59-A6C34878D82A}">
                    <a16:rowId xmlns:a16="http://schemas.microsoft.com/office/drawing/2014/main" val="907983381"/>
                  </a:ext>
                </a:extLst>
              </a:tr>
              <a:tr h="370840">
                <a:tc>
                  <a:txBody>
                    <a:bodyPr/>
                    <a:lstStyle/>
                    <a:p>
                      <a:r>
                        <a:rPr lang="en-US" dirty="0">
                          <a:latin typeface="Courier" pitchFamily="2" charset="0"/>
                        </a:rPr>
                        <a:t>qstat</a:t>
                      </a:r>
                    </a:p>
                  </a:txBody>
                  <a:tcPr/>
                </a:tc>
                <a:tc>
                  <a:txBody>
                    <a:bodyPr/>
                    <a:lstStyle/>
                    <a:p>
                      <a:r>
                        <a:rPr lang="en-US" dirty="0"/>
                        <a:t>Show status of jobs under control of scheduler</a:t>
                      </a:r>
                    </a:p>
                  </a:txBody>
                  <a:tcPr/>
                </a:tc>
                <a:extLst>
                  <a:ext uri="{0D108BD9-81ED-4DB2-BD59-A6C34878D82A}">
                    <a16:rowId xmlns:a16="http://schemas.microsoft.com/office/drawing/2014/main" val="1621135986"/>
                  </a:ext>
                </a:extLst>
              </a:tr>
              <a:tr h="370840">
                <a:tc>
                  <a:txBody>
                    <a:bodyPr/>
                    <a:lstStyle/>
                    <a:p>
                      <a:r>
                        <a:rPr lang="en-US" dirty="0" err="1">
                          <a:latin typeface="Courier" pitchFamily="2" charset="0"/>
                        </a:rPr>
                        <a:t>qdel</a:t>
                      </a:r>
                      <a:r>
                        <a:rPr lang="en-US" dirty="0">
                          <a:latin typeface="Courier" pitchFamily="2" charset="0"/>
                        </a:rPr>
                        <a:t> </a:t>
                      </a:r>
                      <a:r>
                        <a:rPr lang="en-US" dirty="0" err="1">
                          <a:latin typeface="Courier" pitchFamily="2" charset="0"/>
                        </a:rPr>
                        <a:t>jobid</a:t>
                      </a:r>
                      <a:endParaRPr lang="en-US" dirty="0">
                        <a:latin typeface="Courier" pitchFamily="2" charset="0"/>
                      </a:endParaRPr>
                    </a:p>
                  </a:txBody>
                  <a:tcPr/>
                </a:tc>
                <a:tc>
                  <a:txBody>
                    <a:bodyPr/>
                    <a:lstStyle/>
                    <a:p>
                      <a:r>
                        <a:rPr lang="en-US" dirty="0"/>
                        <a:t>Delete queued or running job</a:t>
                      </a:r>
                    </a:p>
                  </a:txBody>
                  <a:tcPr/>
                </a:tc>
                <a:extLst>
                  <a:ext uri="{0D108BD9-81ED-4DB2-BD59-A6C34878D82A}">
                    <a16:rowId xmlns:a16="http://schemas.microsoft.com/office/drawing/2014/main" val="230466813"/>
                  </a:ext>
                </a:extLst>
              </a:tr>
              <a:tr h="370840">
                <a:tc>
                  <a:txBody>
                    <a:bodyPr/>
                    <a:lstStyle/>
                    <a:p>
                      <a:r>
                        <a:rPr lang="en-US" dirty="0">
                          <a:latin typeface="Courier" pitchFamily="2" charset="0"/>
                        </a:rPr>
                        <a:t>qstat -j </a:t>
                      </a:r>
                      <a:r>
                        <a:rPr lang="en-US" dirty="0" err="1">
                          <a:latin typeface="Courier" pitchFamily="2" charset="0"/>
                        </a:rPr>
                        <a:t>jobid</a:t>
                      </a:r>
                      <a:endParaRPr lang="en-US" dirty="0">
                        <a:latin typeface="Courier" pitchFamily="2" charset="0"/>
                      </a:endParaRPr>
                    </a:p>
                  </a:txBody>
                  <a:tcPr/>
                </a:tc>
                <a:tc>
                  <a:txBody>
                    <a:bodyPr/>
                    <a:lstStyle/>
                    <a:p>
                      <a:r>
                        <a:rPr lang="en-US" dirty="0"/>
                        <a:t>Show full details of specified job</a:t>
                      </a:r>
                    </a:p>
                  </a:txBody>
                  <a:tcPr/>
                </a:tc>
                <a:extLst>
                  <a:ext uri="{0D108BD9-81ED-4DB2-BD59-A6C34878D82A}">
                    <a16:rowId xmlns:a16="http://schemas.microsoft.com/office/drawing/2014/main" val="4231495977"/>
                  </a:ext>
                </a:extLst>
              </a:tr>
              <a:tr h="370840">
                <a:tc>
                  <a:txBody>
                    <a:bodyPr/>
                    <a:lstStyle/>
                    <a:p>
                      <a:r>
                        <a:rPr lang="en-US" dirty="0" err="1">
                          <a:latin typeface="Courier" pitchFamily="2" charset="0"/>
                        </a:rPr>
                        <a:t>qacct</a:t>
                      </a:r>
                      <a:r>
                        <a:rPr lang="en-US" dirty="0">
                          <a:latin typeface="Courier" pitchFamily="2" charset="0"/>
                        </a:rPr>
                        <a:t> -j </a:t>
                      </a:r>
                      <a:r>
                        <a:rPr lang="en-US" dirty="0" err="1">
                          <a:latin typeface="Courier" pitchFamily="2" charset="0"/>
                        </a:rPr>
                        <a:t>jobid</a:t>
                      </a:r>
                      <a:endParaRPr lang="en-US" dirty="0">
                        <a:latin typeface="Courier" pitchFamily="2" charset="0"/>
                      </a:endParaRPr>
                    </a:p>
                  </a:txBody>
                  <a:tcPr/>
                </a:tc>
                <a:tc>
                  <a:txBody>
                    <a:bodyPr/>
                    <a:lstStyle/>
                    <a:p>
                      <a:r>
                        <a:rPr lang="en-US" dirty="0"/>
                        <a:t>Show details of completed job</a:t>
                      </a:r>
                    </a:p>
                  </a:txBody>
                  <a:tcPr/>
                </a:tc>
                <a:extLst>
                  <a:ext uri="{0D108BD9-81ED-4DB2-BD59-A6C34878D82A}">
                    <a16:rowId xmlns:a16="http://schemas.microsoft.com/office/drawing/2014/main" val="1603944357"/>
                  </a:ext>
                </a:extLst>
              </a:tr>
            </a:tbl>
          </a:graphicData>
        </a:graphic>
      </p:graphicFrame>
      <p:sp>
        <p:nvSpPr>
          <p:cNvPr id="3" name="Slide Number Placeholder 2">
            <a:extLst>
              <a:ext uri="{FF2B5EF4-FFF2-40B4-BE49-F238E27FC236}">
                <a16:creationId xmlns:a16="http://schemas.microsoft.com/office/drawing/2014/main" id="{8AEC50AE-8D66-874A-ACAC-12BE47C96267}"/>
              </a:ext>
            </a:extLst>
          </p:cNvPr>
          <p:cNvSpPr>
            <a:spLocks noGrp="1"/>
          </p:cNvSpPr>
          <p:nvPr>
            <p:ph type="sldNum" sz="quarter" idx="12"/>
          </p:nvPr>
        </p:nvSpPr>
        <p:spPr/>
        <p:txBody>
          <a:bodyPr/>
          <a:lstStyle/>
          <a:p>
            <a:fld id="{E89BC60F-F4BF-4EE8-9F02-8A0093F1814F}" type="slidenum">
              <a:rPr lang="en-GB" smtClean="0"/>
              <a:t>66</a:t>
            </a:fld>
            <a:endParaRPr lang="en-GB"/>
          </a:p>
        </p:txBody>
      </p:sp>
      <p:sp>
        <p:nvSpPr>
          <p:cNvPr id="4" name="Title 3">
            <a:extLst>
              <a:ext uri="{FF2B5EF4-FFF2-40B4-BE49-F238E27FC236}">
                <a16:creationId xmlns:a16="http://schemas.microsoft.com/office/drawing/2014/main" id="{4F67B8AB-934E-2B4A-8F39-CBD5D226A4F2}"/>
              </a:ext>
            </a:extLst>
          </p:cNvPr>
          <p:cNvSpPr>
            <a:spLocks noGrp="1"/>
          </p:cNvSpPr>
          <p:nvPr>
            <p:ph type="title"/>
          </p:nvPr>
        </p:nvSpPr>
        <p:spPr/>
        <p:txBody>
          <a:bodyPr/>
          <a:lstStyle/>
          <a:p>
            <a:r>
              <a:rPr lang="en-US" dirty="0"/>
              <a:t>Summary of GridEngine Commands</a:t>
            </a:r>
          </a:p>
        </p:txBody>
      </p:sp>
    </p:spTree>
    <p:extLst>
      <p:ext uri="{BB962C8B-B14F-4D97-AF65-F5344CB8AC3E}">
        <p14:creationId xmlns:p14="http://schemas.microsoft.com/office/powerpoint/2010/main" val="3416240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63471EB-748D-B244-844A-990FD9302153}"/>
              </a:ext>
            </a:extLst>
          </p:cNvPr>
          <p:cNvSpPr>
            <a:spLocks noGrp="1"/>
          </p:cNvSpPr>
          <p:nvPr>
            <p:ph type="title"/>
          </p:nvPr>
        </p:nvSpPr>
        <p:spPr/>
        <p:txBody>
          <a:bodyPr/>
          <a:lstStyle/>
          <a:p>
            <a:pPr algn="ctr"/>
            <a:r>
              <a:rPr lang="en-GB" dirty="0"/>
              <a:t>Troubleshooting Cluster Jobs</a:t>
            </a:r>
          </a:p>
        </p:txBody>
      </p:sp>
      <p:sp>
        <p:nvSpPr>
          <p:cNvPr id="3" name="Slide Number Placeholder 2">
            <a:extLst>
              <a:ext uri="{FF2B5EF4-FFF2-40B4-BE49-F238E27FC236}">
                <a16:creationId xmlns:a16="http://schemas.microsoft.com/office/drawing/2014/main" id="{04A6B3BB-4E1B-8F40-992F-8CBFFE41D357}"/>
              </a:ext>
            </a:extLst>
          </p:cNvPr>
          <p:cNvSpPr>
            <a:spLocks noGrp="1"/>
          </p:cNvSpPr>
          <p:nvPr>
            <p:ph type="sldNum" sz="quarter" idx="4294967295"/>
          </p:nvPr>
        </p:nvSpPr>
        <p:spPr>
          <a:xfrm>
            <a:off x="11549063" y="6451600"/>
            <a:ext cx="642937" cy="227013"/>
          </a:xfrm>
          <a:prstGeom prst="rect">
            <a:avLst/>
          </a:prstGeom>
        </p:spPr>
        <p:txBody>
          <a:bodyPr/>
          <a:lstStyle/>
          <a:p>
            <a:fld id="{E89BC60F-F4BF-4EE8-9F02-8A0093F1814F}" type="slidenum">
              <a:rPr lang="en-GB" smtClean="0"/>
              <a:t>67</a:t>
            </a:fld>
            <a:endParaRPr lang="en-GB"/>
          </a:p>
        </p:txBody>
      </p:sp>
    </p:spTree>
    <p:extLst>
      <p:ext uri="{BB962C8B-B14F-4D97-AF65-F5344CB8AC3E}">
        <p14:creationId xmlns:p14="http://schemas.microsoft.com/office/powerpoint/2010/main" val="3207379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32D2BC9-FCC3-B242-AA0A-88B2FE908F9C}"/>
              </a:ext>
            </a:extLst>
          </p:cNvPr>
          <p:cNvSpPr>
            <a:spLocks noGrp="1"/>
          </p:cNvSpPr>
          <p:nvPr>
            <p:ph idx="1"/>
          </p:nvPr>
        </p:nvSpPr>
        <p:spPr/>
        <p:txBody>
          <a:bodyPr>
            <a:normAutofit/>
          </a:bodyPr>
          <a:lstStyle/>
          <a:p>
            <a:pPr marL="342900" indent="-342900">
              <a:spcBef>
                <a:spcPts val="0"/>
              </a:spcBef>
              <a:buClrTx/>
              <a:buFont typeface="Arial" panose="020B0604020202020204" pitchFamily="34" charset="0"/>
              <a:buChar char="•"/>
            </a:pPr>
            <a:r>
              <a:rPr lang="en-US" dirty="0"/>
              <a:t>‘command not found’</a:t>
            </a:r>
          </a:p>
          <a:p>
            <a:pPr marL="700088" lvl="1" indent="-342900">
              <a:spcBef>
                <a:spcPts val="0"/>
              </a:spcBef>
              <a:buClrTx/>
              <a:buFont typeface="Arial" panose="020B0604020202020204" pitchFamily="34" charset="0"/>
              <a:buChar char="•"/>
            </a:pPr>
            <a:r>
              <a:rPr lang="en-US" dirty="0"/>
              <a:t>Is the right </a:t>
            </a:r>
            <a:r>
              <a:rPr lang="en-US" dirty="0" err="1"/>
              <a:t>conda</a:t>
            </a:r>
            <a:r>
              <a:rPr lang="en-US" dirty="0"/>
              <a:t> environment active?</a:t>
            </a:r>
          </a:p>
          <a:p>
            <a:pPr marL="700088" lvl="1" indent="-342900">
              <a:spcBef>
                <a:spcPts val="0"/>
              </a:spcBef>
              <a:buClrTx/>
              <a:buFont typeface="Arial" panose="020B0604020202020204" pitchFamily="34" charset="0"/>
              <a:buChar char="•"/>
            </a:pPr>
            <a:endParaRPr lang="en-US" dirty="0"/>
          </a:p>
          <a:p>
            <a:pPr marL="342900" indent="-342900">
              <a:spcBef>
                <a:spcPts val="0"/>
              </a:spcBef>
              <a:buClrTx/>
              <a:buFont typeface="Arial" panose="020B0604020202020204" pitchFamily="34" charset="0"/>
              <a:buChar char="•"/>
            </a:pPr>
            <a:r>
              <a:rPr lang="en-US" dirty="0"/>
              <a:t>Job in ‘</a:t>
            </a:r>
            <a:r>
              <a:rPr lang="en-US" dirty="0" err="1"/>
              <a:t>Eqw</a:t>
            </a:r>
            <a:r>
              <a:rPr lang="en-US" dirty="0"/>
              <a:t>’ state?</a:t>
            </a:r>
          </a:p>
          <a:p>
            <a:pPr marL="355600" lvl="2" indent="0">
              <a:spcBef>
                <a:spcPts val="0"/>
              </a:spcBef>
              <a:buClrTx/>
              <a:buNone/>
            </a:pPr>
            <a:r>
              <a:rPr lang="en-US" spc="150" dirty="0" err="1">
                <a:latin typeface="Courier New" charset="0"/>
                <a:ea typeface="Courier New" charset="0"/>
                <a:cs typeface="Courier New" charset="0"/>
              </a:rPr>
              <a:t>qstat</a:t>
            </a:r>
            <a:r>
              <a:rPr lang="en-US" spc="150" dirty="0">
                <a:latin typeface="Courier New" charset="0"/>
                <a:ea typeface="Courier New" charset="0"/>
                <a:cs typeface="Courier New" charset="0"/>
              </a:rPr>
              <a:t> –j &lt;</a:t>
            </a:r>
            <a:r>
              <a:rPr lang="en-US" spc="150" dirty="0" err="1">
                <a:latin typeface="Courier New" charset="0"/>
                <a:ea typeface="Courier New" charset="0"/>
                <a:cs typeface="Courier New" charset="0"/>
              </a:rPr>
              <a:t>jobid</a:t>
            </a:r>
            <a:r>
              <a:rPr lang="en-US" spc="150" dirty="0">
                <a:latin typeface="Courier New" charset="0"/>
                <a:ea typeface="Courier New" charset="0"/>
                <a:cs typeface="Courier New" charset="0"/>
              </a:rPr>
              <a:t>&gt;</a:t>
            </a:r>
          </a:p>
          <a:p>
            <a:pPr marL="355600" lvl="2" indent="0">
              <a:spcBef>
                <a:spcPts val="0"/>
              </a:spcBef>
              <a:buClrTx/>
              <a:buNone/>
            </a:pPr>
            <a:r>
              <a:rPr lang="en-US" spc="150" dirty="0" err="1">
                <a:latin typeface="Courier New" charset="0"/>
                <a:ea typeface="Courier New" charset="0"/>
                <a:cs typeface="Courier New" charset="0"/>
              </a:rPr>
              <a:t>qstat</a:t>
            </a:r>
            <a:r>
              <a:rPr lang="en-US" spc="150" dirty="0">
                <a:latin typeface="Courier New" charset="0"/>
                <a:ea typeface="Courier New" charset="0"/>
                <a:cs typeface="Courier New" charset="0"/>
              </a:rPr>
              <a:t> –explain E</a:t>
            </a:r>
          </a:p>
          <a:p>
            <a:pPr marL="342900" indent="-342900">
              <a:spcBef>
                <a:spcPts val="0"/>
              </a:spcBef>
              <a:buClrTx/>
              <a:buFont typeface="Arial" panose="020B0604020202020204" pitchFamily="34" charset="0"/>
              <a:buChar char="•"/>
            </a:pPr>
            <a:endParaRPr lang="en-US" dirty="0"/>
          </a:p>
          <a:p>
            <a:pPr marL="342900" indent="-342900">
              <a:spcBef>
                <a:spcPts val="0"/>
              </a:spcBef>
              <a:buClrTx/>
              <a:buFont typeface="Arial" panose="020B0604020202020204" pitchFamily="34" charset="0"/>
              <a:buChar char="•"/>
            </a:pPr>
            <a:r>
              <a:rPr lang="en-US" dirty="0"/>
              <a:t>Job never leaving ‘</a:t>
            </a:r>
            <a:r>
              <a:rPr lang="en-US" dirty="0" err="1"/>
              <a:t>qw</a:t>
            </a:r>
            <a:r>
              <a:rPr lang="en-US" dirty="0"/>
              <a:t>’ state?</a:t>
            </a:r>
          </a:p>
          <a:p>
            <a:pPr marL="617220" lvl="1" indent="-342900">
              <a:spcBef>
                <a:spcPts val="0"/>
              </a:spcBef>
              <a:buClrTx/>
              <a:buFont typeface="Arial" panose="020B0604020202020204" pitchFamily="34" charset="0"/>
              <a:buChar char="•"/>
            </a:pPr>
            <a:r>
              <a:rPr lang="en-US" dirty="0"/>
              <a:t>Check queue availability with</a:t>
            </a:r>
            <a:r>
              <a:rPr lang="en-US" spc="150" dirty="0">
                <a:latin typeface="Courier New" charset="0"/>
                <a:ea typeface="Courier New" charset="0"/>
                <a:cs typeface="Courier New" charset="0"/>
              </a:rPr>
              <a:t> </a:t>
            </a:r>
            <a:r>
              <a:rPr lang="en-US" spc="150" dirty="0" err="1">
                <a:latin typeface="Courier New" charset="0"/>
                <a:ea typeface="Courier New" charset="0"/>
                <a:cs typeface="Courier New" charset="0"/>
              </a:rPr>
              <a:t>qstat</a:t>
            </a:r>
            <a:r>
              <a:rPr lang="en-US" spc="150" dirty="0">
                <a:latin typeface="Courier New" charset="0"/>
                <a:ea typeface="Courier New" charset="0"/>
                <a:cs typeface="Courier New" charset="0"/>
              </a:rPr>
              <a:t> –g c</a:t>
            </a:r>
          </a:p>
          <a:p>
            <a:pPr marL="617220" lvl="1" indent="-342900">
              <a:spcBef>
                <a:spcPts val="0"/>
              </a:spcBef>
              <a:buClrTx/>
              <a:buFont typeface="Arial" panose="020B0604020202020204" pitchFamily="34" charset="0"/>
              <a:buChar char="•"/>
            </a:pPr>
            <a:r>
              <a:rPr lang="en-US" dirty="0"/>
              <a:t>Are you requesting a lot of RAM and/or slots? Try the ‘-R y’ flag to reserve resources.</a:t>
            </a:r>
          </a:p>
          <a:p>
            <a:pPr marL="617220" lvl="1" indent="-342900">
              <a:spcBef>
                <a:spcPts val="0"/>
              </a:spcBef>
              <a:buClrTx/>
              <a:buFont typeface="Arial" panose="020B0604020202020204" pitchFamily="34" charset="0"/>
              <a:buChar char="•"/>
            </a:pPr>
            <a:r>
              <a:rPr lang="en-US" dirty="0"/>
              <a:t>Are you requesting ‘impossible’ requirements?</a:t>
            </a:r>
          </a:p>
          <a:p>
            <a:pPr marL="629920" lvl="2" indent="0">
              <a:spcBef>
                <a:spcPts val="0"/>
              </a:spcBef>
              <a:buClrTx/>
              <a:buNone/>
            </a:pPr>
            <a:r>
              <a:rPr lang="en-US" dirty="0" err="1">
                <a:latin typeface="Courier New" panose="02070309020205020404" pitchFamily="49" charset="0"/>
                <a:cs typeface="Courier New" panose="02070309020205020404" pitchFamily="49" charset="0"/>
              </a:rPr>
              <a:t>qalter</a:t>
            </a:r>
            <a:r>
              <a:rPr lang="en-US" dirty="0">
                <a:latin typeface="Courier New" panose="02070309020205020404" pitchFamily="49" charset="0"/>
                <a:cs typeface="Courier New" panose="02070309020205020404" pitchFamily="49" charset="0"/>
              </a:rPr>
              <a:t> –w v [</a:t>
            </a:r>
            <a:r>
              <a:rPr lang="en-US" dirty="0" err="1">
                <a:latin typeface="Courier New" panose="02070309020205020404" pitchFamily="49" charset="0"/>
                <a:cs typeface="Courier New" panose="02070309020205020404" pitchFamily="49" charset="0"/>
              </a:rPr>
              <a:t>jobid</a:t>
            </a:r>
            <a:r>
              <a:rPr lang="en-US" dirty="0">
                <a:latin typeface="Courier New" panose="02070309020205020404" pitchFamily="49" charset="0"/>
                <a:cs typeface="Courier New" panose="02070309020205020404" pitchFamily="49" charset="0"/>
              </a:rPr>
              <a:t>]</a:t>
            </a:r>
            <a:endParaRPr lang="en-US" dirty="0"/>
          </a:p>
        </p:txBody>
      </p:sp>
      <p:sp>
        <p:nvSpPr>
          <p:cNvPr id="4" name="Slide Number Placeholder 3">
            <a:extLst>
              <a:ext uri="{FF2B5EF4-FFF2-40B4-BE49-F238E27FC236}">
                <a16:creationId xmlns:a16="http://schemas.microsoft.com/office/drawing/2014/main" id="{A349DF2B-607D-CA41-AD60-70D60BD47F9C}"/>
              </a:ext>
            </a:extLst>
          </p:cNvPr>
          <p:cNvSpPr>
            <a:spLocks noGrp="1"/>
          </p:cNvSpPr>
          <p:nvPr>
            <p:ph type="sldNum" sz="quarter" idx="12"/>
          </p:nvPr>
        </p:nvSpPr>
        <p:spPr/>
        <p:txBody>
          <a:bodyPr/>
          <a:lstStyle/>
          <a:p>
            <a:fld id="{E89BC60F-F4BF-4EE8-9F02-8A0093F1814F}" type="slidenum">
              <a:rPr lang="en-GB" smtClean="0"/>
              <a:t>68</a:t>
            </a:fld>
            <a:endParaRPr lang="en-GB"/>
          </a:p>
        </p:txBody>
      </p:sp>
      <p:sp>
        <p:nvSpPr>
          <p:cNvPr id="2" name="Title 1">
            <a:extLst>
              <a:ext uri="{FF2B5EF4-FFF2-40B4-BE49-F238E27FC236}">
                <a16:creationId xmlns:a16="http://schemas.microsoft.com/office/drawing/2014/main" id="{5EE3B46A-2ABD-D343-94E7-DF6DCBEF7013}"/>
              </a:ext>
            </a:extLst>
          </p:cNvPr>
          <p:cNvSpPr>
            <a:spLocks noGrp="1"/>
          </p:cNvSpPr>
          <p:nvPr>
            <p:ph type="title"/>
          </p:nvPr>
        </p:nvSpPr>
        <p:spPr/>
        <p:txBody>
          <a:bodyPr/>
          <a:lstStyle/>
          <a:p>
            <a:r>
              <a:rPr lang="en-GB" dirty="0"/>
              <a:t>Common Problems</a:t>
            </a:r>
          </a:p>
        </p:txBody>
      </p:sp>
    </p:spTree>
    <p:extLst>
      <p:ext uri="{BB962C8B-B14F-4D97-AF65-F5344CB8AC3E}">
        <p14:creationId xmlns:p14="http://schemas.microsoft.com/office/powerpoint/2010/main" val="1831027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8727986-4D70-5942-808B-C6C59738CC70}"/>
              </a:ext>
            </a:extLst>
          </p:cNvPr>
          <p:cNvSpPr>
            <a:spLocks noGrp="1"/>
          </p:cNvSpPr>
          <p:nvPr>
            <p:ph idx="1"/>
          </p:nvPr>
        </p:nvSpPr>
        <p:spPr/>
        <p:txBody>
          <a:bodyPr/>
          <a:lstStyle/>
          <a:p>
            <a:pPr marL="342900" indent="-342900">
              <a:spcBef>
                <a:spcPts val="0"/>
              </a:spcBef>
              <a:buClrTx/>
              <a:buFont typeface="Arial" panose="020B0604020202020204" pitchFamily="34" charset="0"/>
              <a:buChar char="•"/>
            </a:pPr>
            <a:r>
              <a:rPr lang="en-US" dirty="0"/>
              <a:t>Job never finishing?</a:t>
            </a:r>
          </a:p>
          <a:p>
            <a:pPr marL="617220" lvl="1" indent="-342900">
              <a:spcBef>
                <a:spcPts val="0"/>
              </a:spcBef>
              <a:buClrTx/>
              <a:buFont typeface="Arial" panose="020B0604020202020204" pitchFamily="34" charset="0"/>
              <a:buChar char="•"/>
            </a:pPr>
            <a:r>
              <a:rPr lang="en-US" dirty="0"/>
              <a:t>Many potential reasons.</a:t>
            </a:r>
          </a:p>
          <a:p>
            <a:pPr marL="617220" lvl="1" indent="-342900">
              <a:spcBef>
                <a:spcPts val="0"/>
              </a:spcBef>
              <a:buClrTx/>
              <a:buFont typeface="Arial" panose="020B0604020202020204" pitchFamily="34" charset="0"/>
              <a:buChar char="•"/>
            </a:pPr>
            <a:r>
              <a:rPr lang="en-US" dirty="0"/>
              <a:t>Undersubscribed RAM and using swap</a:t>
            </a:r>
          </a:p>
          <a:p>
            <a:pPr marL="617220" lvl="1" indent="-342900">
              <a:spcBef>
                <a:spcPts val="0"/>
              </a:spcBef>
              <a:buClrTx/>
              <a:buFont typeface="Arial" panose="020B0604020202020204" pitchFamily="34" charset="0"/>
              <a:buChar char="•"/>
            </a:pPr>
            <a:r>
              <a:rPr lang="en-US" dirty="0"/>
              <a:t>Oversubscribed resources and regularly going into ‘T’ state.</a:t>
            </a:r>
          </a:p>
          <a:p>
            <a:pPr marL="617220" lvl="1" indent="-342900">
              <a:spcBef>
                <a:spcPts val="0"/>
              </a:spcBef>
              <a:buClrTx/>
              <a:buFont typeface="Arial" panose="020B0604020202020204" pitchFamily="34" charset="0"/>
              <a:buChar char="•"/>
            </a:pPr>
            <a:r>
              <a:rPr lang="en-US" dirty="0"/>
              <a:t>Other job(s) sharing node behaving badly</a:t>
            </a:r>
            <a:endParaRPr lang="en-GB" dirty="0"/>
          </a:p>
        </p:txBody>
      </p:sp>
      <p:sp>
        <p:nvSpPr>
          <p:cNvPr id="4" name="Slide Number Placeholder 3">
            <a:extLst>
              <a:ext uri="{FF2B5EF4-FFF2-40B4-BE49-F238E27FC236}">
                <a16:creationId xmlns:a16="http://schemas.microsoft.com/office/drawing/2014/main" id="{55350D79-FFC6-3F4F-9EE3-CE335A83AEE3}"/>
              </a:ext>
            </a:extLst>
          </p:cNvPr>
          <p:cNvSpPr>
            <a:spLocks noGrp="1"/>
          </p:cNvSpPr>
          <p:nvPr>
            <p:ph type="sldNum" sz="quarter" idx="12"/>
          </p:nvPr>
        </p:nvSpPr>
        <p:spPr/>
        <p:txBody>
          <a:bodyPr/>
          <a:lstStyle/>
          <a:p>
            <a:fld id="{E89BC60F-F4BF-4EE8-9F02-8A0093F1814F}" type="slidenum">
              <a:rPr lang="en-GB" smtClean="0"/>
              <a:t>69</a:t>
            </a:fld>
            <a:endParaRPr lang="en-GB"/>
          </a:p>
        </p:txBody>
      </p:sp>
      <p:sp>
        <p:nvSpPr>
          <p:cNvPr id="2" name="Title 1">
            <a:extLst>
              <a:ext uri="{FF2B5EF4-FFF2-40B4-BE49-F238E27FC236}">
                <a16:creationId xmlns:a16="http://schemas.microsoft.com/office/drawing/2014/main" id="{F7E35E33-57C2-3F4F-BC67-EC3C5E50005A}"/>
              </a:ext>
            </a:extLst>
          </p:cNvPr>
          <p:cNvSpPr>
            <a:spLocks noGrp="1"/>
          </p:cNvSpPr>
          <p:nvPr>
            <p:ph type="title"/>
          </p:nvPr>
        </p:nvSpPr>
        <p:spPr/>
        <p:txBody>
          <a:bodyPr/>
          <a:lstStyle/>
          <a:p>
            <a:r>
              <a:rPr lang="en-GB" dirty="0"/>
              <a:t>Common Problems</a:t>
            </a:r>
          </a:p>
        </p:txBody>
      </p:sp>
    </p:spTree>
    <p:extLst>
      <p:ext uri="{BB962C8B-B14F-4D97-AF65-F5344CB8AC3E}">
        <p14:creationId xmlns:p14="http://schemas.microsoft.com/office/powerpoint/2010/main" val="560454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AB26181-60E4-9A4F-8BF2-BCC962F766DA}"/>
              </a:ext>
            </a:extLst>
          </p:cNvPr>
          <p:cNvSpPr>
            <a:spLocks noGrp="1"/>
          </p:cNvSpPr>
          <p:nvPr>
            <p:ph type="sldNum" sz="quarter" idx="12"/>
          </p:nvPr>
        </p:nvSpPr>
        <p:spPr/>
        <p:txBody>
          <a:bodyPr/>
          <a:lstStyle/>
          <a:p>
            <a:fld id="{E89BC60F-F4BF-4EE8-9F02-8A0093F1814F}" type="slidenum">
              <a:rPr lang="en-GB" smtClean="0"/>
              <a:t>7</a:t>
            </a:fld>
            <a:endParaRPr lang="en-GB"/>
          </a:p>
        </p:txBody>
      </p:sp>
      <p:sp>
        <p:nvSpPr>
          <p:cNvPr id="2" name="Title 1">
            <a:extLst>
              <a:ext uri="{FF2B5EF4-FFF2-40B4-BE49-F238E27FC236}">
                <a16:creationId xmlns:a16="http://schemas.microsoft.com/office/drawing/2014/main" id="{90F98D2A-05A5-844D-AC86-21F325BAB640}"/>
              </a:ext>
            </a:extLst>
          </p:cNvPr>
          <p:cNvSpPr>
            <a:spLocks noGrp="1"/>
          </p:cNvSpPr>
          <p:nvPr>
            <p:ph type="title"/>
          </p:nvPr>
        </p:nvSpPr>
        <p:spPr/>
        <p:txBody>
          <a:bodyPr/>
          <a:lstStyle/>
          <a:p>
            <a:r>
              <a:rPr lang="en-US" dirty="0"/>
              <a:t>Spectrum Scale vs Local Disk</a:t>
            </a:r>
            <a:endParaRPr lang="en-GB" dirty="0"/>
          </a:p>
        </p:txBody>
      </p:sp>
      <p:sp>
        <p:nvSpPr>
          <p:cNvPr id="5" name="Content Placeholder 2">
            <a:extLst>
              <a:ext uri="{FF2B5EF4-FFF2-40B4-BE49-F238E27FC236}">
                <a16:creationId xmlns:a16="http://schemas.microsoft.com/office/drawing/2014/main" id="{EA6C4134-927E-B84E-8DB3-B87189988AAA}"/>
              </a:ext>
            </a:extLst>
          </p:cNvPr>
          <p:cNvSpPr txBox="1">
            <a:spLocks/>
          </p:cNvSpPr>
          <p:nvPr/>
        </p:nvSpPr>
        <p:spPr>
          <a:xfrm>
            <a:off x="6127531" y="5067584"/>
            <a:ext cx="5534928" cy="5180921"/>
          </a:xfrm>
          <a:prstGeom prst="rect">
            <a:avLst/>
          </a:prstGeom>
        </p:spPr>
        <p:txBody>
          <a:bodyPr vert="horz" lIns="0" tIns="45720" rIns="0" bIns="45720" rtlCol="0">
            <a:normAutofit/>
          </a:bodyPr>
          <a:lstStyle>
            <a:lvl1pPr marL="0" indent="0" algn="l" defTabSz="914400" rtl="0" eaLnBrk="1" latinLnBrk="0" hangingPunct="1">
              <a:lnSpc>
                <a:spcPct val="100000"/>
              </a:lnSpc>
              <a:spcBef>
                <a:spcPts val="600"/>
              </a:spcBef>
              <a:spcAft>
                <a:spcPts val="400"/>
              </a:spcAft>
              <a:buClr>
                <a:schemeClr val="tx1"/>
              </a:buClr>
              <a:buFont typeface="Calibri" panose="020F0502020204030204" pitchFamily="34" charset="0"/>
              <a:buNone/>
              <a:defRPr sz="2000" kern="1200" baseline="0">
                <a:solidFill>
                  <a:srgbClr val="464646"/>
                </a:solidFill>
                <a:latin typeface="+mn-lt"/>
                <a:ea typeface="+mn-ea"/>
                <a:cs typeface="+mn-cs"/>
              </a:defRPr>
            </a:lvl1pPr>
            <a:lvl2pPr marL="357188" indent="-357188" algn="l" defTabSz="914400" rtl="0" eaLnBrk="1" latinLnBrk="0" hangingPunct="1">
              <a:lnSpc>
                <a:spcPct val="100000"/>
              </a:lnSpc>
              <a:spcBef>
                <a:spcPts val="600"/>
              </a:spcBef>
              <a:spcAft>
                <a:spcPts val="400"/>
              </a:spcAft>
              <a:buClr>
                <a:schemeClr val="tx1"/>
              </a:buClr>
              <a:buSzPct val="90000"/>
              <a:buFont typeface="Calibri" panose="020F0502020204030204" pitchFamily="34" charset="0"/>
              <a:buChar char="→"/>
              <a:defRPr sz="2000" kern="1200">
                <a:solidFill>
                  <a:srgbClr val="464646"/>
                </a:solidFill>
                <a:latin typeface="+mn-lt"/>
                <a:ea typeface="+mn-ea"/>
                <a:cs typeface="+mn-cs"/>
              </a:defRPr>
            </a:lvl2pPr>
            <a:lvl3pPr marL="712788" indent="-355600" algn="l" defTabSz="914400" rtl="0" eaLnBrk="1" latinLnBrk="0" hangingPunct="1">
              <a:lnSpc>
                <a:spcPct val="100000"/>
              </a:lnSpc>
              <a:spcBef>
                <a:spcPts val="600"/>
              </a:spcBef>
              <a:spcAft>
                <a:spcPts val="400"/>
              </a:spcAft>
              <a:buClr>
                <a:schemeClr val="tx1"/>
              </a:buClr>
              <a:buSzPct val="90000"/>
              <a:buFont typeface="Calibri" panose="020F0502020204030204" pitchFamily="34" charset="0"/>
              <a:buChar char="→"/>
              <a:defRPr sz="1800" kern="1200">
                <a:solidFill>
                  <a:srgbClr val="464646"/>
                </a:solidFill>
                <a:latin typeface="+mn-lt"/>
                <a:ea typeface="+mn-ea"/>
                <a:cs typeface="+mn-cs"/>
              </a:defRPr>
            </a:lvl3pPr>
            <a:lvl4pPr marL="1079500" indent="-366713" algn="l" defTabSz="914400" rtl="0" eaLnBrk="1" latinLnBrk="0" hangingPunct="1">
              <a:lnSpc>
                <a:spcPct val="100000"/>
              </a:lnSpc>
              <a:spcBef>
                <a:spcPts val="600"/>
              </a:spcBef>
              <a:spcAft>
                <a:spcPts val="400"/>
              </a:spcAft>
              <a:buClr>
                <a:schemeClr val="tx1"/>
              </a:buClr>
              <a:buSzPct val="90000"/>
              <a:buFont typeface="Calibri" panose="020F0502020204030204" pitchFamily="34" charset="0"/>
              <a:buChar char="→"/>
              <a:defRPr sz="1600" kern="1200">
                <a:solidFill>
                  <a:srgbClr val="464646"/>
                </a:solidFill>
                <a:latin typeface="+mn-lt"/>
                <a:ea typeface="+mn-ea"/>
                <a:cs typeface="+mn-cs"/>
              </a:defRPr>
            </a:lvl4pPr>
            <a:lvl5pPr marL="1435100" indent="-355600" algn="l" defTabSz="914400" rtl="0" eaLnBrk="1" latinLnBrk="0" hangingPunct="1">
              <a:lnSpc>
                <a:spcPct val="100000"/>
              </a:lnSpc>
              <a:spcBef>
                <a:spcPts val="600"/>
              </a:spcBef>
              <a:spcAft>
                <a:spcPts val="400"/>
              </a:spcAft>
              <a:buClr>
                <a:schemeClr val="tx1"/>
              </a:buClr>
              <a:buSzPct val="90000"/>
              <a:buFont typeface="Calibri" panose="020F0502020204030204" pitchFamily="34" charset="0"/>
              <a:buChar char="→"/>
              <a:defRPr sz="1600" kern="1200">
                <a:solidFill>
                  <a:srgbClr val="46464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endParaRPr lang="en-US" dirty="0">
              <a:ea typeface="Source Code Pro" charset="0"/>
              <a:cs typeface="Source Code Pro" charset="0"/>
            </a:endParaRPr>
          </a:p>
        </p:txBody>
      </p:sp>
      <p:graphicFrame>
        <p:nvGraphicFramePr>
          <p:cNvPr id="6" name="Table 5">
            <a:extLst>
              <a:ext uri="{FF2B5EF4-FFF2-40B4-BE49-F238E27FC236}">
                <a16:creationId xmlns:a16="http://schemas.microsoft.com/office/drawing/2014/main" id="{848ACDC4-8A4B-FD40-9D0F-DE7AC6655964}"/>
              </a:ext>
            </a:extLst>
          </p:cNvPr>
          <p:cNvGraphicFramePr>
            <a:graphicFrameLocks noGrp="1"/>
          </p:cNvGraphicFramePr>
          <p:nvPr>
            <p:extLst>
              <p:ext uri="{D42A27DB-BD31-4B8C-83A1-F6EECF244321}">
                <p14:modId xmlns:p14="http://schemas.microsoft.com/office/powerpoint/2010/main" val="2388897987"/>
              </p:ext>
            </p:extLst>
          </p:nvPr>
        </p:nvGraphicFramePr>
        <p:xfrm>
          <a:off x="587828" y="2070426"/>
          <a:ext cx="10638972" cy="2225040"/>
        </p:xfrm>
        <a:graphic>
          <a:graphicData uri="http://schemas.openxmlformats.org/drawingml/2006/table">
            <a:tbl>
              <a:tblPr firstRow="1" firstCol="1" bandRow="1">
                <a:tableStyleId>{7E9639D4-E3E2-4D34-9284-5A2195B3D0D7}</a:tableStyleId>
              </a:tblPr>
              <a:tblGrid>
                <a:gridCol w="2293415">
                  <a:extLst>
                    <a:ext uri="{9D8B030D-6E8A-4147-A177-3AD203B41FA5}">
                      <a16:colId xmlns:a16="http://schemas.microsoft.com/office/drawing/2014/main" val="1591793453"/>
                    </a:ext>
                  </a:extLst>
                </a:gridCol>
                <a:gridCol w="4139825">
                  <a:extLst>
                    <a:ext uri="{9D8B030D-6E8A-4147-A177-3AD203B41FA5}">
                      <a16:colId xmlns:a16="http://schemas.microsoft.com/office/drawing/2014/main" val="3949112041"/>
                    </a:ext>
                  </a:extLst>
                </a:gridCol>
                <a:gridCol w="4205732">
                  <a:extLst>
                    <a:ext uri="{9D8B030D-6E8A-4147-A177-3AD203B41FA5}">
                      <a16:colId xmlns:a16="http://schemas.microsoft.com/office/drawing/2014/main" val="3517923366"/>
                    </a:ext>
                  </a:extLst>
                </a:gridCol>
              </a:tblGrid>
              <a:tr h="370840">
                <a:tc>
                  <a:txBody>
                    <a:bodyPr/>
                    <a:lstStyle/>
                    <a:p>
                      <a:endParaRPr lang="en-US" dirty="0"/>
                    </a:p>
                  </a:txBody>
                  <a:tcPr/>
                </a:tc>
                <a:tc>
                  <a:txBody>
                    <a:bodyPr/>
                    <a:lstStyle/>
                    <a:p>
                      <a:r>
                        <a:rPr lang="en-US" dirty="0"/>
                        <a:t>Spectrum Scale</a:t>
                      </a:r>
                    </a:p>
                  </a:txBody>
                  <a:tcPr/>
                </a:tc>
                <a:tc>
                  <a:txBody>
                    <a:bodyPr/>
                    <a:lstStyle/>
                    <a:p>
                      <a:r>
                        <a:rPr lang="en-US" dirty="0"/>
                        <a:t>Local Disk</a:t>
                      </a:r>
                    </a:p>
                  </a:txBody>
                  <a:tcPr/>
                </a:tc>
                <a:extLst>
                  <a:ext uri="{0D108BD9-81ED-4DB2-BD59-A6C34878D82A}">
                    <a16:rowId xmlns:a16="http://schemas.microsoft.com/office/drawing/2014/main" val="120167805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Access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From all nodes on the cluster at all times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Only to jobs currently running on node</a:t>
                      </a:r>
                    </a:p>
                  </a:txBody>
                  <a:tcPr/>
                </a:tc>
                <a:extLst>
                  <a:ext uri="{0D108BD9-81ED-4DB2-BD59-A6C34878D82A}">
                    <a16:rowId xmlns:a16="http://schemas.microsoft.com/office/drawing/2014/main" val="208352079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Data availability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Permanent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Temporary – files deleted when job ends</a:t>
                      </a:r>
                    </a:p>
                  </a:txBody>
                  <a:tcPr/>
                </a:tc>
                <a:extLst>
                  <a:ext uri="{0D108BD9-81ED-4DB2-BD59-A6C34878D82A}">
                    <a16:rowId xmlns:a16="http://schemas.microsoft.com/office/drawing/2014/main" val="16636724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Capacity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High capacity (multi-TB)</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Limited capacity (100-900GB)</a:t>
                      </a:r>
                    </a:p>
                  </a:txBody>
                  <a:tcPr/>
                </a:tc>
                <a:extLst>
                  <a:ext uri="{0D108BD9-81ED-4DB2-BD59-A6C34878D82A}">
                    <a16:rowId xmlns:a16="http://schemas.microsoft.com/office/drawing/2014/main" val="396741613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Performance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High performance and robust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More consistent (and generally faster)</a:t>
                      </a:r>
                      <a:endParaRPr lang="en-US" dirty="0">
                        <a:ea typeface="Source Code Pro" charset="0"/>
                        <a:cs typeface="Source Code Pro" charset="0"/>
                      </a:endParaRPr>
                    </a:p>
                  </a:txBody>
                  <a:tcPr/>
                </a:tc>
                <a:extLst>
                  <a:ext uri="{0D108BD9-81ED-4DB2-BD59-A6C34878D82A}">
                    <a16:rowId xmlns:a16="http://schemas.microsoft.com/office/drawing/2014/main" val="309751787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Data availability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Long term - Backed up</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Only available during job run</a:t>
                      </a:r>
                      <a:endParaRPr lang="en-US" dirty="0">
                        <a:ea typeface="Source Code Pro" charset="0"/>
                        <a:cs typeface="Source Code Pro" charset="0"/>
                      </a:endParaRPr>
                    </a:p>
                  </a:txBody>
                  <a:tcPr/>
                </a:tc>
                <a:extLst>
                  <a:ext uri="{0D108BD9-81ED-4DB2-BD59-A6C34878D82A}">
                    <a16:rowId xmlns:a16="http://schemas.microsoft.com/office/drawing/2014/main" val="4107973336"/>
                  </a:ext>
                </a:extLst>
              </a:tr>
            </a:tbl>
          </a:graphicData>
        </a:graphic>
      </p:graphicFrame>
      <p:sp>
        <p:nvSpPr>
          <p:cNvPr id="11" name="Rectangle 10">
            <a:extLst>
              <a:ext uri="{FF2B5EF4-FFF2-40B4-BE49-F238E27FC236}">
                <a16:creationId xmlns:a16="http://schemas.microsoft.com/office/drawing/2014/main" id="{C211395A-6EA0-ED4F-BD18-90A65104C92E}"/>
              </a:ext>
            </a:extLst>
          </p:cNvPr>
          <p:cNvSpPr/>
          <p:nvPr/>
        </p:nvSpPr>
        <p:spPr>
          <a:xfrm>
            <a:off x="2852056" y="2463816"/>
            <a:ext cx="8342086" cy="3229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BDA5C7C-D44C-3648-8625-4D3E2688694D}"/>
              </a:ext>
            </a:extLst>
          </p:cNvPr>
          <p:cNvSpPr/>
          <p:nvPr/>
        </p:nvSpPr>
        <p:spPr>
          <a:xfrm>
            <a:off x="2852056" y="2846321"/>
            <a:ext cx="8342086" cy="2878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AC7AC07-7255-5741-812C-86AEC183D1F5}"/>
              </a:ext>
            </a:extLst>
          </p:cNvPr>
          <p:cNvSpPr/>
          <p:nvPr/>
        </p:nvSpPr>
        <p:spPr>
          <a:xfrm>
            <a:off x="2841170" y="3221947"/>
            <a:ext cx="8342086" cy="2593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29D6C71-D03E-744F-BF7F-0DF0DE7BACBE}"/>
              </a:ext>
            </a:extLst>
          </p:cNvPr>
          <p:cNvSpPr/>
          <p:nvPr/>
        </p:nvSpPr>
        <p:spPr>
          <a:xfrm>
            <a:off x="2841170" y="3570832"/>
            <a:ext cx="8342086" cy="3229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E098E49-7258-054C-AFB9-507CA0FDF4DD}"/>
              </a:ext>
            </a:extLst>
          </p:cNvPr>
          <p:cNvSpPr/>
          <p:nvPr/>
        </p:nvSpPr>
        <p:spPr>
          <a:xfrm>
            <a:off x="2805454" y="3948911"/>
            <a:ext cx="8342086" cy="3229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0988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0" nodeType="clickEffect">
                                  <p:stCondLst>
                                    <p:cond delay="0"/>
                                  </p:stCondLst>
                                  <p:childTnLst>
                                    <p:animEffect transition="out" filter="dissolve">
                                      <p:cBhvr>
                                        <p:cTn id="11" dur="500"/>
                                        <p:tgtEl>
                                          <p:spTgt spid="12"/>
                                        </p:tgtEl>
                                      </p:cBhvr>
                                    </p:animEffect>
                                    <p:set>
                                      <p:cBhvr>
                                        <p:cTn id="12" dur="1" fill="hold">
                                          <p:stCondLst>
                                            <p:cond delay="499"/>
                                          </p:stCondLst>
                                        </p:cTn>
                                        <p:tgtEl>
                                          <p:spTgt spid="1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grpId="0" nodeType="clickEffect">
                                  <p:stCondLst>
                                    <p:cond delay="0"/>
                                  </p:stCondLst>
                                  <p:childTnLst>
                                    <p:animEffect transition="out" filter="dissolve">
                                      <p:cBhvr>
                                        <p:cTn id="16" dur="500"/>
                                        <p:tgtEl>
                                          <p:spTgt spid="13"/>
                                        </p:tgtEl>
                                      </p:cBhvr>
                                    </p:animEffect>
                                    <p:set>
                                      <p:cBhvr>
                                        <p:cTn id="17" dur="1" fill="hold">
                                          <p:stCondLst>
                                            <p:cond delay="499"/>
                                          </p:stCondLst>
                                        </p:cTn>
                                        <p:tgtEl>
                                          <p:spTgt spid="13"/>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9" presetClass="exit" presetSubtype="0" fill="hold" grpId="0" nodeType="clickEffect">
                                  <p:stCondLst>
                                    <p:cond delay="0"/>
                                  </p:stCondLst>
                                  <p:childTnLst>
                                    <p:animEffect transition="out" filter="dissolve">
                                      <p:cBhvr>
                                        <p:cTn id="21" dur="500"/>
                                        <p:tgtEl>
                                          <p:spTgt spid="14"/>
                                        </p:tgtEl>
                                      </p:cBhvr>
                                    </p:animEffect>
                                    <p:set>
                                      <p:cBhvr>
                                        <p:cTn id="22" dur="1" fill="hold">
                                          <p:stCondLst>
                                            <p:cond delay="499"/>
                                          </p:stCondLst>
                                        </p:cTn>
                                        <p:tgtEl>
                                          <p:spTgt spid="1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9" presetClass="exit" presetSubtype="0" fill="hold" grpId="0" nodeType="clickEffect">
                                  <p:stCondLst>
                                    <p:cond delay="0"/>
                                  </p:stCondLst>
                                  <p:childTnLst>
                                    <p:animEffect transition="out" filter="dissolve">
                                      <p:cBhvr>
                                        <p:cTn id="26" dur="500"/>
                                        <p:tgtEl>
                                          <p:spTgt spid="15"/>
                                        </p:tgtEl>
                                      </p:cBhvr>
                                    </p:animEffect>
                                    <p:set>
                                      <p:cBhvr>
                                        <p:cTn id="27"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832E77C-1D46-4E4D-8ED1-09058D36518A}"/>
              </a:ext>
            </a:extLst>
          </p:cNvPr>
          <p:cNvSpPr>
            <a:spLocks noGrp="1"/>
          </p:cNvSpPr>
          <p:nvPr>
            <p:ph idx="1"/>
          </p:nvPr>
        </p:nvSpPr>
        <p:spPr/>
        <p:txBody>
          <a:bodyPr/>
          <a:lstStyle/>
          <a:p>
            <a:pPr marL="342900" indent="-342900">
              <a:buFont typeface="Arial" panose="020B0604020202020204" pitchFamily="34" charset="0"/>
              <a:buChar char="•"/>
            </a:pPr>
            <a:r>
              <a:rPr lang="en-US" dirty="0"/>
              <a:t>Job aborted/died?</a:t>
            </a:r>
          </a:p>
          <a:p>
            <a:pPr marL="641350" lvl="2" indent="-285750">
              <a:buFont typeface="Arial" panose="020B0604020202020204" pitchFamily="34" charset="0"/>
              <a:buChar char="•"/>
            </a:pPr>
            <a:r>
              <a:rPr lang="en-US" dirty="0"/>
              <a:t>Could be a scheduler problem or a program problem.</a:t>
            </a:r>
          </a:p>
          <a:p>
            <a:pPr marL="641350" lvl="2" indent="-285750">
              <a:buFont typeface="Arial" panose="020B0604020202020204" pitchFamily="34" charset="0"/>
              <a:buChar char="•"/>
            </a:pPr>
            <a:r>
              <a:rPr lang="en-US" dirty="0"/>
              <a:t>Check your email, if you set ‘</a:t>
            </a:r>
            <a:r>
              <a:rPr lang="en-US" dirty="0">
                <a:latin typeface="Source Code Pro" charset="0"/>
                <a:ea typeface="Source Code Pro" charset="0"/>
                <a:cs typeface="Source Code Pro" charset="0"/>
              </a:rPr>
              <a:t>-</a:t>
            </a:r>
            <a:r>
              <a:rPr lang="en-US" spc="150" dirty="0">
                <a:latin typeface="Courier New" charset="0"/>
                <a:ea typeface="Courier New" charset="0"/>
                <a:cs typeface="Courier New" charset="0"/>
              </a:rPr>
              <a:t>m a</a:t>
            </a:r>
            <a:r>
              <a:rPr lang="en-US" dirty="0"/>
              <a:t>’,</a:t>
            </a:r>
          </a:p>
          <a:p>
            <a:pPr marL="641350" lvl="2" indent="-285750">
              <a:buFont typeface="Arial" panose="020B0604020202020204" pitchFamily="34" charset="0"/>
              <a:buChar char="•"/>
            </a:pPr>
            <a:r>
              <a:rPr lang="en-US" dirty="0"/>
              <a:t>No mail? Try ‘</a:t>
            </a:r>
            <a:r>
              <a:rPr lang="en-US" dirty="0" err="1">
                <a:solidFill>
                  <a:schemeClr val="accent5">
                    <a:lumMod val="75000"/>
                  </a:schemeClr>
                </a:solidFill>
                <a:latin typeface="Courier New" panose="02070309020205020404" pitchFamily="49" charset="0"/>
                <a:cs typeface="Courier New" panose="02070309020205020404" pitchFamily="49" charset="0"/>
              </a:rPr>
              <a:t>qacct</a:t>
            </a:r>
            <a:r>
              <a:rPr lang="en-US" dirty="0">
                <a:solidFill>
                  <a:schemeClr val="accent5">
                    <a:lumMod val="75000"/>
                  </a:schemeClr>
                </a:solidFill>
                <a:latin typeface="Courier New" panose="02070309020205020404" pitchFamily="49" charset="0"/>
                <a:cs typeface="Courier New" panose="02070309020205020404" pitchFamily="49" charset="0"/>
              </a:rPr>
              <a:t> –j [</a:t>
            </a:r>
            <a:r>
              <a:rPr lang="en-US" dirty="0" err="1">
                <a:solidFill>
                  <a:schemeClr val="accent5">
                    <a:lumMod val="75000"/>
                  </a:schemeClr>
                </a:solidFill>
                <a:latin typeface="Courier New" panose="02070309020205020404" pitchFamily="49" charset="0"/>
                <a:cs typeface="Courier New" panose="02070309020205020404" pitchFamily="49" charset="0"/>
              </a:rPr>
              <a:t>jobid</a:t>
            </a:r>
            <a:r>
              <a:rPr lang="en-US" dirty="0">
                <a:solidFill>
                  <a:schemeClr val="accent5">
                    <a:lumMod val="75000"/>
                  </a:schemeClr>
                </a:solidFill>
                <a:latin typeface="Courier New" panose="02070309020205020404" pitchFamily="49" charset="0"/>
                <a:cs typeface="Courier New" panose="02070309020205020404" pitchFamily="49" charset="0"/>
              </a:rPr>
              <a:t>]</a:t>
            </a:r>
            <a:r>
              <a:rPr lang="en-US" dirty="0"/>
              <a:t>’</a:t>
            </a:r>
          </a:p>
          <a:p>
            <a:pPr marL="641350" lvl="2" indent="-285750">
              <a:buFont typeface="Arial" panose="020B0604020202020204" pitchFamily="34" charset="0"/>
              <a:buChar char="•"/>
            </a:pPr>
            <a:r>
              <a:rPr lang="en-US" dirty="0"/>
              <a:t>Check SGE error output</a:t>
            </a:r>
          </a:p>
          <a:p>
            <a:pPr marL="342900" indent="-342900">
              <a:buFont typeface="Arial" panose="020B0604020202020204" pitchFamily="34" charset="0"/>
              <a:buChar char="•"/>
            </a:pPr>
            <a:r>
              <a:rPr lang="en-US" dirty="0"/>
              <a:t>*</a:t>
            </a:r>
            <a:r>
              <a:rPr lang="en-US" b="1" dirty="0">
                <a:solidFill>
                  <a:srgbClr val="FF0000"/>
                </a:solidFill>
              </a:rPr>
              <a:t>Always</a:t>
            </a:r>
            <a:r>
              <a:rPr lang="en-US" dirty="0"/>
              <a:t>* read documentation of programs you’re using. </a:t>
            </a:r>
          </a:p>
          <a:p>
            <a:pPr marL="342900" indent="-342900">
              <a:buFont typeface="Arial" panose="020B0604020202020204" pitchFamily="34" charset="0"/>
              <a:buChar char="•"/>
            </a:pPr>
            <a:r>
              <a:rPr lang="en-US" dirty="0"/>
              <a:t>Join the </a:t>
            </a:r>
            <a:r>
              <a:rPr lang="en-US" dirty="0">
                <a:hlinkClick r:id="rId2"/>
              </a:rPr>
              <a:t>UoD Compute Cluster</a:t>
            </a:r>
            <a:r>
              <a:rPr lang="en-US" dirty="0"/>
              <a:t> Team</a:t>
            </a:r>
          </a:p>
          <a:p>
            <a:pPr marL="342900" indent="-342900">
              <a:buFont typeface="Arial" panose="020B0604020202020204" pitchFamily="34" charset="0"/>
              <a:buChar char="•"/>
            </a:pPr>
            <a:r>
              <a:rPr lang="en-US" dirty="0"/>
              <a:t>Visit a DAG drop-in session</a:t>
            </a:r>
          </a:p>
          <a:p>
            <a:pPr marL="342900" indent="-342900">
              <a:buFont typeface="Arial" panose="020B0604020202020204" pitchFamily="34" charset="0"/>
              <a:buChar char="•"/>
            </a:pPr>
            <a:r>
              <a:rPr lang="en-US" dirty="0"/>
              <a:t>Report (serious) problems to IT.</a:t>
            </a:r>
          </a:p>
        </p:txBody>
      </p:sp>
      <p:sp>
        <p:nvSpPr>
          <p:cNvPr id="4" name="Slide Number Placeholder 3">
            <a:extLst>
              <a:ext uri="{FF2B5EF4-FFF2-40B4-BE49-F238E27FC236}">
                <a16:creationId xmlns:a16="http://schemas.microsoft.com/office/drawing/2014/main" id="{5DB71DE7-F4F6-9345-908E-771D026E0C46}"/>
              </a:ext>
            </a:extLst>
          </p:cNvPr>
          <p:cNvSpPr>
            <a:spLocks noGrp="1"/>
          </p:cNvSpPr>
          <p:nvPr>
            <p:ph type="sldNum" sz="quarter" idx="12"/>
          </p:nvPr>
        </p:nvSpPr>
        <p:spPr/>
        <p:txBody>
          <a:bodyPr/>
          <a:lstStyle/>
          <a:p>
            <a:fld id="{E89BC60F-F4BF-4EE8-9F02-8A0093F1814F}" type="slidenum">
              <a:rPr lang="en-GB" smtClean="0"/>
              <a:t>70</a:t>
            </a:fld>
            <a:endParaRPr lang="en-GB"/>
          </a:p>
        </p:txBody>
      </p:sp>
      <p:sp>
        <p:nvSpPr>
          <p:cNvPr id="2" name="Title 1">
            <a:extLst>
              <a:ext uri="{FF2B5EF4-FFF2-40B4-BE49-F238E27FC236}">
                <a16:creationId xmlns:a16="http://schemas.microsoft.com/office/drawing/2014/main" id="{D546675F-B356-234C-9E2E-092763EACC64}"/>
              </a:ext>
            </a:extLst>
          </p:cNvPr>
          <p:cNvSpPr>
            <a:spLocks noGrp="1"/>
          </p:cNvSpPr>
          <p:nvPr>
            <p:ph type="title"/>
          </p:nvPr>
        </p:nvSpPr>
        <p:spPr/>
        <p:txBody>
          <a:bodyPr/>
          <a:lstStyle/>
          <a:p>
            <a:r>
              <a:rPr lang="en-GB" dirty="0"/>
              <a:t>Troubleshooting</a:t>
            </a:r>
          </a:p>
        </p:txBody>
      </p:sp>
    </p:spTree>
    <p:extLst>
      <p:ext uri="{BB962C8B-B14F-4D97-AF65-F5344CB8AC3E}">
        <p14:creationId xmlns:p14="http://schemas.microsoft.com/office/powerpoint/2010/main" val="1936151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9E38501-B389-974A-A321-15CE3DB0E76A}"/>
              </a:ext>
            </a:extLst>
          </p:cNvPr>
          <p:cNvSpPr>
            <a:spLocks noGrp="1"/>
          </p:cNvSpPr>
          <p:nvPr>
            <p:ph idx="1"/>
          </p:nvPr>
        </p:nvSpPr>
        <p:spPr/>
        <p:txBody>
          <a:bodyPr/>
          <a:lstStyle/>
          <a:p>
            <a:pPr marL="342900" indent="-342900">
              <a:buFont typeface="Arial" panose="020B0604020202020204" pitchFamily="34" charset="0"/>
              <a:buChar char="•"/>
            </a:pPr>
            <a:r>
              <a:rPr lang="en-GB" dirty="0"/>
              <a:t>Raise a ticket with Help4U</a:t>
            </a:r>
          </a:p>
          <a:p>
            <a:pPr marL="342900" indent="-342900">
              <a:buFont typeface="Arial" panose="020B0604020202020204" pitchFamily="34" charset="0"/>
              <a:buChar char="•"/>
            </a:pPr>
            <a:r>
              <a:rPr lang="en-GB" dirty="0"/>
              <a:t>What is the expected behaviour?</a:t>
            </a:r>
          </a:p>
          <a:p>
            <a:pPr marL="342900" indent="-342900">
              <a:buFont typeface="Arial" panose="020B0604020202020204" pitchFamily="34" charset="0"/>
              <a:buChar char="•"/>
            </a:pPr>
            <a:r>
              <a:rPr lang="en-GB" dirty="0"/>
              <a:t>What actually happens?</a:t>
            </a:r>
          </a:p>
          <a:p>
            <a:pPr marL="342900" indent="-342900">
              <a:buFont typeface="Arial" panose="020B0604020202020204" pitchFamily="34" charset="0"/>
              <a:buChar char="•"/>
            </a:pPr>
            <a:r>
              <a:rPr lang="en-GB" dirty="0"/>
              <a:t>Are there any errors reported in the STDERR file</a:t>
            </a:r>
          </a:p>
          <a:p>
            <a:pPr marL="342900" indent="-342900">
              <a:buFont typeface="Arial" panose="020B0604020202020204" pitchFamily="34" charset="0"/>
              <a:buChar char="•"/>
            </a:pPr>
            <a:r>
              <a:rPr lang="en-GB" dirty="0"/>
              <a:t>Does the job go to an error state?</a:t>
            </a:r>
          </a:p>
          <a:p>
            <a:pPr lvl="2" indent="0">
              <a:buNone/>
            </a:pPr>
            <a:r>
              <a:rPr lang="en-GB" dirty="0" err="1">
                <a:latin typeface="Courier" pitchFamily="2" charset="0"/>
              </a:rPr>
              <a:t>qstat</a:t>
            </a:r>
            <a:r>
              <a:rPr lang="en-GB" dirty="0">
                <a:latin typeface="Courier" pitchFamily="2" charset="0"/>
              </a:rPr>
              <a:t> –explain E –j </a:t>
            </a:r>
            <a:r>
              <a:rPr lang="en-GB" dirty="0" err="1">
                <a:latin typeface="Courier" pitchFamily="2" charset="0"/>
              </a:rPr>
              <a:t>job_id|grep</a:t>
            </a:r>
            <a:r>
              <a:rPr lang="en-GB" dirty="0">
                <a:latin typeface="Courier" pitchFamily="2" charset="0"/>
              </a:rPr>
              <a:t> reason</a:t>
            </a:r>
          </a:p>
          <a:p>
            <a:pPr marL="342900" indent="-342900">
              <a:buFont typeface="Arial" panose="020B0604020202020204" pitchFamily="34" charset="0"/>
              <a:buChar char="•"/>
            </a:pPr>
            <a:r>
              <a:rPr lang="en-GB" dirty="0"/>
              <a:t>How did you submit the job? Include the </a:t>
            </a:r>
            <a:r>
              <a:rPr lang="en-GB" dirty="0" err="1"/>
              <a:t>qsub</a:t>
            </a:r>
            <a:r>
              <a:rPr lang="en-GB" dirty="0"/>
              <a:t> command you used</a:t>
            </a:r>
          </a:p>
          <a:p>
            <a:pPr marL="342900" indent="-342900">
              <a:buFont typeface="Arial" panose="020B0604020202020204" pitchFamily="34" charset="0"/>
              <a:buChar char="•"/>
            </a:pPr>
            <a:r>
              <a:rPr lang="en-GB" dirty="0"/>
              <a:t>What is the Job ID of the problem job</a:t>
            </a:r>
          </a:p>
        </p:txBody>
      </p:sp>
      <p:sp>
        <p:nvSpPr>
          <p:cNvPr id="3" name="Slide Number Placeholder 2">
            <a:extLst>
              <a:ext uri="{FF2B5EF4-FFF2-40B4-BE49-F238E27FC236}">
                <a16:creationId xmlns:a16="http://schemas.microsoft.com/office/drawing/2014/main" id="{7381AE7F-A111-D040-830B-2C8533E9BB2A}"/>
              </a:ext>
            </a:extLst>
          </p:cNvPr>
          <p:cNvSpPr>
            <a:spLocks noGrp="1"/>
          </p:cNvSpPr>
          <p:nvPr>
            <p:ph type="sldNum" sz="quarter" idx="12"/>
          </p:nvPr>
        </p:nvSpPr>
        <p:spPr/>
        <p:txBody>
          <a:bodyPr/>
          <a:lstStyle/>
          <a:p>
            <a:fld id="{E89BC60F-F4BF-4EE8-9F02-8A0093F1814F}" type="slidenum">
              <a:rPr lang="en-GB" smtClean="0"/>
              <a:t>71</a:t>
            </a:fld>
            <a:endParaRPr lang="en-GB"/>
          </a:p>
        </p:txBody>
      </p:sp>
      <p:sp>
        <p:nvSpPr>
          <p:cNvPr id="4" name="Title 3">
            <a:extLst>
              <a:ext uri="{FF2B5EF4-FFF2-40B4-BE49-F238E27FC236}">
                <a16:creationId xmlns:a16="http://schemas.microsoft.com/office/drawing/2014/main" id="{596E7EDB-A461-5048-AC3E-AE33771B16BD}"/>
              </a:ext>
            </a:extLst>
          </p:cNvPr>
          <p:cNvSpPr>
            <a:spLocks noGrp="1"/>
          </p:cNvSpPr>
          <p:nvPr>
            <p:ph type="title"/>
          </p:nvPr>
        </p:nvSpPr>
        <p:spPr/>
        <p:txBody>
          <a:bodyPr/>
          <a:lstStyle/>
          <a:p>
            <a:r>
              <a:rPr lang="en-GB" dirty="0"/>
              <a:t>Reporting Problems</a:t>
            </a:r>
          </a:p>
        </p:txBody>
      </p:sp>
    </p:spTree>
    <p:extLst>
      <p:ext uri="{BB962C8B-B14F-4D97-AF65-F5344CB8AC3E}">
        <p14:creationId xmlns:p14="http://schemas.microsoft.com/office/powerpoint/2010/main" val="3816741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104922C6-14F4-314E-9D35-102C8A46228C}"/>
              </a:ext>
            </a:extLst>
          </p:cNvPr>
          <p:cNvGraphicFramePr>
            <a:graphicFrameLocks noGrp="1"/>
          </p:cNvGraphicFramePr>
          <p:nvPr>
            <p:ph idx="1"/>
            <p:extLst>
              <p:ext uri="{D42A27DB-BD31-4B8C-83A1-F6EECF244321}">
                <p14:modId xmlns:p14="http://schemas.microsoft.com/office/powerpoint/2010/main" val="2603132382"/>
              </p:ext>
            </p:extLst>
          </p:nvPr>
        </p:nvGraphicFramePr>
        <p:xfrm>
          <a:off x="1780110" y="1303686"/>
          <a:ext cx="8631780" cy="42506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9EA95039-7AF4-FB48-82B1-96AC17947AEC}"/>
              </a:ext>
            </a:extLst>
          </p:cNvPr>
          <p:cNvSpPr>
            <a:spLocks noGrp="1"/>
          </p:cNvSpPr>
          <p:nvPr>
            <p:ph type="sldNum" sz="quarter" idx="12"/>
          </p:nvPr>
        </p:nvSpPr>
        <p:spPr/>
        <p:txBody>
          <a:bodyPr/>
          <a:lstStyle/>
          <a:p>
            <a:fld id="{E89BC60F-F4BF-4EE8-9F02-8A0093F1814F}" type="slidenum">
              <a:rPr lang="en-GB" smtClean="0"/>
              <a:t>8</a:t>
            </a:fld>
            <a:endParaRPr lang="en-GB"/>
          </a:p>
        </p:txBody>
      </p:sp>
      <p:sp>
        <p:nvSpPr>
          <p:cNvPr id="4" name="Title 3">
            <a:extLst>
              <a:ext uri="{FF2B5EF4-FFF2-40B4-BE49-F238E27FC236}">
                <a16:creationId xmlns:a16="http://schemas.microsoft.com/office/drawing/2014/main" id="{2B2F3840-C113-FF4C-9F9C-CC462CABD495}"/>
              </a:ext>
            </a:extLst>
          </p:cNvPr>
          <p:cNvSpPr>
            <a:spLocks noGrp="1"/>
          </p:cNvSpPr>
          <p:nvPr>
            <p:ph type="title"/>
          </p:nvPr>
        </p:nvSpPr>
        <p:spPr/>
        <p:txBody>
          <a:bodyPr/>
          <a:lstStyle/>
          <a:p>
            <a:r>
              <a:rPr lang="en-US" dirty="0"/>
              <a:t>The Pyramid of Performance…</a:t>
            </a:r>
          </a:p>
        </p:txBody>
      </p:sp>
      <p:cxnSp>
        <p:nvCxnSpPr>
          <p:cNvPr id="7" name="Straight Arrow Connector 6">
            <a:extLst>
              <a:ext uri="{FF2B5EF4-FFF2-40B4-BE49-F238E27FC236}">
                <a16:creationId xmlns:a16="http://schemas.microsoft.com/office/drawing/2014/main" id="{76CC6DBC-6EB8-5B4F-A53A-C6501BD8EA43}"/>
              </a:ext>
            </a:extLst>
          </p:cNvPr>
          <p:cNvCxnSpPr/>
          <p:nvPr/>
        </p:nvCxnSpPr>
        <p:spPr>
          <a:xfrm flipV="1">
            <a:off x="1483112" y="1303686"/>
            <a:ext cx="0" cy="42506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270A7DF6-55E6-4244-BD10-4C1DD6CE5273}"/>
              </a:ext>
            </a:extLst>
          </p:cNvPr>
          <p:cNvSpPr txBox="1"/>
          <p:nvPr/>
        </p:nvSpPr>
        <p:spPr>
          <a:xfrm rot="16200000">
            <a:off x="577736" y="3111190"/>
            <a:ext cx="1441420" cy="369332"/>
          </a:xfrm>
          <a:prstGeom prst="rect">
            <a:avLst/>
          </a:prstGeom>
          <a:noFill/>
        </p:spPr>
        <p:txBody>
          <a:bodyPr wrap="none" rtlCol="0">
            <a:spAutoFit/>
          </a:bodyPr>
          <a:lstStyle/>
          <a:p>
            <a:r>
              <a:rPr lang="en-US" dirty="0"/>
              <a:t>Access Speed</a:t>
            </a:r>
          </a:p>
        </p:txBody>
      </p:sp>
      <p:cxnSp>
        <p:nvCxnSpPr>
          <p:cNvPr id="10" name="Straight Arrow Connector 9">
            <a:extLst>
              <a:ext uri="{FF2B5EF4-FFF2-40B4-BE49-F238E27FC236}">
                <a16:creationId xmlns:a16="http://schemas.microsoft.com/office/drawing/2014/main" id="{525B2683-0F07-8C40-AAE7-43F6A5768CB5}"/>
              </a:ext>
            </a:extLst>
          </p:cNvPr>
          <p:cNvCxnSpPr/>
          <p:nvPr/>
        </p:nvCxnSpPr>
        <p:spPr>
          <a:xfrm>
            <a:off x="1780110" y="5887844"/>
            <a:ext cx="8631780"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72C4FF26-0B08-7644-8773-B7098BEF97BD}"/>
              </a:ext>
            </a:extLst>
          </p:cNvPr>
          <p:cNvSpPr txBox="1"/>
          <p:nvPr/>
        </p:nvSpPr>
        <p:spPr>
          <a:xfrm>
            <a:off x="5604519" y="5915826"/>
            <a:ext cx="982961" cy="369332"/>
          </a:xfrm>
          <a:prstGeom prst="rect">
            <a:avLst/>
          </a:prstGeom>
          <a:noFill/>
        </p:spPr>
        <p:txBody>
          <a:bodyPr wrap="none" rtlCol="0">
            <a:spAutoFit/>
          </a:bodyPr>
          <a:lstStyle/>
          <a:p>
            <a:r>
              <a:rPr lang="en-US" dirty="0"/>
              <a:t>Capacity</a:t>
            </a:r>
          </a:p>
        </p:txBody>
      </p:sp>
    </p:spTree>
    <p:extLst>
      <p:ext uri="{BB962C8B-B14F-4D97-AF65-F5344CB8AC3E}">
        <p14:creationId xmlns:p14="http://schemas.microsoft.com/office/powerpoint/2010/main" val="2026727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39BC941-36BB-234E-B448-C4195ACC97D2}"/>
              </a:ext>
            </a:extLst>
          </p:cNvPr>
          <p:cNvSpPr>
            <a:spLocks noGrp="1"/>
          </p:cNvSpPr>
          <p:nvPr>
            <p:ph type="title"/>
          </p:nvPr>
        </p:nvSpPr>
        <p:spPr>
          <a:xfrm>
            <a:off x="2050590" y="3344261"/>
            <a:ext cx="8090820" cy="1055311"/>
          </a:xfrm>
        </p:spPr>
        <p:txBody>
          <a:bodyPr/>
          <a:lstStyle/>
          <a:p>
            <a:pPr algn="ctr"/>
            <a:r>
              <a:rPr lang="en-GB" dirty="0"/>
              <a:t>Running Cluster Jobs</a:t>
            </a:r>
          </a:p>
        </p:txBody>
      </p:sp>
      <p:sp>
        <p:nvSpPr>
          <p:cNvPr id="3" name="Slide Number Placeholder 2">
            <a:extLst>
              <a:ext uri="{FF2B5EF4-FFF2-40B4-BE49-F238E27FC236}">
                <a16:creationId xmlns:a16="http://schemas.microsoft.com/office/drawing/2014/main" id="{AC81F486-2B2F-5244-8392-B98DF7CD8637}"/>
              </a:ext>
            </a:extLst>
          </p:cNvPr>
          <p:cNvSpPr>
            <a:spLocks noGrp="1"/>
          </p:cNvSpPr>
          <p:nvPr>
            <p:ph type="sldNum" sz="quarter" idx="4294967295"/>
          </p:nvPr>
        </p:nvSpPr>
        <p:spPr>
          <a:xfrm>
            <a:off x="11549063" y="6451600"/>
            <a:ext cx="642937" cy="227013"/>
          </a:xfrm>
          <a:prstGeom prst="rect">
            <a:avLst/>
          </a:prstGeom>
        </p:spPr>
        <p:txBody>
          <a:bodyPr/>
          <a:lstStyle/>
          <a:p>
            <a:fld id="{E89BC60F-F4BF-4EE8-9F02-8A0093F1814F}" type="slidenum">
              <a:rPr lang="en-GB" smtClean="0"/>
              <a:t>9</a:t>
            </a:fld>
            <a:endParaRPr lang="en-GB"/>
          </a:p>
        </p:txBody>
      </p:sp>
    </p:spTree>
    <p:extLst>
      <p:ext uri="{BB962C8B-B14F-4D97-AF65-F5344CB8AC3E}">
        <p14:creationId xmlns:p14="http://schemas.microsoft.com/office/powerpoint/2010/main" val="254374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3_University of Dundee">
  <a:themeElements>
    <a:clrScheme name="University of Dundee colours">
      <a:dk1>
        <a:srgbClr val="464646"/>
      </a:dk1>
      <a:lt1>
        <a:sysClr val="window" lastClr="FFFFFF"/>
      </a:lt1>
      <a:dk2>
        <a:srgbClr val="DDD9D6"/>
      </a:dk2>
      <a:lt2>
        <a:srgbClr val="FFFFFF"/>
      </a:lt2>
      <a:accent1>
        <a:srgbClr val="4365E2"/>
      </a:accent1>
      <a:accent2>
        <a:srgbClr val="A1B2F0"/>
      </a:accent2>
      <a:accent3>
        <a:srgbClr val="FF6264"/>
      </a:accent3>
      <a:accent4>
        <a:srgbClr val="FFB0B1"/>
      </a:accent4>
      <a:accent5>
        <a:srgbClr val="01D17C"/>
      </a:accent5>
      <a:accent6>
        <a:srgbClr val="80E8BD"/>
      </a:accent6>
      <a:hlink>
        <a:srgbClr val="4365E2"/>
      </a:hlink>
      <a:folHlink>
        <a:srgbClr val="FF6264"/>
      </a:folHlink>
    </a:clrScheme>
    <a:fontScheme name="Calibri">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G powerpoint template" id="{B0148059-0CEC-BE44-8B7B-C217AC427CA3}" vid="{1EDBD9B4-2A54-A540-8D42-8CA394C1BE8D}"/>
    </a:ext>
  </a:extLst>
</a:theme>
</file>

<file path=ppt/theme/theme2.xml><?xml version="1.0" encoding="utf-8"?>
<a:theme xmlns:a="http://schemas.openxmlformats.org/drawingml/2006/main" name="4_University of Dundee">
  <a:themeElements>
    <a:clrScheme name="University of Dundee colours">
      <a:dk1>
        <a:srgbClr val="464646"/>
      </a:dk1>
      <a:lt1>
        <a:sysClr val="window" lastClr="FFFFFF"/>
      </a:lt1>
      <a:dk2>
        <a:srgbClr val="DDD9D6"/>
      </a:dk2>
      <a:lt2>
        <a:srgbClr val="FFFFFF"/>
      </a:lt2>
      <a:accent1>
        <a:srgbClr val="4365E2"/>
      </a:accent1>
      <a:accent2>
        <a:srgbClr val="A1B2F0"/>
      </a:accent2>
      <a:accent3>
        <a:srgbClr val="FF6264"/>
      </a:accent3>
      <a:accent4>
        <a:srgbClr val="FFB0B1"/>
      </a:accent4>
      <a:accent5>
        <a:srgbClr val="01D17C"/>
      </a:accent5>
      <a:accent6>
        <a:srgbClr val="80E8BD"/>
      </a:accent6>
      <a:hlink>
        <a:srgbClr val="4365E2"/>
      </a:hlink>
      <a:folHlink>
        <a:srgbClr val="FF6264"/>
      </a:folHlink>
    </a:clrScheme>
    <a:fontScheme name="Calibri">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G powerpoint" id="{94C51C67-048F-3045-BDEB-3FE6516A0215}" vid="{A399501D-C20F-8A4D-969B-39492756012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16662</TotalTime>
  <Words>7047</Words>
  <Application>Microsoft Macintosh PowerPoint</Application>
  <PresentationFormat>Widescreen</PresentationFormat>
  <Paragraphs>899</Paragraphs>
  <Slides>71</Slides>
  <Notes>38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71</vt:i4>
      </vt:variant>
    </vt:vector>
  </HeadingPairs>
  <TitlesOfParts>
    <vt:vector size="78" baseType="lpstr">
      <vt:lpstr>Arial</vt:lpstr>
      <vt:lpstr>Calibri</vt:lpstr>
      <vt:lpstr>Courier</vt:lpstr>
      <vt:lpstr>Courier New</vt:lpstr>
      <vt:lpstr>Source Code Pro</vt:lpstr>
      <vt:lpstr>3_University of Dundee</vt:lpstr>
      <vt:lpstr>4_University of Dundee</vt:lpstr>
      <vt:lpstr>The HPC Cluster</vt:lpstr>
      <vt:lpstr>Session Setup</vt:lpstr>
      <vt:lpstr>What is High-Performance Computing?</vt:lpstr>
      <vt:lpstr>Anatomy of the HPC cluster</vt:lpstr>
      <vt:lpstr>Execution Nodes</vt:lpstr>
      <vt:lpstr>Filesystems</vt:lpstr>
      <vt:lpstr>Spectrum Scale vs Local Disk</vt:lpstr>
      <vt:lpstr>The Pyramid of Performance…</vt:lpstr>
      <vt:lpstr>Running Cluster Jobs</vt:lpstr>
      <vt:lpstr>A Cluster Job…</vt:lpstr>
      <vt:lpstr>A Cluster Job…</vt:lpstr>
      <vt:lpstr>A Cluster Job…</vt:lpstr>
      <vt:lpstr>A Cluster Job…</vt:lpstr>
      <vt:lpstr>Cluster Jobs</vt:lpstr>
      <vt:lpstr>Running a Cluster Job</vt:lpstr>
      <vt:lpstr>Monitoring Our Job: qstat</vt:lpstr>
      <vt:lpstr>Job Completion</vt:lpstr>
      <vt:lpstr>Starting Jobs From the cwd</vt:lpstr>
      <vt:lpstr>Resubmit your job</vt:lpstr>
      <vt:lpstr>Job submission options</vt:lpstr>
      <vt:lpstr>More on GridEngine Outputs</vt:lpstr>
      <vt:lpstr>More on GridEngine Outputs</vt:lpstr>
      <vt:lpstr>Working with Jobs</vt:lpstr>
      <vt:lpstr>Job Classes</vt:lpstr>
      <vt:lpstr>Specifying different requirements</vt:lpstr>
      <vt:lpstr>Requestable Resources</vt:lpstr>
      <vt:lpstr>Managing Software with Conda</vt:lpstr>
      <vt:lpstr>Conda</vt:lpstr>
      <vt:lpstr>Installing conda</vt:lpstr>
      <vt:lpstr>Installing conda</vt:lpstr>
      <vt:lpstr>Installing conda</vt:lpstr>
      <vt:lpstr>Conda environments</vt:lpstr>
      <vt:lpstr>Conda environments</vt:lpstr>
      <vt:lpstr>Conda: Finding packages</vt:lpstr>
      <vt:lpstr>Conda: Installing packages</vt:lpstr>
      <vt:lpstr>Updating conda</vt:lpstr>
      <vt:lpstr>Updating packages</vt:lpstr>
      <vt:lpstr>Install blast</vt:lpstr>
      <vt:lpstr>Saving a conda environment</vt:lpstr>
      <vt:lpstr>Recreating a conda environment</vt:lpstr>
      <vt:lpstr>Running Interactive Jobs</vt:lpstr>
      <vt:lpstr>Running a Bioinformatics Tool</vt:lpstr>
      <vt:lpstr>Running BLAST</vt:lpstr>
      <vt:lpstr>Running BLAST </vt:lpstr>
      <vt:lpstr>Converting to a script…</vt:lpstr>
      <vt:lpstr>Running as a Cluster Job</vt:lpstr>
      <vt:lpstr>Submitting the script</vt:lpstr>
      <vt:lpstr>How did this job access data?</vt:lpstr>
      <vt:lpstr>Copying data to nodes</vt:lpstr>
      <vt:lpstr>Array Jobs</vt:lpstr>
      <vt:lpstr>Array Jobs</vt:lpstr>
      <vt:lpstr>Array jobs - file naming</vt:lpstr>
      <vt:lpstr>Running Blast as an array job</vt:lpstr>
      <vt:lpstr>Running Blast as an array job</vt:lpstr>
      <vt:lpstr>Running your array job</vt:lpstr>
      <vt:lpstr>Parallel Computing</vt:lpstr>
      <vt:lpstr>Parallel Computing</vt:lpstr>
      <vt:lpstr>Parallel Computing</vt:lpstr>
      <vt:lpstr>Parallel computing</vt:lpstr>
      <vt:lpstr>Parallel computing</vt:lpstr>
      <vt:lpstr>Parallel computing – multiple nodes</vt:lpstr>
      <vt:lpstr>Multi-threading</vt:lpstr>
      <vt:lpstr>Parallel/multi-threaded jobs</vt:lpstr>
      <vt:lpstr>Parallelising your Blast script</vt:lpstr>
      <vt:lpstr>Submit the parallel script</vt:lpstr>
      <vt:lpstr>Summary of GridEngine Commands</vt:lpstr>
      <vt:lpstr>Troubleshooting Cluster Jobs</vt:lpstr>
      <vt:lpstr>Common Problems</vt:lpstr>
      <vt:lpstr>Common Problems</vt:lpstr>
      <vt:lpstr>Troubleshooting</vt:lpstr>
      <vt:lpstr>Reporting Problems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Linux and the HPC Cluster</dc:title>
  <dc:creator>James Abbott (Staff)</dc:creator>
  <cp:lastModifiedBy>James Abbott (Staff)</cp:lastModifiedBy>
  <cp:revision>3</cp:revision>
  <cp:lastPrinted>2020-10-13T07:09:28Z</cp:lastPrinted>
  <dcterms:created xsi:type="dcterms:W3CDTF">2020-09-30T09:53:24Z</dcterms:created>
  <dcterms:modified xsi:type="dcterms:W3CDTF">2021-05-06T07:38:19Z</dcterms:modified>
</cp:coreProperties>
</file>